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6"/>
  </p:notesMasterIdLst>
  <p:sldIdLst>
    <p:sldId id="260" r:id="rId5"/>
    <p:sldId id="278" r:id="rId6"/>
    <p:sldId id="261" r:id="rId7"/>
    <p:sldId id="262" r:id="rId8"/>
    <p:sldId id="279" r:id="rId9"/>
    <p:sldId id="276" r:id="rId10"/>
    <p:sldId id="266" r:id="rId11"/>
    <p:sldId id="264" r:id="rId12"/>
    <p:sldId id="265" r:id="rId13"/>
    <p:sldId id="275" r:id="rId14"/>
    <p:sldId id="286" r:id="rId15"/>
    <p:sldId id="289" r:id="rId16"/>
    <p:sldId id="290" r:id="rId17"/>
    <p:sldId id="291" r:id="rId18"/>
    <p:sldId id="288" r:id="rId19"/>
    <p:sldId id="295" r:id="rId20"/>
    <p:sldId id="296" r:id="rId21"/>
    <p:sldId id="287" r:id="rId22"/>
    <p:sldId id="292" r:id="rId23"/>
    <p:sldId id="297"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55E"/>
    <a:srgbClr val="488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50" autoAdjust="0"/>
    <p:restoredTop sz="94660"/>
  </p:normalViewPr>
  <p:slideViewPr>
    <p:cSldViewPr snapToGrid="0">
      <p:cViewPr varScale="1">
        <p:scale>
          <a:sx n="58" d="100"/>
          <a:sy n="58" d="100"/>
        </p:scale>
        <p:origin x="80" y="2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A8CBA-CDA7-4171-9F64-189297E233E5}" type="doc">
      <dgm:prSet loTypeId="urn:microsoft.com/office/officeart/2005/8/layout/venn1" loCatId="relationship" qsTypeId="urn:microsoft.com/office/officeart/2005/8/quickstyle/simple3" qsCatId="simple" csTypeId="urn:microsoft.com/office/officeart/2005/8/colors/accent1_2" csCatId="accent1" phldr="1"/>
      <dgm:spPr/>
    </dgm:pt>
    <dgm:pt modelId="{479572A9-2B39-4B4C-BD2E-5A3C7D90BE37}">
      <dgm:prSet phldrT="[Text]" custT="1"/>
      <dgm:spPr/>
      <dgm:t>
        <a:bodyPr/>
        <a:lstStyle/>
        <a:p>
          <a:pPr algn="ctr"/>
          <a:r>
            <a:rPr lang="en-GB" sz="2800" b="1" u="sng" dirty="0"/>
            <a:t>Powers:</a:t>
          </a:r>
        </a:p>
        <a:p>
          <a:pPr algn="ctr"/>
          <a:r>
            <a:rPr lang="en-GB" sz="1400" dirty="0"/>
            <a:t>Management and accountability</a:t>
          </a:r>
        </a:p>
        <a:p>
          <a:pPr algn="ctr"/>
          <a:r>
            <a:rPr lang="en-GB" sz="1400" dirty="0"/>
            <a:t>Scheme design, scope and aims </a:t>
          </a:r>
        </a:p>
        <a:p>
          <a:pPr algn="ctr"/>
          <a:r>
            <a:rPr lang="en-GB" sz="1400" dirty="0"/>
            <a:t>Data retention/sharing</a:t>
          </a:r>
        </a:p>
        <a:p>
          <a:pPr algn="ctr"/>
          <a:r>
            <a:rPr lang="en-GB" sz="1400" dirty="0"/>
            <a:t>Exclusions and other powers</a:t>
          </a:r>
        </a:p>
      </dgm:t>
    </dgm:pt>
    <dgm:pt modelId="{CEFFDB03-5409-47B8-BB17-0BB73460C2EE}" type="parTrans" cxnId="{4D5DFAA9-2C10-4B1F-A107-27B2436B9A84}">
      <dgm:prSet/>
      <dgm:spPr/>
      <dgm:t>
        <a:bodyPr/>
        <a:lstStyle/>
        <a:p>
          <a:pPr algn="ctr"/>
          <a:endParaRPr lang="en-GB"/>
        </a:p>
      </dgm:t>
    </dgm:pt>
    <dgm:pt modelId="{FEB951EF-D9DB-4A4B-8878-CD3F89A3722F}" type="sibTrans" cxnId="{4D5DFAA9-2C10-4B1F-A107-27B2436B9A84}">
      <dgm:prSet/>
      <dgm:spPr/>
      <dgm:t>
        <a:bodyPr/>
        <a:lstStyle/>
        <a:p>
          <a:pPr algn="ctr"/>
          <a:endParaRPr lang="en-GB"/>
        </a:p>
      </dgm:t>
    </dgm:pt>
    <dgm:pt modelId="{8A318EE3-6736-49CC-B208-667214A360E6}">
      <dgm:prSet phldrT="[Text]" custT="1"/>
      <dgm:spPr/>
      <dgm:t>
        <a:bodyPr/>
        <a:lstStyle/>
        <a:p>
          <a:pPr algn="ctr"/>
          <a:r>
            <a:rPr lang="en-GB" sz="2800" b="1" u="sng" dirty="0"/>
            <a:t>People:</a:t>
          </a:r>
        </a:p>
        <a:p>
          <a:pPr algn="ctr"/>
          <a:r>
            <a:rPr lang="en-GB" sz="1400" dirty="0"/>
            <a:t>Understanding how people use a location</a:t>
          </a:r>
        </a:p>
        <a:p>
          <a:pPr algn="ctr"/>
          <a:r>
            <a:rPr lang="en-GB" sz="1400" dirty="0"/>
            <a:t>Fostering cohesion, collaboration and information sharing</a:t>
          </a:r>
        </a:p>
        <a:p>
          <a:pPr algn="ctr"/>
          <a:r>
            <a:rPr lang="en-GB" sz="1400" dirty="0"/>
            <a:t>Understanding and addressing community concerns</a:t>
          </a:r>
        </a:p>
      </dgm:t>
    </dgm:pt>
    <dgm:pt modelId="{70E4DD19-59C3-4DAA-8180-3C50A698FB8B}" type="parTrans" cxnId="{1254C34D-8FF7-4711-942E-785797C9FFA3}">
      <dgm:prSet/>
      <dgm:spPr/>
      <dgm:t>
        <a:bodyPr/>
        <a:lstStyle/>
        <a:p>
          <a:pPr algn="ctr"/>
          <a:endParaRPr lang="en-GB"/>
        </a:p>
      </dgm:t>
    </dgm:pt>
    <dgm:pt modelId="{13C59684-6C38-402B-8974-A46ADDB991DA}" type="sibTrans" cxnId="{1254C34D-8FF7-4711-942E-785797C9FFA3}">
      <dgm:prSet/>
      <dgm:spPr/>
      <dgm:t>
        <a:bodyPr/>
        <a:lstStyle/>
        <a:p>
          <a:pPr algn="ctr"/>
          <a:endParaRPr lang="en-GB"/>
        </a:p>
      </dgm:t>
    </dgm:pt>
    <dgm:pt modelId="{37C539DC-0E5C-49EF-BB36-3A95F42A7B51}">
      <dgm:prSet phldrT="[Text]" custT="1"/>
      <dgm:spPr/>
      <dgm:t>
        <a:bodyPr/>
        <a:lstStyle/>
        <a:p>
          <a:pPr algn="ctr"/>
          <a:r>
            <a:rPr lang="en-GB" sz="2800" b="1" u="sng" dirty="0"/>
            <a:t>Place:</a:t>
          </a:r>
        </a:p>
        <a:p>
          <a:pPr algn="ctr"/>
          <a:r>
            <a:rPr lang="en-GB" sz="1400" dirty="0"/>
            <a:t>Understanding crime in a location</a:t>
          </a:r>
        </a:p>
        <a:p>
          <a:pPr algn="ctr"/>
          <a:r>
            <a:rPr lang="en-GB" sz="1400" dirty="0"/>
            <a:t>Environmental characteristics</a:t>
          </a:r>
        </a:p>
        <a:p>
          <a:pPr algn="ctr"/>
          <a:r>
            <a:rPr lang="en-GB" sz="1400" dirty="0"/>
            <a:t>Business type, concentration and mix</a:t>
          </a:r>
        </a:p>
        <a:p>
          <a:pPr algn="ctr"/>
          <a:r>
            <a:rPr lang="en-GB" sz="1400" dirty="0"/>
            <a:t>Green space</a:t>
          </a:r>
        </a:p>
      </dgm:t>
    </dgm:pt>
    <dgm:pt modelId="{016022D7-1042-4FDF-AFC8-5630334C7497}" type="parTrans" cxnId="{44834ADB-EB8A-4DAA-A1C2-FFC069559382}">
      <dgm:prSet/>
      <dgm:spPr/>
      <dgm:t>
        <a:bodyPr/>
        <a:lstStyle/>
        <a:p>
          <a:pPr algn="ctr"/>
          <a:endParaRPr lang="en-GB"/>
        </a:p>
      </dgm:t>
    </dgm:pt>
    <dgm:pt modelId="{DA59ED27-3F55-4D30-AAE7-37FA654E302C}" type="sibTrans" cxnId="{44834ADB-EB8A-4DAA-A1C2-FFC069559382}">
      <dgm:prSet/>
      <dgm:spPr/>
      <dgm:t>
        <a:bodyPr/>
        <a:lstStyle/>
        <a:p>
          <a:pPr algn="ctr"/>
          <a:endParaRPr lang="en-GB"/>
        </a:p>
      </dgm:t>
    </dgm:pt>
    <dgm:pt modelId="{B8595089-B081-4ECB-B984-ABE4ECC0B4DA}" type="pres">
      <dgm:prSet presAssocID="{AF9A8CBA-CDA7-4171-9F64-189297E233E5}" presName="compositeShape" presStyleCnt="0">
        <dgm:presLayoutVars>
          <dgm:chMax val="7"/>
          <dgm:dir/>
          <dgm:resizeHandles val="exact"/>
        </dgm:presLayoutVars>
      </dgm:prSet>
      <dgm:spPr/>
    </dgm:pt>
    <dgm:pt modelId="{8A5F2E29-8202-46A9-802C-20DC3A49C040}" type="pres">
      <dgm:prSet presAssocID="{479572A9-2B39-4B4C-BD2E-5A3C7D90BE37}" presName="circ1" presStyleLbl="vennNode1" presStyleIdx="0" presStyleCnt="3"/>
      <dgm:spPr/>
    </dgm:pt>
    <dgm:pt modelId="{C2D6660A-4CA4-4A5D-8F26-89A4A8231AAA}" type="pres">
      <dgm:prSet presAssocID="{479572A9-2B39-4B4C-BD2E-5A3C7D90BE37}" presName="circ1Tx" presStyleLbl="revTx" presStyleIdx="0" presStyleCnt="0">
        <dgm:presLayoutVars>
          <dgm:chMax val="0"/>
          <dgm:chPref val="0"/>
          <dgm:bulletEnabled val="1"/>
        </dgm:presLayoutVars>
      </dgm:prSet>
      <dgm:spPr/>
    </dgm:pt>
    <dgm:pt modelId="{6BC1ECC2-F988-48E7-8ADD-39077CAE7D49}" type="pres">
      <dgm:prSet presAssocID="{8A318EE3-6736-49CC-B208-667214A360E6}" presName="circ2" presStyleLbl="vennNode1" presStyleIdx="1" presStyleCnt="3"/>
      <dgm:spPr/>
    </dgm:pt>
    <dgm:pt modelId="{0C59B414-94D3-4557-96FE-2A3A2C63B4E7}" type="pres">
      <dgm:prSet presAssocID="{8A318EE3-6736-49CC-B208-667214A360E6}" presName="circ2Tx" presStyleLbl="revTx" presStyleIdx="0" presStyleCnt="0">
        <dgm:presLayoutVars>
          <dgm:chMax val="0"/>
          <dgm:chPref val="0"/>
          <dgm:bulletEnabled val="1"/>
        </dgm:presLayoutVars>
      </dgm:prSet>
      <dgm:spPr/>
    </dgm:pt>
    <dgm:pt modelId="{537F2463-EA93-4A85-BB25-D2B7A9395005}" type="pres">
      <dgm:prSet presAssocID="{37C539DC-0E5C-49EF-BB36-3A95F42A7B51}" presName="circ3" presStyleLbl="vennNode1" presStyleIdx="2" presStyleCnt="3"/>
      <dgm:spPr/>
    </dgm:pt>
    <dgm:pt modelId="{FA7B00DB-E9FB-4504-A631-03B27CCD33EC}" type="pres">
      <dgm:prSet presAssocID="{37C539DC-0E5C-49EF-BB36-3A95F42A7B51}" presName="circ3Tx" presStyleLbl="revTx" presStyleIdx="0" presStyleCnt="0">
        <dgm:presLayoutVars>
          <dgm:chMax val="0"/>
          <dgm:chPref val="0"/>
          <dgm:bulletEnabled val="1"/>
        </dgm:presLayoutVars>
      </dgm:prSet>
      <dgm:spPr/>
    </dgm:pt>
  </dgm:ptLst>
  <dgm:cxnLst>
    <dgm:cxn modelId="{B4FB571A-34B9-41BD-A8ED-8C7606061786}" type="presOf" srcId="{8A318EE3-6736-49CC-B208-667214A360E6}" destId="{6BC1ECC2-F988-48E7-8ADD-39077CAE7D49}" srcOrd="0" destOrd="0" presId="urn:microsoft.com/office/officeart/2005/8/layout/venn1"/>
    <dgm:cxn modelId="{18DCA72B-88B2-4B19-8358-B3A33BDA4327}" type="presOf" srcId="{AF9A8CBA-CDA7-4171-9F64-189297E233E5}" destId="{B8595089-B081-4ECB-B984-ABE4ECC0B4DA}" srcOrd="0" destOrd="0" presId="urn:microsoft.com/office/officeart/2005/8/layout/venn1"/>
    <dgm:cxn modelId="{12A92B32-FBA0-47F1-9028-0C2F88B458A3}" type="presOf" srcId="{37C539DC-0E5C-49EF-BB36-3A95F42A7B51}" destId="{537F2463-EA93-4A85-BB25-D2B7A9395005}" srcOrd="0" destOrd="0" presId="urn:microsoft.com/office/officeart/2005/8/layout/venn1"/>
    <dgm:cxn modelId="{E13A556D-C04A-46D4-B7C6-0D82EAFF8ED9}" type="presOf" srcId="{37C539DC-0E5C-49EF-BB36-3A95F42A7B51}" destId="{FA7B00DB-E9FB-4504-A631-03B27CCD33EC}" srcOrd="1" destOrd="0" presId="urn:microsoft.com/office/officeart/2005/8/layout/venn1"/>
    <dgm:cxn modelId="{1254C34D-8FF7-4711-942E-785797C9FFA3}" srcId="{AF9A8CBA-CDA7-4171-9F64-189297E233E5}" destId="{8A318EE3-6736-49CC-B208-667214A360E6}" srcOrd="1" destOrd="0" parTransId="{70E4DD19-59C3-4DAA-8180-3C50A698FB8B}" sibTransId="{13C59684-6C38-402B-8974-A46ADDB991DA}"/>
    <dgm:cxn modelId="{4D5DFAA9-2C10-4B1F-A107-27B2436B9A84}" srcId="{AF9A8CBA-CDA7-4171-9F64-189297E233E5}" destId="{479572A9-2B39-4B4C-BD2E-5A3C7D90BE37}" srcOrd="0" destOrd="0" parTransId="{CEFFDB03-5409-47B8-BB17-0BB73460C2EE}" sibTransId="{FEB951EF-D9DB-4A4B-8878-CD3F89A3722F}"/>
    <dgm:cxn modelId="{3A2562D2-D6F8-49FA-ACED-EEEE5D838396}" type="presOf" srcId="{479572A9-2B39-4B4C-BD2E-5A3C7D90BE37}" destId="{C2D6660A-4CA4-4A5D-8F26-89A4A8231AAA}" srcOrd="1" destOrd="0" presId="urn:microsoft.com/office/officeart/2005/8/layout/venn1"/>
    <dgm:cxn modelId="{44834ADB-EB8A-4DAA-A1C2-FFC069559382}" srcId="{AF9A8CBA-CDA7-4171-9F64-189297E233E5}" destId="{37C539DC-0E5C-49EF-BB36-3A95F42A7B51}" srcOrd="2" destOrd="0" parTransId="{016022D7-1042-4FDF-AFC8-5630334C7497}" sibTransId="{DA59ED27-3F55-4D30-AAE7-37FA654E302C}"/>
    <dgm:cxn modelId="{F67E79DF-E531-40EC-B2F7-ECA16684F69B}" type="presOf" srcId="{8A318EE3-6736-49CC-B208-667214A360E6}" destId="{0C59B414-94D3-4557-96FE-2A3A2C63B4E7}" srcOrd="1" destOrd="0" presId="urn:microsoft.com/office/officeart/2005/8/layout/venn1"/>
    <dgm:cxn modelId="{937483F6-8EB1-4921-945B-D2223F55A9B6}" type="presOf" srcId="{479572A9-2B39-4B4C-BD2E-5A3C7D90BE37}" destId="{8A5F2E29-8202-46A9-802C-20DC3A49C040}" srcOrd="0" destOrd="0" presId="urn:microsoft.com/office/officeart/2005/8/layout/venn1"/>
    <dgm:cxn modelId="{39D59E4D-D5CE-4966-BDD3-807AD21BD2E7}" type="presParOf" srcId="{B8595089-B081-4ECB-B984-ABE4ECC0B4DA}" destId="{8A5F2E29-8202-46A9-802C-20DC3A49C040}" srcOrd="0" destOrd="0" presId="urn:microsoft.com/office/officeart/2005/8/layout/venn1"/>
    <dgm:cxn modelId="{C0AE1C70-4C92-4E7E-9BAE-FB9B87504095}" type="presParOf" srcId="{B8595089-B081-4ECB-B984-ABE4ECC0B4DA}" destId="{C2D6660A-4CA4-4A5D-8F26-89A4A8231AAA}" srcOrd="1" destOrd="0" presId="urn:microsoft.com/office/officeart/2005/8/layout/venn1"/>
    <dgm:cxn modelId="{2F22EB0B-BEA4-49F6-A957-FF74AC1288C8}" type="presParOf" srcId="{B8595089-B081-4ECB-B984-ABE4ECC0B4DA}" destId="{6BC1ECC2-F988-48E7-8ADD-39077CAE7D49}" srcOrd="2" destOrd="0" presId="urn:microsoft.com/office/officeart/2005/8/layout/venn1"/>
    <dgm:cxn modelId="{D0094142-0585-43D7-AF85-011E4174DF7C}" type="presParOf" srcId="{B8595089-B081-4ECB-B984-ABE4ECC0B4DA}" destId="{0C59B414-94D3-4557-96FE-2A3A2C63B4E7}" srcOrd="3" destOrd="0" presId="urn:microsoft.com/office/officeart/2005/8/layout/venn1"/>
    <dgm:cxn modelId="{D6E30A47-0204-49BA-A4DF-AC6E5437DC20}" type="presParOf" srcId="{B8595089-B081-4ECB-B984-ABE4ECC0B4DA}" destId="{537F2463-EA93-4A85-BB25-D2B7A9395005}" srcOrd="4" destOrd="0" presId="urn:microsoft.com/office/officeart/2005/8/layout/venn1"/>
    <dgm:cxn modelId="{0916226E-FD8D-4C37-934C-0BD504177223}" type="presParOf" srcId="{B8595089-B081-4ECB-B984-ABE4ECC0B4DA}" destId="{FA7B00DB-E9FB-4504-A631-03B27CCD33E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2E29-8202-46A9-802C-20DC3A49C040}">
      <dsp:nvSpPr>
        <dsp:cNvPr id="0" name=""/>
        <dsp:cNvSpPr/>
      </dsp:nvSpPr>
      <dsp:spPr>
        <a:xfrm>
          <a:off x="1714150" y="80690"/>
          <a:ext cx="3873139" cy="3873139"/>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u="sng" kern="1200" dirty="0"/>
            <a:t>Powers:</a:t>
          </a:r>
        </a:p>
        <a:p>
          <a:pPr marL="0" lvl="0" indent="0" algn="ctr" defTabSz="1244600">
            <a:lnSpc>
              <a:spcPct val="90000"/>
            </a:lnSpc>
            <a:spcBef>
              <a:spcPct val="0"/>
            </a:spcBef>
            <a:spcAft>
              <a:spcPct val="35000"/>
            </a:spcAft>
            <a:buNone/>
          </a:pPr>
          <a:r>
            <a:rPr lang="en-GB" sz="1400" kern="1200" dirty="0"/>
            <a:t>Management and accountability</a:t>
          </a:r>
        </a:p>
        <a:p>
          <a:pPr marL="0" lvl="0" indent="0" algn="ctr" defTabSz="1244600">
            <a:lnSpc>
              <a:spcPct val="90000"/>
            </a:lnSpc>
            <a:spcBef>
              <a:spcPct val="0"/>
            </a:spcBef>
            <a:spcAft>
              <a:spcPct val="35000"/>
            </a:spcAft>
            <a:buNone/>
          </a:pPr>
          <a:r>
            <a:rPr lang="en-GB" sz="1400" kern="1200" dirty="0"/>
            <a:t>Scheme design, scope and aims </a:t>
          </a:r>
        </a:p>
        <a:p>
          <a:pPr marL="0" lvl="0" indent="0" algn="ctr" defTabSz="1244600">
            <a:lnSpc>
              <a:spcPct val="90000"/>
            </a:lnSpc>
            <a:spcBef>
              <a:spcPct val="0"/>
            </a:spcBef>
            <a:spcAft>
              <a:spcPct val="35000"/>
            </a:spcAft>
            <a:buNone/>
          </a:pPr>
          <a:r>
            <a:rPr lang="en-GB" sz="1400" kern="1200" dirty="0"/>
            <a:t>Data retention/sharing</a:t>
          </a:r>
        </a:p>
        <a:p>
          <a:pPr marL="0" lvl="0" indent="0" algn="ctr" defTabSz="1244600">
            <a:lnSpc>
              <a:spcPct val="90000"/>
            </a:lnSpc>
            <a:spcBef>
              <a:spcPct val="0"/>
            </a:spcBef>
            <a:spcAft>
              <a:spcPct val="35000"/>
            </a:spcAft>
            <a:buNone/>
          </a:pPr>
          <a:r>
            <a:rPr lang="en-GB" sz="1400" kern="1200" dirty="0"/>
            <a:t>Exclusions and other powers</a:t>
          </a:r>
        </a:p>
      </dsp:txBody>
      <dsp:txXfrm>
        <a:off x="2230568" y="758489"/>
        <a:ext cx="2840302" cy="1742912"/>
      </dsp:txXfrm>
    </dsp:sp>
    <dsp:sp modelId="{6BC1ECC2-F988-48E7-8ADD-39077CAE7D49}">
      <dsp:nvSpPr>
        <dsp:cNvPr id="0" name=""/>
        <dsp:cNvSpPr/>
      </dsp:nvSpPr>
      <dsp:spPr>
        <a:xfrm>
          <a:off x="3111708" y="2501402"/>
          <a:ext cx="3873139" cy="3873139"/>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u="sng" kern="1200" dirty="0"/>
            <a:t>People:</a:t>
          </a:r>
        </a:p>
        <a:p>
          <a:pPr marL="0" lvl="0" indent="0" algn="ctr" defTabSz="1244600">
            <a:lnSpc>
              <a:spcPct val="90000"/>
            </a:lnSpc>
            <a:spcBef>
              <a:spcPct val="0"/>
            </a:spcBef>
            <a:spcAft>
              <a:spcPct val="35000"/>
            </a:spcAft>
            <a:buNone/>
          </a:pPr>
          <a:r>
            <a:rPr lang="en-GB" sz="1400" kern="1200" dirty="0"/>
            <a:t>Understanding how people use a location</a:t>
          </a:r>
        </a:p>
        <a:p>
          <a:pPr marL="0" lvl="0" indent="0" algn="ctr" defTabSz="1244600">
            <a:lnSpc>
              <a:spcPct val="90000"/>
            </a:lnSpc>
            <a:spcBef>
              <a:spcPct val="0"/>
            </a:spcBef>
            <a:spcAft>
              <a:spcPct val="35000"/>
            </a:spcAft>
            <a:buNone/>
          </a:pPr>
          <a:r>
            <a:rPr lang="en-GB" sz="1400" kern="1200" dirty="0"/>
            <a:t>Fostering cohesion, collaboration and information sharing</a:t>
          </a:r>
        </a:p>
        <a:p>
          <a:pPr marL="0" lvl="0" indent="0" algn="ctr" defTabSz="1244600">
            <a:lnSpc>
              <a:spcPct val="90000"/>
            </a:lnSpc>
            <a:spcBef>
              <a:spcPct val="0"/>
            </a:spcBef>
            <a:spcAft>
              <a:spcPct val="35000"/>
            </a:spcAft>
            <a:buNone/>
          </a:pPr>
          <a:r>
            <a:rPr lang="en-GB" sz="1400" kern="1200" dirty="0"/>
            <a:t>Understanding and addressing community concerns</a:t>
          </a:r>
        </a:p>
      </dsp:txBody>
      <dsp:txXfrm>
        <a:off x="4296243" y="3501963"/>
        <a:ext cx="2323883" cy="2130226"/>
      </dsp:txXfrm>
    </dsp:sp>
    <dsp:sp modelId="{537F2463-EA93-4A85-BB25-D2B7A9395005}">
      <dsp:nvSpPr>
        <dsp:cNvPr id="0" name=""/>
        <dsp:cNvSpPr/>
      </dsp:nvSpPr>
      <dsp:spPr>
        <a:xfrm>
          <a:off x="316592" y="2501402"/>
          <a:ext cx="3873139" cy="3873139"/>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u="sng" kern="1200" dirty="0"/>
            <a:t>Place:</a:t>
          </a:r>
        </a:p>
        <a:p>
          <a:pPr marL="0" lvl="0" indent="0" algn="ctr" defTabSz="1244600">
            <a:lnSpc>
              <a:spcPct val="90000"/>
            </a:lnSpc>
            <a:spcBef>
              <a:spcPct val="0"/>
            </a:spcBef>
            <a:spcAft>
              <a:spcPct val="35000"/>
            </a:spcAft>
            <a:buNone/>
          </a:pPr>
          <a:r>
            <a:rPr lang="en-GB" sz="1400" kern="1200" dirty="0"/>
            <a:t>Understanding crime in a location</a:t>
          </a:r>
        </a:p>
        <a:p>
          <a:pPr marL="0" lvl="0" indent="0" algn="ctr" defTabSz="1244600">
            <a:lnSpc>
              <a:spcPct val="90000"/>
            </a:lnSpc>
            <a:spcBef>
              <a:spcPct val="0"/>
            </a:spcBef>
            <a:spcAft>
              <a:spcPct val="35000"/>
            </a:spcAft>
            <a:buNone/>
          </a:pPr>
          <a:r>
            <a:rPr lang="en-GB" sz="1400" kern="1200" dirty="0"/>
            <a:t>Environmental characteristics</a:t>
          </a:r>
        </a:p>
        <a:p>
          <a:pPr marL="0" lvl="0" indent="0" algn="ctr" defTabSz="1244600">
            <a:lnSpc>
              <a:spcPct val="90000"/>
            </a:lnSpc>
            <a:spcBef>
              <a:spcPct val="0"/>
            </a:spcBef>
            <a:spcAft>
              <a:spcPct val="35000"/>
            </a:spcAft>
            <a:buNone/>
          </a:pPr>
          <a:r>
            <a:rPr lang="en-GB" sz="1400" kern="1200" dirty="0"/>
            <a:t>Business type, concentration and mix</a:t>
          </a:r>
        </a:p>
        <a:p>
          <a:pPr marL="0" lvl="0" indent="0" algn="ctr" defTabSz="1244600">
            <a:lnSpc>
              <a:spcPct val="90000"/>
            </a:lnSpc>
            <a:spcBef>
              <a:spcPct val="0"/>
            </a:spcBef>
            <a:spcAft>
              <a:spcPct val="35000"/>
            </a:spcAft>
            <a:buNone/>
          </a:pPr>
          <a:r>
            <a:rPr lang="en-GB" sz="1400" kern="1200" dirty="0"/>
            <a:t>Green space</a:t>
          </a:r>
        </a:p>
      </dsp:txBody>
      <dsp:txXfrm>
        <a:off x="681312" y="3501963"/>
        <a:ext cx="2323883" cy="213022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2FA00-914B-D048-9851-104E7310B307}"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2700E-F836-F843-9466-8C65D46A26AD}" type="slidenum">
              <a:rPr lang="en-US" smtClean="0"/>
              <a:t>‹#›</a:t>
            </a:fld>
            <a:endParaRPr lang="en-US"/>
          </a:p>
        </p:txBody>
      </p:sp>
    </p:spTree>
    <p:extLst>
      <p:ext uri="{BB962C8B-B14F-4D97-AF65-F5344CB8AC3E}">
        <p14:creationId xmlns:p14="http://schemas.microsoft.com/office/powerpoint/2010/main" val="112908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reen 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blip>
          <a:stretch>
            <a:fillRect/>
          </a:stretch>
        </p:blipFill>
        <p:spPr>
          <a:xfrm>
            <a:off x="3060500" y="1168999"/>
            <a:ext cx="6065892" cy="4661159"/>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13 September 2019</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386574608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 coral chevr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6"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dirty="0"/>
              <a:t>Click to edit Master title style</a:t>
            </a:r>
            <a:endParaRPr lang="en-GB"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0"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 blue chevr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29990" y="1165136"/>
            <a:ext cx="6105467" cy="4687025"/>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751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column - yellow chevr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94020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182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08123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55276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yellow bull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1999"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8444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column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16873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55483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column - blue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488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ral whit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13 September 2019</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cSld>
  <p:clrMapOvr>
    <a:overrideClrMapping bg1="lt1" tx1="dk1" bg2="lt2" tx2="dk2" accent1="accent1" accent2="accent2" accent3="accent3" accent4="accent4" accent5="accent5" accent6="accent6" hlink="hlink" folHlink="folHlink"/>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column - coral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DE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lumn yellow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45936"/>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10057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054"/>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871334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s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668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s cor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5199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98012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Tx/>
              <a:buSzPct val="90000"/>
              <a:buFont typeface="Wingdings" panose="05000000000000000000" pitchFamily="2" charset="2"/>
              <a:buChar char="n"/>
              <a:defRPr lang="en-US" dirty="0" smtClean="0">
                <a:solidFill>
                  <a:schemeClr val="tx2"/>
                </a:solidFill>
              </a:defRPr>
            </a:lvl2pPr>
            <a:lvl3pPr marL="576000" indent="-216000">
              <a:lnSpc>
                <a:spcPct val="100000"/>
              </a:lnSpc>
              <a:buFont typeface="Wingdings" panose="05000000000000000000" pitchFamily="2" charset="2"/>
              <a:buChar char="§"/>
              <a:defRPr sz="2300">
                <a:solidFill>
                  <a:schemeClr val="tx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76216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21" name="Content Placeholder 2">
            <a:extLst>
              <a:ext uri="{FF2B5EF4-FFF2-40B4-BE49-F238E27FC236}">
                <a16:creationId xmlns:a16="http://schemas.microsoft.com/office/drawing/2014/main" id="{6F85DCEE-F5DF-40E7-8009-7017483BB2D3}"/>
              </a:ext>
            </a:extLst>
          </p:cNvPr>
          <p:cNvSpPr>
            <a:spLocks noGrp="1"/>
          </p:cNvSpPr>
          <p:nvPr>
            <p:ph sz="half" idx="14"/>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517200" y="15624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76"/>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2097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7"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00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478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ue whit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0" y="1170972"/>
            <a:ext cx="6089747" cy="4674957"/>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13 September 2019</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cSld>
  <p:clrMapOvr>
    <a:overrideClrMapping bg1="lt1" tx1="dk1" bg2="lt2" tx2="dk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a:extLst>
              <a:ext uri="{FF2B5EF4-FFF2-40B4-BE49-F238E27FC236}">
                <a16:creationId xmlns:a16="http://schemas.microsoft.com/office/drawing/2014/main" id="{6F85DCEE-F5DF-40E7-8009-7017483BB2D3}"/>
              </a:ext>
            </a:extLst>
          </p:cNvPr>
          <p:cNvSpPr>
            <a:spLocks noGrp="1"/>
          </p:cNvSpPr>
          <p:nvPr>
            <p:ph sz="half" idx="20"/>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6" name="Content Placeholder 2">
            <a:extLst>
              <a:ext uri="{FF2B5EF4-FFF2-40B4-BE49-F238E27FC236}">
                <a16:creationId xmlns:a16="http://schemas.microsoft.com/office/drawing/2014/main" id="{6F85DCEE-F5DF-40E7-8009-7017483BB2D3}"/>
              </a:ext>
            </a:extLst>
          </p:cNvPr>
          <p:cNvSpPr>
            <a:spLocks noGrp="1"/>
          </p:cNvSpPr>
          <p:nvPr>
            <p:ph sz="half" idx="21"/>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374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column + images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1189"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41408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 column + images cor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604837"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061403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3"/>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9072"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0555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9695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62789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yellow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13 September 2019</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232574601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reen black">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058895" y="1177025"/>
            <a:ext cx="6032500" cy="4635500"/>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13 September 2019</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3436166468"/>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ral black">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13 September 2019</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cSld>
  <p:clrMapOvr>
    <a:overrideClrMapping bg1="dk1" tx1="lt1" bg2="dk2" tx2="lt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lue black">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3364" y="1165136"/>
            <a:ext cx="6105467" cy="4687025"/>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13 September 2019</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cSld>
  <p:clrMapOvr>
    <a:overrideClrMapping bg1="dk1" tx1="lt1" bg2="dk2" tx2="lt2" accent1="accent1" accent2="accent2" accent3="accent3" accent4="accent4" accent5="accent5" accent6="accent6" hlink="hlink" folHlink="folHlink"/>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yellow on 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13 September 2019</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2851259873"/>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 column - teal chevr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20000"/>
          </a:blip>
          <a:stretch>
            <a:fillRect/>
          </a:stretch>
        </p:blipFill>
        <p:spPr>
          <a:xfrm>
            <a:off x="3060500" y="1168999"/>
            <a:ext cx="6065892" cy="4661159"/>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5"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spTree>
    <p:extLst>
      <p:ext uri="{BB962C8B-B14F-4D97-AF65-F5344CB8AC3E}">
        <p14:creationId xmlns:p14="http://schemas.microsoft.com/office/powerpoint/2010/main" val="2371119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67F51-63F9-424B-86F7-4550E020CBFA}"/>
              </a:ext>
            </a:extLst>
          </p:cNvPr>
          <p:cNvSpPr/>
          <p:nvPr userDrawn="1"/>
        </p:nvSpPr>
        <p:spPr>
          <a:xfrm>
            <a:off x="0" y="6356350"/>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E49949C-032B-4962-BA88-8221C63BD126}"/>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522" y="6354252"/>
            <a:ext cx="12192000" cy="521208"/>
          </a:xfrm>
          <a:prstGeom prst="rect">
            <a:avLst/>
          </a:prstGeom>
        </p:spPr>
      </p:pic>
      <p:sp>
        <p:nvSpPr>
          <p:cNvPr id="2" name="Title Placeholder 1">
            <a:extLst>
              <a:ext uri="{FF2B5EF4-FFF2-40B4-BE49-F238E27FC236}">
                <a16:creationId xmlns:a16="http://schemas.microsoft.com/office/drawing/2014/main" id="{1335CBDB-6176-4738-A036-C5134459BA53}"/>
              </a:ext>
            </a:extLst>
          </p:cNvPr>
          <p:cNvSpPr>
            <a:spLocks noGrp="1"/>
          </p:cNvSpPr>
          <p:nvPr>
            <p:ph type="title"/>
          </p:nvPr>
        </p:nvSpPr>
        <p:spPr>
          <a:xfrm>
            <a:off x="522000" y="842399"/>
            <a:ext cx="6312352" cy="720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9AE029-C9A2-44B5-A06D-810747293FEB}"/>
              </a:ext>
            </a:extLst>
          </p:cNvPr>
          <p:cNvSpPr>
            <a:spLocks noGrp="1"/>
          </p:cNvSpPr>
          <p:nvPr>
            <p:ph type="body" idx="1"/>
          </p:nvPr>
        </p:nvSpPr>
        <p:spPr>
          <a:xfrm>
            <a:off x="522000" y="2854800"/>
            <a:ext cx="5479200" cy="3178800"/>
          </a:xfrm>
          <a:prstGeom prst="rect">
            <a:avLst/>
          </a:prstGeom>
        </p:spPr>
        <p:txBody>
          <a:bodyPr vert="horz" lIns="0" tIns="331200" rIns="0" bIns="0" rtlCol="0">
            <a:normAutofit/>
          </a:bodyPr>
          <a:lstStyle/>
          <a:p>
            <a:pPr lvl="0"/>
            <a:r>
              <a:rPr lang="en-US" dirty="0"/>
              <a:t>Edit Master text styles</a:t>
            </a:r>
          </a:p>
          <a:p>
            <a:pPr lvl="4"/>
            <a:r>
              <a:rPr lang="en-US" dirty="0"/>
              <a:t>Second level</a:t>
            </a:r>
          </a:p>
          <a:p>
            <a:pPr lvl="5"/>
            <a:r>
              <a:rPr lang="en-US" dirty="0"/>
              <a:t>Third level</a:t>
            </a:r>
          </a:p>
          <a:p>
            <a:pPr lvl="6"/>
            <a:r>
              <a:rPr lang="en-US" dirty="0"/>
              <a:t>Fourth level</a:t>
            </a:r>
          </a:p>
          <a:p>
            <a:pPr lvl="7"/>
            <a:r>
              <a:rPr lang="en-US" dirty="0"/>
              <a:t>Fifth level</a:t>
            </a:r>
          </a:p>
          <a:p>
            <a:pPr lvl="6"/>
            <a:endParaRPr lang="en-US" dirty="0"/>
          </a:p>
        </p:txBody>
      </p:sp>
      <p:sp>
        <p:nvSpPr>
          <p:cNvPr id="6" name="Slide Number Placeholder 5">
            <a:extLst>
              <a:ext uri="{FF2B5EF4-FFF2-40B4-BE49-F238E27FC236}">
                <a16:creationId xmlns:a16="http://schemas.microsoft.com/office/drawing/2014/main" id="{0ABE8D43-A09F-4BD7-9F21-D97AA8CFC7C6}"/>
              </a:ext>
            </a:extLst>
          </p:cNvPr>
          <p:cNvSpPr>
            <a:spLocks noGrp="1"/>
          </p:cNvSpPr>
          <p:nvPr>
            <p:ph type="sldNum" sz="quarter" idx="4"/>
          </p:nvPr>
        </p:nvSpPr>
        <p:spPr>
          <a:xfrm>
            <a:off x="11174400" y="6364031"/>
            <a:ext cx="500400" cy="501650"/>
          </a:xfrm>
          <a:prstGeom prst="rect">
            <a:avLst/>
          </a:prstGeom>
        </p:spPr>
        <p:txBody>
          <a:bodyPr vert="horz" lIns="0" tIns="0" rIns="0" bIns="0" rtlCol="0" anchor="ctr">
            <a:noAutofit/>
          </a:bodyPr>
          <a:lstStyle>
            <a:lvl1pPr algn="r">
              <a:lnSpc>
                <a:spcPts val="1900"/>
              </a:lnSpc>
              <a:defRPr sz="900">
                <a:solidFill>
                  <a:schemeClr val="bg1"/>
                </a:solidFill>
              </a:defRPr>
            </a:lvl1pPr>
          </a:lstStyle>
          <a:p>
            <a:fld id="{E3865ED3-5985-4D19-8FFA-E2B1DCF4EC52}" type="slidenum">
              <a:rPr lang="en-GB" smtClean="0"/>
              <a:pPr/>
              <a:t>‹#›</a:t>
            </a:fld>
            <a:endParaRPr lang="en-GB"/>
          </a:p>
        </p:txBody>
      </p:sp>
      <p:pic>
        <p:nvPicPr>
          <p:cNvPr id="10" name="Picture 9">
            <a:extLst>
              <a:ext uri="{FF2B5EF4-FFF2-40B4-BE49-F238E27FC236}">
                <a16:creationId xmlns:a16="http://schemas.microsoft.com/office/drawing/2014/main" id="{F39F61ED-D5C0-49FE-9DE8-4A354910D4A5}"/>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4232719018"/>
      </p:ext>
    </p:extLst>
  </p:cSld>
  <p:clrMap bg1="lt1" tx1="dk1" bg2="lt2" tx2="dk2" accent1="accent1" accent2="accent2" accent3="accent3" accent4="accent4" accent5="accent5" accent6="accent6" hlink="hlink" folHlink="folHlink"/>
  <p:sldLayoutIdLst>
    <p:sldLayoutId id="2147483669" r:id="rId1"/>
    <p:sldLayoutId id="2147483680" r:id="rId2"/>
    <p:sldLayoutId id="2147483691" r:id="rId3"/>
    <p:sldLayoutId id="2147483696" r:id="rId4"/>
    <p:sldLayoutId id="2147483670" r:id="rId5"/>
    <p:sldLayoutId id="2147483679" r:id="rId6"/>
    <p:sldLayoutId id="2147483689" r:id="rId7"/>
    <p:sldLayoutId id="2147483700" r:id="rId8"/>
    <p:sldLayoutId id="2147483658" r:id="rId9"/>
    <p:sldLayoutId id="2147483681" r:id="rId10"/>
    <p:sldLayoutId id="2147483707" r:id="rId11"/>
    <p:sldLayoutId id="2147483701" r:id="rId12"/>
    <p:sldLayoutId id="2147483655" r:id="rId13"/>
    <p:sldLayoutId id="2147483677" r:id="rId14"/>
    <p:sldLayoutId id="2147483692" r:id="rId15"/>
    <p:sldLayoutId id="2147483703" r:id="rId16"/>
    <p:sldLayoutId id="2147483676" r:id="rId17"/>
    <p:sldLayoutId id="2147483661" r:id="rId18"/>
    <p:sldLayoutId id="2147483687" r:id="rId19"/>
    <p:sldLayoutId id="2147483688" r:id="rId20"/>
    <p:sldLayoutId id="2147483702" r:id="rId21"/>
    <p:sldLayoutId id="2147483708" r:id="rId22"/>
    <p:sldLayoutId id="2147483666" r:id="rId23"/>
    <p:sldLayoutId id="2147483686" r:id="rId24"/>
    <p:sldLayoutId id="2147483695" r:id="rId25"/>
    <p:sldLayoutId id="2147483704" r:id="rId26"/>
    <p:sldLayoutId id="2147483653" r:id="rId27"/>
    <p:sldLayoutId id="2147483684" r:id="rId28"/>
    <p:sldLayoutId id="2147483693" r:id="rId29"/>
    <p:sldLayoutId id="2147483705" r:id="rId30"/>
    <p:sldLayoutId id="2147483663" r:id="rId31"/>
    <p:sldLayoutId id="2147483685" r:id="rId32"/>
    <p:sldLayoutId id="2147483694" r:id="rId33"/>
    <p:sldLayoutId id="2147483706" r:id="rId34"/>
  </p:sldLayoutIdLst>
  <p:txStyles>
    <p:titleStyle>
      <a:lvl1pPr algn="l" defTabSz="914400" rtl="0" eaLnBrk="1" latinLnBrk="0" hangingPunct="1">
        <a:lnSpc>
          <a:spcPts val="3250"/>
        </a:lnSpc>
        <a:spcBef>
          <a:spcPct val="0"/>
        </a:spcBef>
        <a:buNone/>
        <a:defRPr sz="34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stafford1@glos.ac.uk"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hyperlink" Target="http://eprints.glos.ac.uk/6033/1/6033%20-%20Stafford%20-%202018%20-%20Business%20crime%20reduction%20partnerships%20examining%20a%20holistic%20approach.pdf" TargetMode="External"/><Relationship Id="rId2" Type="http://schemas.openxmlformats.org/officeDocument/2006/relationships/hyperlink" Target="mailto:astafford1@glos.ac.uk" TargetMode="External"/><Relationship Id="rId1" Type="http://schemas.openxmlformats.org/officeDocument/2006/relationships/slideLayout" Target="../slideLayouts/slideLayout17.xml"/><Relationship Id="rId4" Type="http://schemas.openxmlformats.org/officeDocument/2006/relationships/hyperlink" Target="http://eprints.glos.ac.uk/6815/1/6815%20Stafford%20%282019%29%20Business%20Crime%20Reduction%20Schemes%20-%20An%20examination%20of%20operation%2C%20management%20and%20best%20practic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eprints.glos.ac.uk/cgi/users/home?screen=EPrint::View&amp;eprintid=6033"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https://eprints.glos.ac.uk/cgi/users/home?screen=EPrint::View&amp;eprintid=6033"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lnSpcReduction="10000"/>
          </a:bodyPr>
          <a:lstStyle/>
          <a:p>
            <a:r>
              <a:rPr lang="en-US" sz="5400" b="1" dirty="0"/>
              <a:t>Tackling business crime in town and city </a:t>
            </a:r>
            <a:r>
              <a:rPr lang="en-GB" sz="5400" b="1" dirty="0"/>
              <a:t>centres</a:t>
            </a:r>
          </a:p>
          <a:p>
            <a:endParaRPr lang="en-GB" dirty="0"/>
          </a:p>
          <a:p>
            <a:r>
              <a:rPr lang="en-GB" sz="1800" dirty="0"/>
              <a:t>Dr Andrew Stafford</a:t>
            </a:r>
          </a:p>
          <a:p>
            <a:r>
              <a:rPr lang="en-GB" sz="1800" i="1" dirty="0"/>
              <a:t>Senior Lecturer in Criminology</a:t>
            </a:r>
          </a:p>
          <a:p>
            <a:r>
              <a:rPr lang="en-GB" sz="1800" i="1" dirty="0"/>
              <a:t>University of Gloucestershire</a:t>
            </a:r>
          </a:p>
          <a:p>
            <a:r>
              <a:rPr lang="en-GB" sz="1800" i="1" dirty="0">
                <a:hlinkClick r:id="rId2"/>
              </a:rPr>
              <a:t>astafford1@glos.ac.uk</a:t>
            </a:r>
            <a:r>
              <a:rPr lang="en-GB" sz="1800" i="1" dirty="0"/>
              <a:t> </a:t>
            </a:r>
          </a:p>
          <a:p>
            <a:endParaRPr lang="en-GB" sz="1800" dirty="0"/>
          </a:p>
          <a:p>
            <a:r>
              <a:rPr lang="en-GB" sz="1800" b="1" dirty="0"/>
              <a:t>Revive and Thrive regional networking event - Wimborne</a:t>
            </a:r>
          </a:p>
          <a:p>
            <a:r>
              <a:rPr lang="en-GB" sz="1800" b="1" dirty="0"/>
              <a:t>17</a:t>
            </a:r>
            <a:r>
              <a:rPr lang="en-GB" sz="1800" b="1" baseline="30000" dirty="0"/>
              <a:t>th</a:t>
            </a:r>
            <a:r>
              <a:rPr lang="en-GB" sz="1800" b="1" dirty="0"/>
              <a:t> September 2019</a:t>
            </a:r>
          </a:p>
        </p:txBody>
      </p:sp>
    </p:spTree>
    <p:extLst>
      <p:ext uri="{BB962C8B-B14F-4D97-AF65-F5344CB8AC3E}">
        <p14:creationId xmlns:p14="http://schemas.microsoft.com/office/powerpoint/2010/main" val="420663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a:bodyPr>
          <a:lstStyle/>
          <a:p>
            <a:endParaRPr lang="en-GB" dirty="0"/>
          </a:p>
          <a:p>
            <a:endParaRPr lang="en-GB" dirty="0"/>
          </a:p>
          <a:p>
            <a:endParaRPr lang="en-GB" dirty="0"/>
          </a:p>
          <a:p>
            <a:endParaRPr lang="en-GB" dirty="0"/>
          </a:p>
          <a:p>
            <a:endParaRPr lang="en-GB" dirty="0"/>
          </a:p>
          <a:p>
            <a:endParaRPr lang="en-GB" dirty="0"/>
          </a:p>
          <a:p>
            <a:r>
              <a:rPr lang="en-GB" sz="3200" b="1" dirty="0"/>
              <a:t>Using bans</a:t>
            </a:r>
          </a:p>
        </p:txBody>
      </p:sp>
    </p:spTree>
    <p:extLst>
      <p:ext uri="{BB962C8B-B14F-4D97-AF65-F5344CB8AC3E}">
        <p14:creationId xmlns:p14="http://schemas.microsoft.com/office/powerpoint/2010/main" val="51546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B809-1649-489B-8028-35F6519A957B}"/>
              </a:ext>
            </a:extLst>
          </p:cNvPr>
          <p:cNvSpPr>
            <a:spLocks noGrp="1"/>
          </p:cNvSpPr>
          <p:nvPr>
            <p:ph type="title"/>
          </p:nvPr>
        </p:nvSpPr>
        <p:spPr>
          <a:xfrm>
            <a:off x="521999" y="842400"/>
            <a:ext cx="9652515" cy="720000"/>
          </a:xfrm>
        </p:spPr>
        <p:txBody>
          <a:bodyPr>
            <a:normAutofit/>
          </a:bodyPr>
          <a:lstStyle/>
          <a:p>
            <a:r>
              <a:rPr lang="en-GB" dirty="0"/>
              <a:t>Gloucester City Safe: Warnings and Bans</a:t>
            </a:r>
          </a:p>
        </p:txBody>
      </p:sp>
      <p:sp>
        <p:nvSpPr>
          <p:cNvPr id="3" name="Text Placeholder 2">
            <a:extLst>
              <a:ext uri="{FF2B5EF4-FFF2-40B4-BE49-F238E27FC236}">
                <a16:creationId xmlns:a16="http://schemas.microsoft.com/office/drawing/2014/main" id="{6F133727-023C-4D66-8971-7C67BEC50154}"/>
              </a:ext>
            </a:extLst>
          </p:cNvPr>
          <p:cNvSpPr>
            <a:spLocks noGrp="1"/>
          </p:cNvSpPr>
          <p:nvPr>
            <p:ph type="body" sz="quarter" idx="14"/>
          </p:nvPr>
        </p:nvSpPr>
        <p:spPr/>
        <p:txBody>
          <a:bodyPr/>
          <a:lstStyle/>
          <a:p>
            <a:pPr marL="342900" indent="-342900">
              <a:buFont typeface="Arial" panose="020B0604020202020204" pitchFamily="34" charset="0"/>
              <a:buChar char="•"/>
            </a:pPr>
            <a:r>
              <a:rPr lang="en-GB" dirty="0"/>
              <a:t>The scheme employs a two-tier warning and exclusion sanction system. A first offence results in a warning and a second offence results in a 12-month ban from all scheme member premises.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Between September 2014 and August 2018, 1,303 individuals received warnings and 329 received exclusions. Of the offences that were punished with sanction, 75 were alcohol offences, 116 were violent offences, 219 were abuse offences, and 1251 were theft offences.</a:t>
            </a:r>
          </a:p>
        </p:txBody>
      </p:sp>
    </p:spTree>
    <p:extLst>
      <p:ext uri="{BB962C8B-B14F-4D97-AF65-F5344CB8AC3E}">
        <p14:creationId xmlns:p14="http://schemas.microsoft.com/office/powerpoint/2010/main" val="115864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9D8B-7BBF-412F-8C16-8D24755C2D7E}"/>
              </a:ext>
            </a:extLst>
          </p:cNvPr>
          <p:cNvSpPr>
            <a:spLocks noGrp="1"/>
          </p:cNvSpPr>
          <p:nvPr>
            <p:ph type="title"/>
          </p:nvPr>
        </p:nvSpPr>
        <p:spPr/>
        <p:txBody>
          <a:bodyPr/>
          <a:lstStyle/>
          <a:p>
            <a:r>
              <a:rPr lang="en-GB" dirty="0"/>
              <a:t>‘Yellow card warnings’</a:t>
            </a:r>
          </a:p>
        </p:txBody>
      </p:sp>
      <p:sp>
        <p:nvSpPr>
          <p:cNvPr id="3" name="Text Placeholder 2">
            <a:extLst>
              <a:ext uri="{FF2B5EF4-FFF2-40B4-BE49-F238E27FC236}">
                <a16:creationId xmlns:a16="http://schemas.microsoft.com/office/drawing/2014/main" id="{D8138779-3F2C-454A-B54F-4B2C384AA62B}"/>
              </a:ext>
            </a:extLst>
          </p:cNvPr>
          <p:cNvSpPr>
            <a:spLocks noGrp="1"/>
          </p:cNvSpPr>
          <p:nvPr>
            <p:ph type="body" sz="quarter" idx="14"/>
          </p:nvPr>
        </p:nvSpPr>
        <p:spPr/>
        <p:txBody>
          <a:bodyPr>
            <a:normAutofit fontScale="92500" lnSpcReduction="10000"/>
          </a:bodyPr>
          <a:lstStyle/>
          <a:p>
            <a:r>
              <a:rPr lang="en-GB" b="1" i="1" dirty="0"/>
              <a:t>Scheme successes:</a:t>
            </a:r>
          </a:p>
          <a:p>
            <a:pPr marL="342900" lvl="0" indent="-342900">
              <a:buFont typeface="Arial" panose="020B0604020202020204" pitchFamily="34" charset="0"/>
              <a:buChar char="•"/>
            </a:pPr>
            <a:r>
              <a:rPr lang="en-GB" dirty="0"/>
              <a:t>After receiving a warning, 76% (996/1,303) of offenders committed no further offences. </a:t>
            </a:r>
          </a:p>
          <a:p>
            <a:pPr marL="342900" lvl="0" indent="-342900">
              <a:buFont typeface="Arial" panose="020B0604020202020204" pitchFamily="34" charset="0"/>
              <a:buChar char="•"/>
            </a:pPr>
            <a:r>
              <a:rPr lang="en-GB" dirty="0"/>
              <a:t>The highest rate of desistance following a warning was observed among those who received their sanction for a violent offence.</a:t>
            </a:r>
          </a:p>
          <a:p>
            <a:pPr lvl="0"/>
            <a:endParaRPr lang="en-GB" dirty="0"/>
          </a:p>
          <a:p>
            <a:r>
              <a:rPr lang="en-GB" b="1" i="1" dirty="0"/>
              <a:t>Other findings:</a:t>
            </a:r>
          </a:p>
          <a:p>
            <a:pPr marL="342900" lvl="0" indent="-342900">
              <a:buFont typeface="Arial" panose="020B0604020202020204" pitchFamily="34" charset="0"/>
              <a:buChar char="•"/>
            </a:pPr>
            <a:r>
              <a:rPr lang="en-GB" dirty="0"/>
              <a:t>Following receipt of a warning, 24% (307/1,303) of offenders committed further offences.</a:t>
            </a:r>
          </a:p>
          <a:p>
            <a:pPr marL="342900" lvl="0" indent="-342900">
              <a:buFont typeface="Arial" panose="020B0604020202020204" pitchFamily="34" charset="0"/>
              <a:buChar char="•"/>
            </a:pPr>
            <a:r>
              <a:rPr lang="en-GB" dirty="0"/>
              <a:t>The highest rate of continued offending following a warning was observed among those who received their sanction for an abuse offence or theft offence.</a:t>
            </a:r>
          </a:p>
          <a:p>
            <a:endParaRPr lang="en-GB" dirty="0"/>
          </a:p>
        </p:txBody>
      </p:sp>
    </p:spTree>
    <p:extLst>
      <p:ext uri="{BB962C8B-B14F-4D97-AF65-F5344CB8AC3E}">
        <p14:creationId xmlns:p14="http://schemas.microsoft.com/office/powerpoint/2010/main" val="322020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3D9C-E7CA-4B5F-85F3-BF5CDBB6C7D8}"/>
              </a:ext>
            </a:extLst>
          </p:cNvPr>
          <p:cNvSpPr>
            <a:spLocks noGrp="1"/>
          </p:cNvSpPr>
          <p:nvPr>
            <p:ph type="title"/>
          </p:nvPr>
        </p:nvSpPr>
        <p:spPr/>
        <p:txBody>
          <a:bodyPr/>
          <a:lstStyle/>
          <a:p>
            <a:r>
              <a:rPr lang="en-GB" dirty="0"/>
              <a:t>‘Red card exclusions’</a:t>
            </a:r>
          </a:p>
        </p:txBody>
      </p:sp>
      <p:sp>
        <p:nvSpPr>
          <p:cNvPr id="3" name="Text Placeholder 2">
            <a:extLst>
              <a:ext uri="{FF2B5EF4-FFF2-40B4-BE49-F238E27FC236}">
                <a16:creationId xmlns:a16="http://schemas.microsoft.com/office/drawing/2014/main" id="{9EF0601F-9694-472D-9541-8FCD5FF01842}"/>
              </a:ext>
            </a:extLst>
          </p:cNvPr>
          <p:cNvSpPr>
            <a:spLocks noGrp="1"/>
          </p:cNvSpPr>
          <p:nvPr>
            <p:ph type="body" sz="quarter" idx="14"/>
          </p:nvPr>
        </p:nvSpPr>
        <p:spPr/>
        <p:txBody>
          <a:bodyPr>
            <a:normAutofit fontScale="92500" lnSpcReduction="10000"/>
          </a:bodyPr>
          <a:lstStyle/>
          <a:p>
            <a:r>
              <a:rPr lang="en-GB" b="1" i="1" dirty="0"/>
              <a:t>Scheme successes:</a:t>
            </a:r>
          </a:p>
          <a:p>
            <a:pPr marL="342900" lvl="0" indent="-342900">
              <a:buFont typeface="Arial" panose="020B0604020202020204" pitchFamily="34" charset="0"/>
              <a:buChar char="•"/>
            </a:pPr>
            <a:r>
              <a:rPr lang="en-GB" dirty="0"/>
              <a:t>After receiving an exclusion, 37% (123/329) of offenders committed no further offences.</a:t>
            </a:r>
          </a:p>
          <a:p>
            <a:pPr marL="342900" lvl="0" indent="-342900">
              <a:buFont typeface="Arial" panose="020B0604020202020204" pitchFamily="34" charset="0"/>
              <a:buChar char="•"/>
            </a:pPr>
            <a:r>
              <a:rPr lang="en-GB" dirty="0"/>
              <a:t>The highest rates of desistance following an exclusion were observed among those who received their sanction for a violent offence or an alcohol offence.</a:t>
            </a:r>
          </a:p>
          <a:p>
            <a:pPr lvl="0"/>
            <a:endParaRPr lang="en-GB" dirty="0"/>
          </a:p>
          <a:p>
            <a:r>
              <a:rPr lang="en-GB" b="1" i="1" dirty="0"/>
              <a:t>Other findings:</a:t>
            </a:r>
          </a:p>
          <a:p>
            <a:pPr marL="342900" lvl="0" indent="-342900">
              <a:buFont typeface="Arial" panose="020B0604020202020204" pitchFamily="34" charset="0"/>
              <a:buChar char="•"/>
            </a:pPr>
            <a:r>
              <a:rPr lang="en-GB" dirty="0"/>
              <a:t>Following receipt of an exclusion, 63% (206/329) of offenders committed further offences.</a:t>
            </a:r>
          </a:p>
          <a:p>
            <a:pPr marL="342900" lvl="0" indent="-342900">
              <a:buFont typeface="Arial" panose="020B0604020202020204" pitchFamily="34" charset="0"/>
              <a:buChar char="•"/>
            </a:pPr>
            <a:r>
              <a:rPr lang="en-GB" dirty="0"/>
              <a:t>The highest rates of continued offending following an exclusion were observed among those who received their sanction for an abuse offence or theft offence.</a:t>
            </a:r>
          </a:p>
          <a:p>
            <a:endParaRPr lang="en-GB" dirty="0"/>
          </a:p>
        </p:txBody>
      </p:sp>
    </p:spTree>
    <p:extLst>
      <p:ext uri="{BB962C8B-B14F-4D97-AF65-F5344CB8AC3E}">
        <p14:creationId xmlns:p14="http://schemas.microsoft.com/office/powerpoint/2010/main" val="327457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30D96-BE1C-4309-9187-665C71A3FC44}"/>
              </a:ext>
            </a:extLst>
          </p:cNvPr>
          <p:cNvSpPr>
            <a:spLocks noGrp="1"/>
          </p:cNvSpPr>
          <p:nvPr>
            <p:ph type="title"/>
          </p:nvPr>
        </p:nvSpPr>
        <p:spPr/>
        <p:txBody>
          <a:bodyPr>
            <a:normAutofit fontScale="90000"/>
          </a:bodyPr>
          <a:lstStyle/>
          <a:p>
            <a:r>
              <a:rPr lang="en-GB" dirty="0"/>
              <a:t>Displacement of offending</a:t>
            </a:r>
          </a:p>
        </p:txBody>
      </p:sp>
      <p:sp>
        <p:nvSpPr>
          <p:cNvPr id="3" name="Text Placeholder 2">
            <a:extLst>
              <a:ext uri="{FF2B5EF4-FFF2-40B4-BE49-F238E27FC236}">
                <a16:creationId xmlns:a16="http://schemas.microsoft.com/office/drawing/2014/main" id="{52BC6333-AE3B-4CD7-B69C-E5B66640B044}"/>
              </a:ext>
            </a:extLst>
          </p:cNvPr>
          <p:cNvSpPr>
            <a:spLocks noGrp="1"/>
          </p:cNvSpPr>
          <p:nvPr>
            <p:ph type="body" sz="quarter" idx="14"/>
          </p:nvPr>
        </p:nvSpPr>
        <p:spPr/>
        <p:txBody>
          <a:bodyPr>
            <a:normAutofit fontScale="92500"/>
          </a:bodyPr>
          <a:lstStyle/>
          <a:p>
            <a:pPr lvl="1">
              <a:buFont typeface="Arial" panose="020B0604020202020204" pitchFamily="34" charset="0"/>
              <a:buChar char="•"/>
            </a:pPr>
            <a:r>
              <a:rPr lang="en-GB" dirty="0"/>
              <a:t>Most of those who continued to offend following a warning or exclusion did so only at business premises away from where they committed their sanction offence. </a:t>
            </a:r>
          </a:p>
          <a:p>
            <a:pPr marL="144000" lvl="1" indent="0">
              <a:buNone/>
            </a:pPr>
            <a:endParaRPr lang="en-GB" sz="1800" dirty="0"/>
          </a:p>
          <a:p>
            <a:pPr lvl="1">
              <a:buFont typeface="Arial" panose="020B0604020202020204" pitchFamily="34" charset="0"/>
              <a:buChar char="•"/>
            </a:pPr>
            <a:r>
              <a:rPr lang="en-GB" dirty="0"/>
              <a:t>This was the case for 70% (215/307) of those who continued to offend post-warning and 66% (136/206) of those who continued to offend post-exclusion. </a:t>
            </a:r>
          </a:p>
          <a:p>
            <a:pPr marL="144000" lvl="1" indent="0">
              <a:buNone/>
            </a:pPr>
            <a:endParaRPr lang="en-GB" dirty="0"/>
          </a:p>
          <a:p>
            <a:pPr lvl="1">
              <a:buFont typeface="Arial" panose="020B0604020202020204" pitchFamily="34" charset="0"/>
              <a:buChar char="•"/>
            </a:pPr>
            <a:r>
              <a:rPr lang="en-GB" dirty="0"/>
              <a:t>The highest rates of offending displacement were observed among those who received their sanction for a theft offence (74% of those who continued to offend after receiving a warning for a theft offence, and 71% of those who continued to offend after receiving an exclusion for a theft offence).</a:t>
            </a:r>
          </a:p>
        </p:txBody>
      </p:sp>
    </p:spTree>
    <p:extLst>
      <p:ext uri="{BB962C8B-B14F-4D97-AF65-F5344CB8AC3E}">
        <p14:creationId xmlns:p14="http://schemas.microsoft.com/office/powerpoint/2010/main" val="413031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C2D1-BCEA-4DF1-B4EA-F59FCB99C301}"/>
              </a:ext>
            </a:extLst>
          </p:cNvPr>
          <p:cNvSpPr>
            <a:spLocks noGrp="1"/>
          </p:cNvSpPr>
          <p:nvPr>
            <p:ph type="title"/>
          </p:nvPr>
        </p:nvSpPr>
        <p:spPr/>
        <p:txBody>
          <a:bodyPr/>
          <a:lstStyle/>
          <a:p>
            <a:r>
              <a:rPr lang="en-GB" dirty="0"/>
              <a:t>Police intervention</a:t>
            </a:r>
          </a:p>
        </p:txBody>
      </p:sp>
      <p:sp>
        <p:nvSpPr>
          <p:cNvPr id="3" name="Text Placeholder 2">
            <a:extLst>
              <a:ext uri="{FF2B5EF4-FFF2-40B4-BE49-F238E27FC236}">
                <a16:creationId xmlns:a16="http://schemas.microsoft.com/office/drawing/2014/main" id="{95E26181-188E-4B35-95C7-DA258FE42417}"/>
              </a:ext>
            </a:extLst>
          </p:cNvPr>
          <p:cNvSpPr>
            <a:spLocks noGrp="1"/>
          </p:cNvSpPr>
          <p:nvPr>
            <p:ph type="body" sz="quarter" idx="14"/>
          </p:nvPr>
        </p:nvSpPr>
        <p:spPr/>
        <p:txBody>
          <a:bodyPr>
            <a:normAutofit fontScale="92500" lnSpcReduction="20000"/>
          </a:bodyPr>
          <a:lstStyle/>
          <a:p>
            <a:pPr marL="342900" indent="-342900">
              <a:buFont typeface="Arial" panose="020B0604020202020204" pitchFamily="34" charset="0"/>
              <a:buChar char="•"/>
            </a:pPr>
            <a:r>
              <a:rPr lang="en-GB" dirty="0"/>
              <a:t>In Gloucester the warning/ban approach is achieving some success.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However, following receipt of an exclusion, 63% (206/329) of offenders committed further offences.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large majority of offenders (1553/2080, 75%) only committed one offence during the four-year period, but the highest number of offences committed by a single person was 70. A group of 34 individuals (2% of all offenders), each committing 20 or more offences, were responsible for 1254 (25%) of the total offences recorded by the scheme.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It is here that business crime reduction schemes need support from the police (and aren’t always receiving it).</a:t>
            </a:r>
          </a:p>
        </p:txBody>
      </p:sp>
    </p:spTree>
    <p:extLst>
      <p:ext uri="{BB962C8B-B14F-4D97-AF65-F5344CB8AC3E}">
        <p14:creationId xmlns:p14="http://schemas.microsoft.com/office/powerpoint/2010/main" val="143093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a:bodyPr>
          <a:lstStyle/>
          <a:p>
            <a:endParaRPr lang="en-GB" dirty="0"/>
          </a:p>
          <a:p>
            <a:endParaRPr lang="en-GB" dirty="0"/>
          </a:p>
          <a:p>
            <a:endParaRPr lang="en-GB" dirty="0"/>
          </a:p>
          <a:p>
            <a:endParaRPr lang="en-GB" dirty="0"/>
          </a:p>
          <a:p>
            <a:endParaRPr lang="en-GB" dirty="0"/>
          </a:p>
          <a:p>
            <a:endParaRPr lang="en-GB" dirty="0"/>
          </a:p>
          <a:p>
            <a:r>
              <a:rPr lang="en-GB" sz="3200" b="1" dirty="0"/>
              <a:t>Conclusions and applying findings to other locations</a:t>
            </a:r>
          </a:p>
        </p:txBody>
      </p:sp>
    </p:spTree>
    <p:extLst>
      <p:ext uri="{BB962C8B-B14F-4D97-AF65-F5344CB8AC3E}">
        <p14:creationId xmlns:p14="http://schemas.microsoft.com/office/powerpoint/2010/main" val="429290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F5DB-EAC6-47B3-A76A-E9874FDE8BCC}"/>
              </a:ext>
            </a:extLst>
          </p:cNvPr>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542FB433-536A-4FDE-BD01-00624D591B84}"/>
              </a:ext>
            </a:extLst>
          </p:cNvPr>
          <p:cNvSpPr>
            <a:spLocks noGrp="1"/>
          </p:cNvSpPr>
          <p:nvPr>
            <p:ph type="body" sz="quarter" idx="14"/>
          </p:nvPr>
        </p:nvSpPr>
        <p:spPr/>
        <p:txBody>
          <a:bodyPr/>
          <a:lstStyle/>
          <a:p>
            <a:pPr marL="342900" lvl="4" indent="-342900">
              <a:buSzTx/>
              <a:buFont typeface="Arial" panose="020B0604020202020204" pitchFamily="34" charset="0"/>
              <a:buChar char="•"/>
            </a:pPr>
            <a:r>
              <a:rPr lang="en-GB" sz="2800" dirty="0">
                <a:latin typeface="Calibri" panose="020F0502020204030204" pitchFamily="34" charset="0"/>
                <a:ea typeface="Times New Roman" panose="02020603050405020304" pitchFamily="18" charset="0"/>
                <a:cs typeface="Calibri" panose="020F0502020204030204" pitchFamily="34" charset="0"/>
              </a:rPr>
              <a:t>Crime reduction partnerships are an essential part of modern-day crime control, driving down ‘low-level’ crime and disorder.</a:t>
            </a:r>
          </a:p>
          <a:p>
            <a:pPr marL="342900" lvl="4" indent="-342900">
              <a:buSzTx/>
              <a:buFont typeface="Arial" panose="020B0604020202020204" pitchFamily="34" charset="0"/>
              <a:buChar char="•"/>
            </a:pP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GB" sz="2800" dirty="0">
                <a:latin typeface="Calibri" panose="020F0502020204030204" pitchFamily="34" charset="0"/>
                <a:ea typeface="Times New Roman" panose="02020603050405020304" pitchFamily="18" charset="0"/>
                <a:cs typeface="Calibri" panose="020F0502020204030204" pitchFamily="34" charset="0"/>
              </a:rPr>
              <a:t>Information sharing is crucial for scheme effectiveness, understanding the extent of offending and preventing crime displacement.</a:t>
            </a:r>
          </a:p>
          <a:p>
            <a:pPr marL="774900" lvl="1" indent="-342900">
              <a:buFont typeface="Arial" panose="020B0604020202020204" pitchFamily="34" charset="0"/>
              <a:buChar char="•"/>
            </a:pPr>
            <a:r>
              <a:rPr lang="en-GB" sz="2800" dirty="0">
                <a:latin typeface="Calibri" panose="020F0502020204030204" pitchFamily="34" charset="0"/>
                <a:ea typeface="Times New Roman" panose="02020603050405020304" pitchFamily="18" charset="0"/>
                <a:cs typeface="Calibri" panose="020F0502020204030204" pitchFamily="34" charset="0"/>
              </a:rPr>
              <a:t>… and it can be done safely. </a:t>
            </a:r>
          </a:p>
          <a:p>
            <a:pPr marL="342900" indent="-342900">
              <a:buFont typeface="Arial" panose="020B0604020202020204" pitchFamily="34" charset="0"/>
              <a:buChar char="•"/>
            </a:pPr>
            <a:endParaRPr lang="en-GB" sz="2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When thinking about ‘what works’, context must be considered.</a:t>
            </a:r>
          </a:p>
          <a:p>
            <a:endParaRPr lang="en-GB" dirty="0"/>
          </a:p>
        </p:txBody>
      </p:sp>
    </p:spTree>
    <p:extLst>
      <p:ext uri="{BB962C8B-B14F-4D97-AF65-F5344CB8AC3E}">
        <p14:creationId xmlns:p14="http://schemas.microsoft.com/office/powerpoint/2010/main" val="410018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D72F-87B3-4F04-80E9-DCA9A42D928D}"/>
              </a:ext>
            </a:extLst>
          </p:cNvPr>
          <p:cNvSpPr>
            <a:spLocks noGrp="1"/>
          </p:cNvSpPr>
          <p:nvPr>
            <p:ph type="title"/>
          </p:nvPr>
        </p:nvSpPr>
        <p:spPr>
          <a:xfrm>
            <a:off x="521999" y="842400"/>
            <a:ext cx="9231601" cy="720000"/>
          </a:xfrm>
        </p:spPr>
        <p:txBody>
          <a:bodyPr>
            <a:normAutofit/>
          </a:bodyPr>
          <a:lstStyle/>
          <a:p>
            <a:r>
              <a:rPr lang="en-GB" sz="3600" dirty="0"/>
              <a:t>Applying the findings to other locations</a:t>
            </a:r>
          </a:p>
        </p:txBody>
      </p:sp>
      <p:sp>
        <p:nvSpPr>
          <p:cNvPr id="3" name="Text Placeholder 2">
            <a:extLst>
              <a:ext uri="{FF2B5EF4-FFF2-40B4-BE49-F238E27FC236}">
                <a16:creationId xmlns:a16="http://schemas.microsoft.com/office/drawing/2014/main" id="{4F02FE25-B509-4E8C-AEA8-7EBE38367C05}"/>
              </a:ext>
            </a:extLst>
          </p:cNvPr>
          <p:cNvSpPr>
            <a:spLocks noGrp="1"/>
          </p:cNvSpPr>
          <p:nvPr>
            <p:ph type="body" sz="quarter" idx="14"/>
          </p:nvPr>
        </p:nvSpPr>
        <p:spPr/>
        <p:txBody>
          <a:bodyPr>
            <a:noAutofit/>
          </a:bodyPr>
          <a:lstStyle/>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There is no ‘one size fits all’ model. Crime reduction initiatives should be seen as horses for courses.</a:t>
            </a:r>
          </a:p>
          <a:p>
            <a:pPr marL="342900" indent="-34290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Holistic, multi-sector schemes can offer greater awareness and understanding of offending activity. </a:t>
            </a:r>
          </a:p>
          <a:p>
            <a:pPr marL="342900" indent="-34290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BUT, this does not mean that this approach is right for every town or city.</a:t>
            </a:r>
          </a:p>
          <a:p>
            <a:pPr marL="342900" indent="-34290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The importance of information sharing and connection is evident – this can be achieved through partnership, collaboration and inter-scheme or inter-agency working.</a:t>
            </a:r>
          </a:p>
        </p:txBody>
      </p:sp>
    </p:spTree>
    <p:extLst>
      <p:ext uri="{BB962C8B-B14F-4D97-AF65-F5344CB8AC3E}">
        <p14:creationId xmlns:p14="http://schemas.microsoft.com/office/powerpoint/2010/main" val="118622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1CC6-3998-4B34-9891-7C7623AF081B}"/>
              </a:ext>
            </a:extLst>
          </p:cNvPr>
          <p:cNvSpPr>
            <a:spLocks noGrp="1"/>
          </p:cNvSpPr>
          <p:nvPr>
            <p:ph type="title"/>
          </p:nvPr>
        </p:nvSpPr>
        <p:spPr>
          <a:xfrm>
            <a:off x="521999" y="842400"/>
            <a:ext cx="9304171" cy="720000"/>
          </a:xfrm>
        </p:spPr>
        <p:txBody>
          <a:bodyPr>
            <a:normAutofit/>
          </a:bodyPr>
          <a:lstStyle/>
          <a:p>
            <a:r>
              <a:rPr lang="en-GB" sz="3200" dirty="0"/>
              <a:t>Applying the findings to other locations</a:t>
            </a:r>
            <a:endParaRPr lang="en-GB" dirty="0"/>
          </a:p>
        </p:txBody>
      </p:sp>
      <p:sp>
        <p:nvSpPr>
          <p:cNvPr id="3" name="Text Placeholder 2">
            <a:extLst>
              <a:ext uri="{FF2B5EF4-FFF2-40B4-BE49-F238E27FC236}">
                <a16:creationId xmlns:a16="http://schemas.microsoft.com/office/drawing/2014/main" id="{C69CD578-7757-4CF1-80C7-D6AB4966FCAB}"/>
              </a:ext>
            </a:extLst>
          </p:cNvPr>
          <p:cNvSpPr>
            <a:spLocks noGrp="1"/>
          </p:cNvSpPr>
          <p:nvPr>
            <p:ph type="body" sz="quarter" idx="14"/>
          </p:nvPr>
        </p:nvSpPr>
        <p:spPr/>
        <p:txBody>
          <a:bodyPr>
            <a:normAutofit fontScale="92500" lnSpcReduction="10000"/>
          </a:bodyPr>
          <a:lstStyle/>
          <a:p>
            <a:pPr marL="342900" indent="-342900">
              <a:buFont typeface="Arial" panose="020B0604020202020204" pitchFamily="34" charset="0"/>
              <a:buChar char="•"/>
            </a:pPr>
            <a:r>
              <a:rPr lang="en-GB" dirty="0"/>
              <a:t>Exclusion schemes can deter some people from further offending.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But their enforcement requires appropriate powers and police support.</a:t>
            </a:r>
          </a:p>
          <a:p>
            <a:pPr marL="342900" indent="-342900">
              <a:buFont typeface="Arial" panose="020B0604020202020204" pitchFamily="34" charset="0"/>
              <a:buChar char="•"/>
            </a:pPr>
            <a:endParaRPr lang="en-GB" dirty="0"/>
          </a:p>
          <a:p>
            <a:pPr marL="774900" lvl="1" indent="-342900">
              <a:buFont typeface="Arial" panose="020B0604020202020204" pitchFamily="34" charset="0"/>
              <a:buChar char="•"/>
            </a:pPr>
            <a:r>
              <a:rPr lang="en-GB" dirty="0"/>
              <a:t>Community Safety Accreditation Scheme (CSAS)</a:t>
            </a:r>
          </a:p>
          <a:p>
            <a:pPr marL="774900" lvl="1" indent="-342900">
              <a:buFont typeface="Arial" panose="020B0604020202020204" pitchFamily="34" charset="0"/>
              <a:buChar char="•"/>
            </a:pPr>
            <a:r>
              <a:rPr lang="en-GB" dirty="0"/>
              <a:t>Criminal Behaviour Order (CBO)</a:t>
            </a:r>
          </a:p>
          <a:p>
            <a:pPr marL="774900" lvl="1" indent="-342900">
              <a:buFont typeface="Arial" panose="020B0604020202020204" pitchFamily="34" charset="0"/>
              <a:buChar char="•"/>
            </a:pPr>
            <a:r>
              <a:rPr lang="en-GB" dirty="0"/>
              <a:t>Public Space Protection Order (PSPO)</a:t>
            </a:r>
          </a:p>
          <a:p>
            <a:pPr marL="774900" lvl="1" indent="-342900">
              <a:buFont typeface="Arial" panose="020B0604020202020204" pitchFamily="34" charset="0"/>
              <a:buChar char="•"/>
            </a:pPr>
            <a:r>
              <a:rPr lang="en-GB" dirty="0"/>
              <a:t>Alcohol Free Zones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What’s best and feasible on your patch (and what contextual factors are relevant to its use)?</a:t>
            </a:r>
          </a:p>
        </p:txBody>
      </p:sp>
    </p:spTree>
    <p:extLst>
      <p:ext uri="{BB962C8B-B14F-4D97-AF65-F5344CB8AC3E}">
        <p14:creationId xmlns:p14="http://schemas.microsoft.com/office/powerpoint/2010/main" val="139464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13D0-5430-43AB-A259-B5F8584DD872}"/>
              </a:ext>
            </a:extLst>
          </p:cNvPr>
          <p:cNvSpPr>
            <a:spLocks noGrp="1"/>
          </p:cNvSpPr>
          <p:nvPr>
            <p:ph type="title"/>
          </p:nvPr>
        </p:nvSpPr>
        <p:spPr/>
        <p:txBody>
          <a:bodyPr/>
          <a:lstStyle/>
          <a:p>
            <a:r>
              <a:rPr lang="en-GB" dirty="0"/>
              <a:t>‘Business crime’</a:t>
            </a:r>
          </a:p>
        </p:txBody>
      </p:sp>
      <p:sp>
        <p:nvSpPr>
          <p:cNvPr id="3" name="Text Placeholder 2">
            <a:extLst>
              <a:ext uri="{FF2B5EF4-FFF2-40B4-BE49-F238E27FC236}">
                <a16:creationId xmlns:a16="http://schemas.microsoft.com/office/drawing/2014/main" id="{F4317881-9EDF-4930-B38A-F5C9CAFDAD3E}"/>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GB" dirty="0"/>
              <a:t>In this presentation, ‘business crime’ refers to the theft, violence, abuse and alcohol related crime that is happening on our high streets.</a:t>
            </a:r>
          </a:p>
          <a:p>
            <a:endParaRPr lang="en-GB" dirty="0"/>
          </a:p>
          <a:p>
            <a:pPr marL="342900" indent="-342900">
              <a:buFont typeface="Arial" panose="020B0604020202020204" pitchFamily="34" charset="0"/>
              <a:buChar char="•"/>
            </a:pPr>
            <a:r>
              <a:rPr lang="en-GB" dirty="0"/>
              <a:t>Retail theft by customers was estimated to be over £700 million for financial year 2017-18 (BRC 2019).</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BRC (2019) have identified violence, threats, abuse and customer theft as the most significant types of crime that businesses can fall victim to as well as the issues that businesses most commonly prioritise through their crime reduction efforts. </a:t>
            </a:r>
          </a:p>
        </p:txBody>
      </p:sp>
    </p:spTree>
    <p:extLst>
      <p:ext uri="{BB962C8B-B14F-4D97-AF65-F5344CB8AC3E}">
        <p14:creationId xmlns:p14="http://schemas.microsoft.com/office/powerpoint/2010/main" val="225789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3D6DEBAF-F9CB-4FD2-B820-425B077DBC81}"/>
              </a:ext>
            </a:extLst>
          </p:cNvPr>
          <p:cNvGraphicFramePr/>
          <p:nvPr>
            <p:extLst>
              <p:ext uri="{D42A27DB-BD31-4B8C-83A1-F6EECF244321}">
                <p14:modId xmlns:p14="http://schemas.microsoft.com/office/powerpoint/2010/main" val="377527355"/>
              </p:ext>
            </p:extLst>
          </p:nvPr>
        </p:nvGraphicFramePr>
        <p:xfrm>
          <a:off x="68845" y="-98500"/>
          <a:ext cx="7301440" cy="6455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68ABDA68-9799-4A9A-8337-BCB1456171E7}"/>
              </a:ext>
            </a:extLst>
          </p:cNvPr>
          <p:cNvSpPr>
            <a:spLocks noGrp="1"/>
          </p:cNvSpPr>
          <p:nvPr>
            <p:ph type="body" sz="quarter" idx="14"/>
          </p:nvPr>
        </p:nvSpPr>
        <p:spPr>
          <a:xfrm>
            <a:off x="7249099" y="2412694"/>
            <a:ext cx="3925301" cy="3518548"/>
          </a:xfrm>
        </p:spPr>
        <p:txBody>
          <a:bodyPr>
            <a:normAutofit fontScale="92500" lnSpcReduction="10000"/>
          </a:bodyPr>
          <a:lstStyle/>
          <a:p>
            <a:pPr marL="342900" indent="-342900">
              <a:buFont typeface="Arial" panose="020B0604020202020204" pitchFamily="34" charset="0"/>
              <a:buChar char="•"/>
            </a:pPr>
            <a:r>
              <a:rPr lang="en-GB" sz="1800"/>
              <a:t>Also see BCRP </a:t>
            </a:r>
            <a:r>
              <a:rPr lang="en-GB" sz="1800" dirty="0"/>
              <a:t>operation, management and best practice report</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National Business Crime Centre BCRP National Standards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Revive and Thrive Place and Green space collaboration</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If you’re interested in being involved please get in touch.</a:t>
            </a:r>
          </a:p>
          <a:p>
            <a:endParaRPr lang="en-GB" dirty="0"/>
          </a:p>
        </p:txBody>
      </p:sp>
      <p:sp>
        <p:nvSpPr>
          <p:cNvPr id="6" name="Oval 5">
            <a:extLst>
              <a:ext uri="{FF2B5EF4-FFF2-40B4-BE49-F238E27FC236}">
                <a16:creationId xmlns:a16="http://schemas.microsoft.com/office/drawing/2014/main" id="{91F82FDE-0DE3-464C-84C8-1E9EDFDA973E}"/>
              </a:ext>
            </a:extLst>
          </p:cNvPr>
          <p:cNvSpPr/>
          <p:nvPr/>
        </p:nvSpPr>
        <p:spPr>
          <a:xfrm>
            <a:off x="3515751" y="3339221"/>
            <a:ext cx="363557" cy="3608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261C07E5-2668-4EB9-AABE-76DDDC299E6D}"/>
              </a:ext>
            </a:extLst>
          </p:cNvPr>
          <p:cNvCxnSpPr>
            <a:cxnSpLocks/>
          </p:cNvCxnSpPr>
          <p:nvPr/>
        </p:nvCxnSpPr>
        <p:spPr>
          <a:xfrm flipV="1">
            <a:off x="3697530" y="1305766"/>
            <a:ext cx="2912590" cy="22138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C38937-579A-4C99-99B3-9DA4A3DAFCC3}"/>
              </a:ext>
            </a:extLst>
          </p:cNvPr>
          <p:cNvSpPr txBox="1"/>
          <p:nvPr/>
        </p:nvSpPr>
        <p:spPr>
          <a:xfrm>
            <a:off x="6610120" y="672029"/>
            <a:ext cx="4329629" cy="1477328"/>
          </a:xfrm>
          <a:prstGeom prst="rect">
            <a:avLst/>
          </a:prstGeom>
          <a:solidFill>
            <a:schemeClr val="bg2">
              <a:lumMod val="95000"/>
            </a:schemeClr>
          </a:solidFill>
          <a:ln w="28575">
            <a:solidFill>
              <a:schemeClr val="tx1"/>
            </a:solidFill>
          </a:ln>
        </p:spPr>
        <p:txBody>
          <a:bodyPr wrap="square" rtlCol="0">
            <a:spAutoFit/>
          </a:bodyPr>
          <a:lstStyle/>
          <a:p>
            <a:r>
              <a:rPr lang="en-GB" dirty="0"/>
              <a:t>Context + Mechanism = Outcome</a:t>
            </a:r>
          </a:p>
          <a:p>
            <a:endParaRPr lang="en-GB" dirty="0"/>
          </a:p>
          <a:p>
            <a:pPr marL="285750" indent="-285750">
              <a:buFont typeface="Arial" panose="020B0604020202020204" pitchFamily="34" charset="0"/>
              <a:buChar char="•"/>
            </a:pPr>
            <a:r>
              <a:rPr lang="en-GB" dirty="0"/>
              <a:t>Performance measurement</a:t>
            </a:r>
          </a:p>
          <a:p>
            <a:pPr marL="285750" indent="-285750">
              <a:buFont typeface="Arial" panose="020B0604020202020204" pitchFamily="34" charset="0"/>
              <a:buChar char="•"/>
            </a:pPr>
            <a:r>
              <a:rPr lang="en-GB" dirty="0"/>
              <a:t>Crime reduction</a:t>
            </a:r>
          </a:p>
          <a:p>
            <a:pPr marL="285750" indent="-285750">
              <a:buFont typeface="Arial" panose="020B0604020202020204" pitchFamily="34" charset="0"/>
              <a:buChar char="•"/>
            </a:pPr>
            <a:r>
              <a:rPr lang="en-GB" dirty="0"/>
              <a:t>Cost effectiveness</a:t>
            </a:r>
          </a:p>
        </p:txBody>
      </p:sp>
    </p:spTree>
    <p:extLst>
      <p:ext uri="{BB962C8B-B14F-4D97-AF65-F5344CB8AC3E}">
        <p14:creationId xmlns:p14="http://schemas.microsoft.com/office/powerpoint/2010/main" val="304743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9" y="842400"/>
            <a:ext cx="8853355" cy="720000"/>
          </a:xfrm>
        </p:spPr>
        <p:txBody>
          <a:bodyPr>
            <a:normAutofit/>
          </a:bodyPr>
          <a:lstStyle/>
          <a:p>
            <a:r>
              <a:rPr lang="en-GB" dirty="0"/>
              <a:t>Contact details and research papers</a:t>
            </a:r>
          </a:p>
        </p:txBody>
      </p:sp>
      <p:sp>
        <p:nvSpPr>
          <p:cNvPr id="3" name="Text Placeholder 2"/>
          <p:cNvSpPr>
            <a:spLocks noGrp="1"/>
          </p:cNvSpPr>
          <p:nvPr>
            <p:ph type="body" sz="quarter" idx="14"/>
          </p:nvPr>
        </p:nvSpPr>
        <p:spPr/>
        <p:txBody>
          <a:bodyPr>
            <a:normAutofit fontScale="92500" lnSpcReduction="20000"/>
          </a:bodyPr>
          <a:lstStyle/>
          <a:p>
            <a:pPr marL="285750" indent="-285750">
              <a:buFont typeface="Arial" panose="020B0604020202020204" pitchFamily="34" charset="0"/>
              <a:buChar char="•"/>
            </a:pPr>
            <a:r>
              <a:rPr lang="en-GB" sz="1800" dirty="0"/>
              <a:t>Andrew Stafford: </a:t>
            </a:r>
            <a:r>
              <a:rPr lang="en-GB" sz="1800" b="1" dirty="0">
                <a:hlinkClick r:id="rId2"/>
              </a:rPr>
              <a:t>astafford1@glos.ac.uk</a:t>
            </a:r>
            <a:endParaRPr lang="en-GB" sz="1800" b="1" dirty="0"/>
          </a:p>
          <a:p>
            <a:pPr marL="285750" indent="-285750">
              <a:buFont typeface="Arial" panose="020B0604020202020204" pitchFamily="34" charset="0"/>
              <a:buChar char="•"/>
            </a:pPr>
            <a:endParaRPr lang="en-GB" sz="1800" dirty="0"/>
          </a:p>
          <a:p>
            <a:pPr marL="285750" lvl="1" indent="-285750">
              <a:buClrTx/>
              <a:buSzTx/>
              <a:buFont typeface="Arial" panose="020B0604020202020204" pitchFamily="34" charset="0"/>
              <a:buChar char="•"/>
            </a:pPr>
            <a:r>
              <a:rPr lang="en-GB" sz="1800" dirty="0"/>
              <a:t>Stafford, A.B. (2019) Examining offending behaviour following receipt of a Business Crime Reduction Partnership’s place-based exclusion sanction. </a:t>
            </a:r>
            <a:r>
              <a:rPr lang="en-GB" sz="1800" i="1" dirty="0"/>
              <a:t>Criminology and Criminal Justice Journal. </a:t>
            </a:r>
            <a:r>
              <a:rPr lang="en-GB" sz="1800" dirty="0"/>
              <a:t>Available after 1.10.2019 upon request from author.</a:t>
            </a:r>
          </a:p>
          <a:p>
            <a:pPr marL="285750" lvl="1" indent="-285750">
              <a:buClrTx/>
              <a:buSzTx/>
              <a:buFont typeface="Arial" panose="020B0604020202020204" pitchFamily="34" charset="0"/>
              <a:buChar char="•"/>
            </a:pPr>
            <a:endParaRPr lang="en-GB" sz="1800" dirty="0"/>
          </a:p>
          <a:p>
            <a:pPr marL="285750" lvl="1" indent="-285750">
              <a:buClrTx/>
              <a:buSzTx/>
              <a:buFont typeface="Arial" panose="020B0604020202020204" pitchFamily="34" charset="0"/>
              <a:buChar char="•"/>
            </a:pPr>
            <a:r>
              <a:rPr lang="en-GB" sz="1800" dirty="0"/>
              <a:t>Stafford, </a:t>
            </a:r>
            <a:r>
              <a:rPr lang="en-GB" sz="1800" dirty="0" err="1"/>
              <a:t>A.B</a:t>
            </a:r>
            <a:r>
              <a:rPr lang="en-GB" sz="1800" dirty="0"/>
              <a:t>., and Hobson, J. (2018) ‘Business crime reduction partnerships: examining a holistic approach’, </a:t>
            </a:r>
            <a:r>
              <a:rPr lang="en-GB" sz="1800" i="1" dirty="0"/>
              <a:t>Safer Communities Journal. Available here: </a:t>
            </a:r>
            <a:r>
              <a:rPr lang="en-GB" sz="1800" i="1" dirty="0">
                <a:hlinkClick r:id="rId3"/>
              </a:rPr>
              <a:t>http://eprints.glos.ac.uk/6033/1/6033%20-%20Stafford%20-%202018%20-%20Business%20crime%20reduction%20partnerships%20examining%20a%20holistic%20approach.pdf</a:t>
            </a:r>
            <a:r>
              <a:rPr lang="en-GB" sz="1800" i="1" dirty="0"/>
              <a:t> </a:t>
            </a:r>
          </a:p>
          <a:p>
            <a:pPr marL="285750" lvl="1" indent="-285750">
              <a:buClrTx/>
              <a:buSzTx/>
              <a:buFont typeface="Arial" panose="020B0604020202020204" pitchFamily="34" charset="0"/>
              <a:buChar char="•"/>
            </a:pPr>
            <a:endParaRPr lang="en-GB" sz="1800" i="1" dirty="0"/>
          </a:p>
          <a:p>
            <a:pPr marL="285750" lvl="1" indent="-285750">
              <a:buClrTx/>
              <a:buSzTx/>
              <a:buFont typeface="Arial" panose="020B0604020202020204" pitchFamily="34" charset="0"/>
              <a:buChar char="•"/>
            </a:pPr>
            <a:r>
              <a:rPr lang="en-GB" sz="1800" dirty="0"/>
              <a:t>Stafford, A.B. (2019) </a:t>
            </a:r>
            <a:r>
              <a:rPr lang="en-GB" sz="1800" i="1" dirty="0"/>
              <a:t>Business crime reduction schemes: An examination of operation, management and best practice.</a:t>
            </a:r>
            <a:r>
              <a:rPr lang="en-GB" sz="1800" dirty="0"/>
              <a:t> Project Report. University of Gloucestershire, Gloucestershire. Available here: </a:t>
            </a:r>
            <a:r>
              <a:rPr lang="en-GB" sz="1800" dirty="0">
                <a:hlinkClick r:id="rId4"/>
              </a:rPr>
              <a:t>http://eprints.glos.ac.uk/6815/1/6815%20Stafford%20%282019%29%20Business%20Crime%20Reduction%20Schemes%20-%20An%20examination%20of%20operation%2C%20management%20and%20best%20practice.pdf</a:t>
            </a:r>
            <a:r>
              <a:rPr lang="en-GB" sz="1800" dirty="0"/>
              <a:t> </a:t>
            </a:r>
          </a:p>
          <a:p>
            <a:pPr marL="0" lvl="1" indent="0">
              <a:buClrTx/>
              <a:buSzTx/>
              <a:buNone/>
            </a:pPr>
            <a:endParaRPr lang="en-GB" sz="1800" dirty="0"/>
          </a:p>
          <a:p>
            <a:pPr marL="0" lvl="1" indent="0">
              <a:buClrTx/>
              <a:buSzTx/>
              <a:buNone/>
            </a:pPr>
            <a:endParaRPr lang="en-GB" sz="1800" dirty="0"/>
          </a:p>
          <a:p>
            <a:endParaRPr lang="en-GB" dirty="0"/>
          </a:p>
          <a:p>
            <a:endParaRPr lang="en-GB" dirty="0"/>
          </a:p>
        </p:txBody>
      </p:sp>
    </p:spTree>
    <p:extLst>
      <p:ext uri="{BB962C8B-B14F-4D97-AF65-F5344CB8AC3E}">
        <p14:creationId xmlns:p14="http://schemas.microsoft.com/office/powerpoint/2010/main" val="285648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0" y="842400"/>
            <a:ext cx="10630414" cy="720000"/>
          </a:xfrm>
        </p:spPr>
        <p:txBody>
          <a:bodyPr>
            <a:normAutofit fontScale="90000"/>
          </a:bodyPr>
          <a:lstStyle/>
          <a:p>
            <a:r>
              <a:rPr lang="en-GB" sz="3200" dirty="0"/>
              <a:t>What do we know about effectiveness in business crime reduction?</a:t>
            </a:r>
          </a:p>
        </p:txBody>
      </p:sp>
      <p:sp>
        <p:nvSpPr>
          <p:cNvPr id="3" name="Text Placeholder 2"/>
          <p:cNvSpPr>
            <a:spLocks noGrp="1"/>
          </p:cNvSpPr>
          <p:nvPr>
            <p:ph type="body" sz="quarter" idx="14"/>
          </p:nvPr>
        </p:nvSpPr>
        <p:spPr/>
        <p:txBody>
          <a:bodyPr/>
          <a:lstStyle/>
          <a:p>
            <a:r>
              <a:rPr lang="en-GB" dirty="0"/>
              <a:t>Despite crime reduction initiatives being present in many town centres, there is limited available evidence from research on: </a:t>
            </a:r>
          </a:p>
          <a:p>
            <a:endParaRPr lang="en-GB" dirty="0"/>
          </a:p>
          <a:p>
            <a:pPr marL="342900" indent="-342900">
              <a:buFont typeface="Arial" panose="020B0604020202020204" pitchFamily="34" charset="0"/>
              <a:buChar char="•"/>
            </a:pPr>
            <a:r>
              <a:rPr lang="en-GB" dirty="0"/>
              <a:t>The merits of particular scheme designs and their impact on crime and associated behaviour;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effectiveness of particular approaches or powers within this context.</a:t>
            </a:r>
          </a:p>
          <a:p>
            <a:endParaRPr lang="en-GB" dirty="0"/>
          </a:p>
        </p:txBody>
      </p:sp>
    </p:spTree>
    <p:extLst>
      <p:ext uri="{BB962C8B-B14F-4D97-AF65-F5344CB8AC3E}">
        <p14:creationId xmlns:p14="http://schemas.microsoft.com/office/powerpoint/2010/main" val="213130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0" y="842400"/>
            <a:ext cx="10140834" cy="720000"/>
          </a:xfrm>
        </p:spPr>
        <p:txBody>
          <a:bodyPr>
            <a:normAutofit fontScale="90000"/>
          </a:bodyPr>
          <a:lstStyle/>
          <a:p>
            <a:r>
              <a:rPr lang="en-GB" sz="3200" dirty="0"/>
              <a:t>Examining business crime reduction efforts in Gloucestershire</a:t>
            </a:r>
          </a:p>
        </p:txBody>
      </p:sp>
      <p:sp>
        <p:nvSpPr>
          <p:cNvPr id="3" name="Text Placeholder 2"/>
          <p:cNvSpPr>
            <a:spLocks noGrp="1"/>
          </p:cNvSpPr>
          <p:nvPr>
            <p:ph type="body" sz="quarter" idx="14"/>
          </p:nvPr>
        </p:nvSpPr>
        <p:spPr/>
        <p:txBody>
          <a:bodyPr>
            <a:normAutofit/>
          </a:bodyPr>
          <a:lstStyle/>
          <a:p>
            <a:r>
              <a:rPr lang="en-GB" dirty="0"/>
              <a:t>Overview of research activity:</a:t>
            </a:r>
          </a:p>
          <a:p>
            <a:endParaRPr lang="en-GB" dirty="0"/>
          </a:p>
          <a:p>
            <a:pPr marL="457200" indent="-457200">
              <a:buFont typeface="+mj-lt"/>
              <a:buAutoNum type="arabicPeriod"/>
            </a:pPr>
            <a:r>
              <a:rPr lang="en-GB" dirty="0"/>
              <a:t>An in depth, multi-year examination of Gloucester’s BCRP ‘Gloucester City Safe’ using public questionnaires and interviews with partnership members, 2014 – 2018.</a:t>
            </a:r>
          </a:p>
          <a:p>
            <a:pPr marL="457200" indent="-457200">
              <a:buFont typeface="+mj-lt"/>
              <a:buAutoNum type="arabicPeriod"/>
            </a:pPr>
            <a:endParaRPr lang="en-GB" dirty="0"/>
          </a:p>
          <a:p>
            <a:pPr marL="457200" indent="-457200">
              <a:buFont typeface="+mj-lt"/>
              <a:buAutoNum type="arabicPeriod"/>
            </a:pPr>
            <a:r>
              <a:rPr lang="en-GB" dirty="0"/>
              <a:t>Quantitative analysis of Gloucester City Safe’s incident data collected through Disc 2014 – 2018 (c.5000 incidents).</a:t>
            </a:r>
          </a:p>
          <a:p>
            <a:pPr marL="457200" indent="-457200">
              <a:buFont typeface="+mj-lt"/>
              <a:buAutoNum type="arabicPeriod"/>
            </a:pPr>
            <a:endParaRPr lang="en-GB" dirty="0"/>
          </a:p>
        </p:txBody>
      </p:sp>
    </p:spTree>
    <p:extLst>
      <p:ext uri="{BB962C8B-B14F-4D97-AF65-F5344CB8AC3E}">
        <p14:creationId xmlns:p14="http://schemas.microsoft.com/office/powerpoint/2010/main" val="47339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6906-4A3B-457B-AB9A-74FA24FDD79C}"/>
              </a:ext>
            </a:extLst>
          </p:cNvPr>
          <p:cNvSpPr>
            <a:spLocks noGrp="1"/>
          </p:cNvSpPr>
          <p:nvPr>
            <p:ph type="title"/>
          </p:nvPr>
        </p:nvSpPr>
        <p:spPr>
          <a:xfrm>
            <a:off x="521999" y="842400"/>
            <a:ext cx="8084971" cy="720000"/>
          </a:xfrm>
        </p:spPr>
        <p:txBody>
          <a:bodyPr>
            <a:normAutofit/>
          </a:bodyPr>
          <a:lstStyle/>
          <a:p>
            <a:r>
              <a:rPr lang="en-GB" dirty="0"/>
              <a:t>Taking a ‘Realist’ research approach</a:t>
            </a:r>
          </a:p>
        </p:txBody>
      </p:sp>
      <p:sp>
        <p:nvSpPr>
          <p:cNvPr id="3" name="Text Placeholder 2">
            <a:extLst>
              <a:ext uri="{FF2B5EF4-FFF2-40B4-BE49-F238E27FC236}">
                <a16:creationId xmlns:a16="http://schemas.microsoft.com/office/drawing/2014/main" id="{22A5304A-DEB5-419F-8E37-F3FAE8A21E0D}"/>
              </a:ext>
            </a:extLst>
          </p:cNvPr>
          <p:cNvSpPr>
            <a:spLocks noGrp="1"/>
          </p:cNvSpPr>
          <p:nvPr>
            <p:ph type="body" sz="quarter" idx="14"/>
          </p:nvPr>
        </p:nvSpPr>
        <p:spPr>
          <a:xfrm>
            <a:off x="522287" y="1562399"/>
            <a:ext cx="10652114" cy="4664230"/>
          </a:xfrm>
        </p:spPr>
        <p:txBody>
          <a:bodyPr>
            <a:normAutofit fontScale="77500" lnSpcReduction="20000"/>
          </a:bodyPr>
          <a:lstStyle/>
          <a:p>
            <a:pPr marL="342900" indent="-342900">
              <a:buFont typeface="Arial" panose="020B0604020202020204" pitchFamily="34" charset="0"/>
              <a:buChar char="•"/>
            </a:pPr>
            <a:r>
              <a:rPr lang="en-GB" sz="2800" dirty="0"/>
              <a:t>Research underpinned by Realist principles focuses on the importance of context.</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b="1" dirty="0"/>
              <a:t>Context (C) + Mechanism (M) = Outcome (O) </a:t>
            </a:r>
            <a:r>
              <a:rPr lang="en-GB" sz="1900" dirty="0"/>
              <a:t>(Pawson and Tilley 1997)</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Every location is different:</a:t>
            </a:r>
          </a:p>
          <a:p>
            <a:pPr marL="342900" indent="-342900">
              <a:buFont typeface="Arial" panose="020B0604020202020204" pitchFamily="34" charset="0"/>
              <a:buChar char="•"/>
            </a:pPr>
            <a:endParaRPr lang="en-GB" sz="2800" dirty="0"/>
          </a:p>
          <a:p>
            <a:pPr marL="774900" lvl="1" indent="-342900">
              <a:buFont typeface="Arial" panose="020B0604020202020204" pitchFamily="34" charset="0"/>
              <a:buChar char="•"/>
            </a:pPr>
            <a:r>
              <a:rPr lang="en-GB" sz="2100" dirty="0"/>
              <a:t>Crime volume, type and patterns</a:t>
            </a:r>
          </a:p>
          <a:p>
            <a:pPr marL="774900" lvl="1" indent="-342900">
              <a:buFont typeface="Arial" panose="020B0604020202020204" pitchFamily="34" charset="0"/>
              <a:buChar char="•"/>
            </a:pPr>
            <a:r>
              <a:rPr lang="en-GB" sz="2100" dirty="0"/>
              <a:t>Environmental factors, green space</a:t>
            </a:r>
          </a:p>
          <a:p>
            <a:pPr marL="774900" lvl="1" indent="-342900">
              <a:buFont typeface="Arial" panose="020B0604020202020204" pitchFamily="34" charset="0"/>
              <a:buChar char="•"/>
            </a:pPr>
            <a:r>
              <a:rPr lang="en-GB" sz="2100" dirty="0"/>
              <a:t>Business type, concentration mix</a:t>
            </a:r>
          </a:p>
          <a:p>
            <a:pPr marL="774900" lvl="1" indent="-342900">
              <a:buFont typeface="Arial" panose="020B0604020202020204" pitchFamily="34" charset="0"/>
              <a:buChar char="•"/>
            </a:pPr>
            <a:r>
              <a:rPr lang="en-GB" sz="2100" dirty="0"/>
              <a:t>Population presence and movement</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There is no ‘one size fits all’ model, but there is benefit in thinking about whether something that works in one location could be applied to another.</a:t>
            </a:r>
            <a:endParaRPr lang="en-GB" dirty="0"/>
          </a:p>
          <a:p>
            <a:endParaRPr lang="en-GB" dirty="0"/>
          </a:p>
        </p:txBody>
      </p:sp>
    </p:spTree>
    <p:extLst>
      <p:ext uri="{BB962C8B-B14F-4D97-AF65-F5344CB8AC3E}">
        <p14:creationId xmlns:p14="http://schemas.microsoft.com/office/powerpoint/2010/main" val="387162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endParaRPr lang="en-GB" dirty="0"/>
          </a:p>
          <a:p>
            <a:endParaRPr lang="en-GB" dirty="0"/>
          </a:p>
          <a:p>
            <a:endParaRPr lang="en-GB" dirty="0"/>
          </a:p>
          <a:p>
            <a:endParaRPr lang="en-GB" dirty="0"/>
          </a:p>
          <a:p>
            <a:endParaRPr lang="en-GB" dirty="0"/>
          </a:p>
          <a:p>
            <a:endParaRPr lang="en-GB" dirty="0"/>
          </a:p>
          <a:p>
            <a:r>
              <a:rPr lang="en-GB" sz="3200" b="1" dirty="0"/>
              <a:t>The multi-sector, ‘holistic’ Business Crime Reduction Partnership</a:t>
            </a:r>
          </a:p>
          <a:p>
            <a:endParaRPr lang="en-GB" sz="3200" b="1" dirty="0"/>
          </a:p>
        </p:txBody>
      </p:sp>
    </p:spTree>
    <p:extLst>
      <p:ext uri="{BB962C8B-B14F-4D97-AF65-F5344CB8AC3E}">
        <p14:creationId xmlns:p14="http://schemas.microsoft.com/office/powerpoint/2010/main" val="397743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9" y="842400"/>
            <a:ext cx="10638579" cy="720000"/>
          </a:xfrm>
        </p:spPr>
        <p:txBody>
          <a:bodyPr>
            <a:normAutofit fontScale="90000"/>
          </a:bodyPr>
          <a:lstStyle/>
          <a:p>
            <a:r>
              <a:rPr lang="en-GB" sz="3600" dirty="0"/>
              <a:t>The multi-sector, ‘holistic’ BCRP</a:t>
            </a:r>
            <a:br>
              <a:rPr lang="en-GB" sz="3600" dirty="0"/>
            </a:br>
            <a:br>
              <a:rPr lang="en-GB" dirty="0"/>
            </a:br>
            <a:endParaRPr lang="en-GB" dirty="0"/>
          </a:p>
        </p:txBody>
      </p:sp>
      <p:sp>
        <p:nvSpPr>
          <p:cNvPr id="3" name="Text Placeholder 2"/>
          <p:cNvSpPr>
            <a:spLocks noGrp="1"/>
          </p:cNvSpPr>
          <p:nvPr>
            <p:ph type="body" sz="quarter" idx="14"/>
          </p:nvPr>
        </p:nvSpPr>
        <p:spPr/>
        <p:txBody>
          <a:bodyPr/>
          <a:lstStyle/>
          <a:p>
            <a:r>
              <a:rPr lang="en-GB" sz="2000" dirty="0"/>
              <a:t>The model used by Gloucester City Safe:</a:t>
            </a:r>
          </a:p>
          <a:p>
            <a:endParaRPr lang="en-GB" sz="2000" dirty="0"/>
          </a:p>
          <a:p>
            <a:pPr lvl="1">
              <a:buFont typeface="Arial" panose="020B0604020202020204" pitchFamily="34" charset="0"/>
              <a:buChar char="•"/>
            </a:pPr>
            <a:r>
              <a:rPr lang="en-GB" sz="2000" dirty="0"/>
              <a:t>Not for profit crime reduction partnership designed to help reduce crime, disorder and anti-social behaviour.</a:t>
            </a:r>
          </a:p>
          <a:p>
            <a:pPr lvl="1">
              <a:buFont typeface="Arial" panose="020B0604020202020204" pitchFamily="34" charset="0"/>
              <a:buChar char="•"/>
            </a:pPr>
            <a:endParaRPr lang="en-GB" sz="2000" dirty="0"/>
          </a:p>
          <a:p>
            <a:pPr lvl="1">
              <a:buFont typeface="Arial" panose="020B0604020202020204" pitchFamily="34" charset="0"/>
              <a:buChar char="•"/>
            </a:pPr>
            <a:r>
              <a:rPr lang="en-GB" sz="2000" dirty="0"/>
              <a:t>‘Holistic’ or ‘multi-sector’ BCRP with150+ Members – businesses, restaurants, bars, retail establishments and transport services.</a:t>
            </a:r>
          </a:p>
          <a:p>
            <a:pPr lvl="1">
              <a:buFont typeface="Arial" panose="020B0604020202020204" pitchFamily="34" charset="0"/>
              <a:buChar char="•"/>
            </a:pPr>
            <a:endParaRPr lang="en-GB" sz="2000" dirty="0"/>
          </a:p>
          <a:p>
            <a:pPr lvl="1">
              <a:buFont typeface="Arial" panose="020B0604020202020204" pitchFamily="34" charset="0"/>
              <a:buChar char="•"/>
            </a:pPr>
            <a:r>
              <a:rPr lang="en-GB" sz="2000" dirty="0"/>
              <a:t>Members commit to using and enforcing a two-tier exclusion-based sanction system and have access to a radio network and to Disc, an incident recording and information sharing platform.</a:t>
            </a:r>
          </a:p>
          <a:p>
            <a:pPr lvl="1">
              <a:buFont typeface="Arial" panose="020B0604020202020204" pitchFamily="34" charset="0"/>
              <a:buChar char="•"/>
            </a:pPr>
            <a:endParaRPr lang="en-GB" sz="2000" dirty="0"/>
          </a:p>
          <a:p>
            <a:pPr lvl="1">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383886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9" y="842400"/>
            <a:ext cx="10075243" cy="720000"/>
          </a:xfrm>
        </p:spPr>
        <p:txBody>
          <a:bodyPr>
            <a:normAutofit/>
          </a:bodyPr>
          <a:lstStyle/>
          <a:p>
            <a:r>
              <a:rPr lang="en-GB" sz="3600" dirty="0"/>
              <a:t>The multi-sector, ‘holistic’ BCRP</a:t>
            </a:r>
          </a:p>
        </p:txBody>
      </p:sp>
      <p:sp>
        <p:nvSpPr>
          <p:cNvPr id="3" name="Text Placeholder 2"/>
          <p:cNvSpPr>
            <a:spLocks noGrp="1"/>
          </p:cNvSpPr>
          <p:nvPr>
            <p:ph type="body" sz="quarter" idx="14"/>
          </p:nvPr>
        </p:nvSpPr>
        <p:spPr/>
        <p:txBody>
          <a:bodyPr>
            <a:normAutofit fontScale="70000" lnSpcReduction="20000"/>
          </a:bodyPr>
          <a:lstStyle/>
          <a:p>
            <a:r>
              <a:rPr lang="en-GB" dirty="0"/>
              <a:t>Holistic, multi-sector schemes can offer greater awareness and understanding of offending activity. </a:t>
            </a:r>
          </a:p>
          <a:p>
            <a:endParaRPr lang="en-GB" dirty="0"/>
          </a:p>
          <a:p>
            <a:r>
              <a:rPr lang="en-GB" dirty="0"/>
              <a:t>Of those who committed more than one offence in 2014 – 2018: </a:t>
            </a:r>
          </a:p>
          <a:p>
            <a:endParaRPr lang="en-GB" dirty="0"/>
          </a:p>
          <a:p>
            <a:pPr lvl="1">
              <a:buFont typeface="Arial" panose="020B0604020202020204" pitchFamily="34" charset="0"/>
              <a:buChar char="•"/>
            </a:pPr>
            <a:r>
              <a:rPr lang="en-GB" dirty="0"/>
              <a:t>78% (476/608) of these offenders committed more than one type of offence (according to standard police crime recording categories).</a:t>
            </a:r>
          </a:p>
          <a:p>
            <a:pPr lvl="1">
              <a:buFont typeface="Arial" panose="020B0604020202020204" pitchFamily="34" charset="0"/>
              <a:buChar char="•"/>
            </a:pPr>
            <a:endParaRPr lang="en-GB" dirty="0"/>
          </a:p>
          <a:p>
            <a:pPr lvl="1">
              <a:buFont typeface="Arial" panose="020B0604020202020204" pitchFamily="34" charset="0"/>
              <a:buChar char="•"/>
            </a:pPr>
            <a:r>
              <a:rPr lang="en-GB" dirty="0"/>
              <a:t>21% (125/608) committed offences during both day time trading hours (6am – 6pm) and night time trading hours (6pm – 6am). </a:t>
            </a:r>
          </a:p>
          <a:p>
            <a:pPr lvl="1">
              <a:buFont typeface="Arial" panose="020B0604020202020204" pitchFamily="34" charset="0"/>
              <a:buChar char="•"/>
            </a:pPr>
            <a:endParaRPr lang="en-GB" dirty="0"/>
          </a:p>
          <a:p>
            <a:pPr lvl="1">
              <a:buFont typeface="Arial" panose="020B0604020202020204" pitchFamily="34" charset="0"/>
              <a:buChar char="•"/>
            </a:pPr>
            <a:r>
              <a:rPr lang="en-GB" dirty="0"/>
              <a:t>39% (237/608) committed an offence against more than one type of business (according to Standard Industrial Classifications).</a:t>
            </a:r>
          </a:p>
          <a:p>
            <a:pPr lvl="1">
              <a:buFont typeface="Arial" panose="020B0604020202020204" pitchFamily="34" charset="0"/>
              <a:buChar char="•"/>
            </a:pPr>
            <a:endParaRPr lang="en-GB" dirty="0"/>
          </a:p>
          <a:p>
            <a:pPr lvl="1">
              <a:buFont typeface="Arial" panose="020B0604020202020204" pitchFamily="34" charset="0"/>
              <a:buChar char="•"/>
            </a:pPr>
            <a:r>
              <a:rPr lang="en-GB" dirty="0"/>
              <a:t>6% (34/608) committed offences in both licenced premises and retail establishments.</a:t>
            </a:r>
          </a:p>
          <a:p>
            <a:endParaRPr lang="en-GB" dirty="0"/>
          </a:p>
          <a:p>
            <a:pPr marL="457200" lvl="1" indent="0">
              <a:buNone/>
            </a:pPr>
            <a:r>
              <a:rPr lang="en-GB" sz="1400" b="1" dirty="0"/>
              <a:t>Source: </a:t>
            </a:r>
            <a:r>
              <a:rPr lang="en-GB" sz="1400" dirty="0"/>
              <a:t>Stafford, </a:t>
            </a:r>
            <a:r>
              <a:rPr lang="en-GB" sz="1400" dirty="0" err="1"/>
              <a:t>A.B</a:t>
            </a:r>
            <a:r>
              <a:rPr lang="en-GB" sz="1400" dirty="0"/>
              <a:t>., and Hobson, J. (2018) ‘Business crime reduction partnerships: examining a holistic approach’, </a:t>
            </a:r>
            <a:r>
              <a:rPr lang="en-GB" sz="1400" i="1" dirty="0"/>
              <a:t>Safer Communities Journal. Available here: </a:t>
            </a:r>
            <a:r>
              <a:rPr lang="en-GB" sz="1400" i="1" dirty="0">
                <a:hlinkClick r:id="rId2"/>
              </a:rPr>
              <a:t>https://eprints.glos.ac.uk/cgi/users/home?screen=EPrint%3A%3AView&amp;eprintid=6033</a:t>
            </a:r>
            <a:r>
              <a:rPr lang="en-GB" sz="1400" i="1" dirty="0"/>
              <a:t> </a:t>
            </a:r>
            <a:endParaRPr lang="en-US" sz="1400" dirty="0"/>
          </a:p>
          <a:p>
            <a:endParaRPr lang="en-GB" dirty="0"/>
          </a:p>
        </p:txBody>
      </p:sp>
    </p:spTree>
    <p:extLst>
      <p:ext uri="{BB962C8B-B14F-4D97-AF65-F5344CB8AC3E}">
        <p14:creationId xmlns:p14="http://schemas.microsoft.com/office/powerpoint/2010/main" val="386195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9" y="842400"/>
            <a:ext cx="10818193" cy="720000"/>
          </a:xfrm>
        </p:spPr>
        <p:txBody>
          <a:bodyPr>
            <a:normAutofit/>
          </a:bodyPr>
          <a:lstStyle/>
          <a:p>
            <a:r>
              <a:rPr lang="en-GB" sz="3200" dirty="0"/>
              <a:t>The multi-sector, ‘holistic’ BCRP</a:t>
            </a:r>
          </a:p>
        </p:txBody>
      </p:sp>
      <p:sp>
        <p:nvSpPr>
          <p:cNvPr id="3" name="Text Placeholder 2"/>
          <p:cNvSpPr>
            <a:spLocks noGrp="1"/>
          </p:cNvSpPr>
          <p:nvPr>
            <p:ph type="body" sz="quarter" idx="14"/>
          </p:nvPr>
        </p:nvSpPr>
        <p:spPr/>
        <p:txBody>
          <a:bodyPr>
            <a:normAutofit lnSpcReduction="10000"/>
          </a:bodyPr>
          <a:lstStyle/>
          <a:p>
            <a:pPr marL="342900" indent="-342900">
              <a:buFont typeface="Arial" panose="020B0604020202020204" pitchFamily="34" charset="0"/>
              <a:buChar char="•"/>
            </a:pPr>
            <a:r>
              <a:rPr lang="en-GB" sz="2000" dirty="0"/>
              <a:t>Member views on scheme effectiveness and benefits:</a:t>
            </a:r>
          </a:p>
          <a:p>
            <a:pPr marL="342900" indent="-342900">
              <a:buFont typeface="Arial" panose="020B0604020202020204" pitchFamily="34" charset="0"/>
              <a:buChar char="•"/>
            </a:pPr>
            <a:endParaRPr lang="en-GB" sz="2000" dirty="0"/>
          </a:p>
          <a:p>
            <a:pPr marL="774900" lvl="1" indent="-342900">
              <a:buFont typeface="Arial" panose="020B0604020202020204" pitchFamily="34" charset="0"/>
              <a:buChar char="•"/>
            </a:pPr>
            <a:r>
              <a:rPr lang="en-GB" sz="2000" dirty="0"/>
              <a:t>Those involved were highly positive about the approach and value the integrated, multi-sector model.</a:t>
            </a:r>
          </a:p>
          <a:p>
            <a:pPr marL="342900" indent="-342900">
              <a:buFont typeface="Arial" panose="020B0604020202020204" pitchFamily="34" charset="0"/>
              <a:buChar char="•"/>
            </a:pPr>
            <a:endParaRPr lang="en-GB" sz="2000" dirty="0"/>
          </a:p>
          <a:p>
            <a:pPr marL="774900" lvl="1" indent="-342900">
              <a:buFont typeface="Arial" panose="020B0604020202020204" pitchFamily="34" charset="0"/>
              <a:buChar char="•"/>
            </a:pPr>
            <a:r>
              <a:rPr lang="en-GB" sz="2000" dirty="0"/>
              <a:t>It was reported to foster collaboration, cohesion and increased feelings of safety. </a:t>
            </a:r>
          </a:p>
          <a:p>
            <a:pPr marL="342900" indent="-342900">
              <a:buFont typeface="Arial" panose="020B0604020202020204" pitchFamily="34" charset="0"/>
              <a:buChar char="•"/>
            </a:pPr>
            <a:endParaRPr lang="en-GB" sz="2000" dirty="0"/>
          </a:p>
          <a:p>
            <a:pPr marL="774900" lvl="1" indent="-342900">
              <a:buFont typeface="Arial" panose="020B0604020202020204" pitchFamily="34" charset="0"/>
              <a:buChar char="•"/>
            </a:pPr>
            <a:r>
              <a:rPr lang="en-GB" sz="2000" dirty="0"/>
              <a:t>It was also reported to offer quick and convenient information sharing via radios, email and the secure web platform. </a:t>
            </a:r>
          </a:p>
          <a:p>
            <a:endParaRPr lang="en-GB" sz="1600" i="1" dirty="0"/>
          </a:p>
          <a:p>
            <a:pPr marL="457200" lvl="1" indent="0">
              <a:buNone/>
            </a:pPr>
            <a:endParaRPr lang="en-GB" sz="1600" i="1" dirty="0"/>
          </a:p>
          <a:p>
            <a:pPr marL="457200" lvl="1" indent="0">
              <a:buNone/>
            </a:pPr>
            <a:r>
              <a:rPr lang="en-GB" sz="1200" b="1" dirty="0"/>
              <a:t>Source: </a:t>
            </a:r>
            <a:r>
              <a:rPr lang="en-GB" sz="1200" dirty="0"/>
              <a:t>Stafford, </a:t>
            </a:r>
            <a:r>
              <a:rPr lang="en-GB" sz="1200" dirty="0" err="1"/>
              <a:t>A.B</a:t>
            </a:r>
            <a:r>
              <a:rPr lang="en-GB" sz="1200" dirty="0"/>
              <a:t>., and Hobson, J. (2018) ‘Business crime reduction partnerships: examining a holistic approach’, </a:t>
            </a:r>
            <a:r>
              <a:rPr lang="en-GB" sz="1200" i="1" dirty="0"/>
              <a:t>Safer Communities Journal. Available here: </a:t>
            </a:r>
            <a:r>
              <a:rPr lang="en-GB" sz="1200" i="1" dirty="0">
                <a:hlinkClick r:id="rId2"/>
              </a:rPr>
              <a:t>https://eprints.glos.ac.uk/cgi/users/home?screen=EPrint%3A%3AView&amp;eprintid=6033</a:t>
            </a:r>
            <a:r>
              <a:rPr lang="en-GB" sz="1200" i="1" dirty="0"/>
              <a:t> </a:t>
            </a:r>
            <a:endParaRPr lang="en-US" sz="1200" dirty="0"/>
          </a:p>
          <a:p>
            <a:endParaRPr lang="en-GB" dirty="0"/>
          </a:p>
        </p:txBody>
      </p:sp>
    </p:spTree>
    <p:extLst>
      <p:ext uri="{BB962C8B-B14F-4D97-AF65-F5344CB8AC3E}">
        <p14:creationId xmlns:p14="http://schemas.microsoft.com/office/powerpoint/2010/main" val="1411952532"/>
      </p:ext>
    </p:extLst>
  </p:cSld>
  <p:clrMapOvr>
    <a:masterClrMapping/>
  </p:clrMapOvr>
</p:sld>
</file>

<file path=ppt/theme/theme1.xml><?xml version="1.0" encoding="utf-8"?>
<a:theme xmlns:a="http://schemas.openxmlformats.org/drawingml/2006/main" name="1_Office Theme">
  <a:themeElements>
    <a:clrScheme name="UOG 2019 v2">
      <a:dk1>
        <a:sysClr val="windowText" lastClr="000000"/>
      </a:dk1>
      <a:lt1>
        <a:sysClr val="window" lastClr="FFFFFF"/>
      </a:lt1>
      <a:dk2>
        <a:srgbClr val="353637"/>
      </a:dk2>
      <a:lt2>
        <a:srgbClr val="FFFFFF"/>
      </a:lt2>
      <a:accent1>
        <a:srgbClr val="188178"/>
      </a:accent1>
      <a:accent2>
        <a:srgbClr val="DE655E"/>
      </a:accent2>
      <a:accent3>
        <a:srgbClr val="488ECB"/>
      </a:accent3>
      <a:accent4>
        <a:srgbClr val="FFED00"/>
      </a:accent4>
      <a:accent5>
        <a:srgbClr val="FAA719"/>
      </a:accent5>
      <a:accent6>
        <a:srgbClr val="F1F2F3"/>
      </a:accent6>
      <a:hlink>
        <a:srgbClr val="353637"/>
      </a:hlink>
      <a:folHlink>
        <a:srgbClr val="A5A2A2"/>
      </a:folHlink>
    </a:clrScheme>
    <a:fontScheme name="UoG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043_UOG7420_PPT template_v2" id="{541353D1-C1F9-43E2-A021-FE558566DAF0}" vid="{32786641-79CC-4D37-A0A0-4391AA294C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6BB2D9FF857342B68350C063FA866E" ma:contentTypeVersion="1" ma:contentTypeDescription="Create a new document." ma:contentTypeScope="" ma:versionID="ea0555f1fd91df88f6818982821026b5">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7F1A8D7-B1D2-4C5D-885D-77A2FA7C9CD7}">
  <ds:schemaRefs>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F62B9498-C747-47EE-AC30-952BEE2621B8}">
  <ds:schemaRefs>
    <ds:schemaRef ds:uri="http://schemas.microsoft.com/sharepoint/v3/contenttype/forms"/>
  </ds:schemaRefs>
</ds:datastoreItem>
</file>

<file path=customXml/itemProps3.xml><?xml version="1.0" encoding="utf-8"?>
<ds:datastoreItem xmlns:ds="http://schemas.openxmlformats.org/officeDocument/2006/customXml" ds:itemID="{619C991A-ACDD-46F0-88FE-B0E163A16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1356</TotalTime>
  <Words>1777</Words>
  <Application>Microsoft Office PowerPoint</Application>
  <PresentationFormat>Widescreen</PresentationFormat>
  <Paragraphs>191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1_Office Theme</vt:lpstr>
      <vt:lpstr>PowerPoint Presentation</vt:lpstr>
      <vt:lpstr>‘Business crime’</vt:lpstr>
      <vt:lpstr>What do we know about effectiveness in business crime reduction?</vt:lpstr>
      <vt:lpstr>Examining business crime reduction efforts in Gloucestershire</vt:lpstr>
      <vt:lpstr>Taking a ‘Realist’ research approach</vt:lpstr>
      <vt:lpstr>PowerPoint Presentation</vt:lpstr>
      <vt:lpstr>The multi-sector, ‘holistic’ BCRP  </vt:lpstr>
      <vt:lpstr>The multi-sector, ‘holistic’ BCRP</vt:lpstr>
      <vt:lpstr>The multi-sector, ‘holistic’ BCRP</vt:lpstr>
      <vt:lpstr>PowerPoint Presentation</vt:lpstr>
      <vt:lpstr>Gloucester City Safe: Warnings and Bans</vt:lpstr>
      <vt:lpstr>‘Yellow card warnings’</vt:lpstr>
      <vt:lpstr>‘Red card exclusions’</vt:lpstr>
      <vt:lpstr>Displacement of offending</vt:lpstr>
      <vt:lpstr>Police intervention</vt:lpstr>
      <vt:lpstr>PowerPoint Presentation</vt:lpstr>
      <vt:lpstr>Conclusions</vt:lpstr>
      <vt:lpstr>Applying the findings to other locations</vt:lpstr>
      <vt:lpstr>Applying the findings to other locations</vt:lpstr>
      <vt:lpstr>PowerPoint Presentation</vt:lpstr>
      <vt:lpstr>Contact details and research papers</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Beth</dc:creator>
  <cp:lastModifiedBy>Andrew Stafford</cp:lastModifiedBy>
  <cp:revision>120</cp:revision>
  <dcterms:created xsi:type="dcterms:W3CDTF">2019-03-15T11:00:41Z</dcterms:created>
  <dcterms:modified xsi:type="dcterms:W3CDTF">2019-09-13T10:14:08Z</dcterms:modified>
</cp:coreProperties>
</file>