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0" r:id="rId2"/>
    <p:sldId id="297" r:id="rId3"/>
    <p:sldId id="257" r:id="rId4"/>
    <p:sldId id="258" r:id="rId5"/>
    <p:sldId id="283" r:id="rId6"/>
    <p:sldId id="291" r:id="rId7"/>
    <p:sldId id="292" r:id="rId8"/>
    <p:sldId id="293" r:id="rId9"/>
    <p:sldId id="285" r:id="rId10"/>
    <p:sldId id="295" r:id="rId11"/>
    <p:sldId id="296"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4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4BD5B-2F48-4944-84DD-0A932A2E4D2C}" type="datetimeFigureOut">
              <a:rPr lang="en-US" smtClean="0"/>
              <a:t>5/1/2018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FACEE0-1ECB-B64F-90E6-DADAD3647957}" type="slidenum">
              <a:rPr lang="en-GB" smtClean="0"/>
              <a:t>‹#›</a:t>
            </a:fld>
            <a:endParaRPr lang="en-GB"/>
          </a:p>
        </p:txBody>
      </p:sp>
    </p:spTree>
    <p:extLst>
      <p:ext uri="{BB962C8B-B14F-4D97-AF65-F5344CB8AC3E}">
        <p14:creationId xmlns:p14="http://schemas.microsoft.com/office/powerpoint/2010/main" val="2661076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smtClean="0"/>
              <a:t> </a:t>
            </a:r>
            <a:endParaRPr lang="en-GB" altLang="en-GB" dirty="0"/>
          </a:p>
        </p:txBody>
      </p:sp>
      <p:sp>
        <p:nvSpPr>
          <p:cNvPr id="4" name="Slide Number Placeholder 3"/>
          <p:cNvSpPr>
            <a:spLocks noGrp="1"/>
          </p:cNvSpPr>
          <p:nvPr>
            <p:ph type="sldNum" sz="quarter" idx="10"/>
          </p:nvPr>
        </p:nvSpPr>
        <p:spPr/>
        <p:txBody>
          <a:bodyPr numCol="1"/>
          <a:lstStyle/>
          <a:p>
            <a:fld id="{4CB7AF66-7B07-46CB-B728-57F70A4F11C4}" type="slidenum">
              <a:rPr lang="en-GB" altLang="en-GB" smtClean="0"/>
              <a:t>1</a:t>
            </a:fld>
            <a:endParaRPr lang="en-GB" altLang="en-GB" dirty="0"/>
          </a:p>
        </p:txBody>
      </p:sp>
    </p:spTree>
    <p:extLst>
      <p:ext uri="{BB962C8B-B14F-4D97-AF65-F5344CB8AC3E}">
        <p14:creationId xmlns:p14="http://schemas.microsoft.com/office/powerpoint/2010/main" val="333680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DF93024C-BB2E-EA4D-A642-6CDF55FDD994}" type="datetimeFigureOut">
              <a:rPr lang="en-US" smtClean="0"/>
              <a:t>5/1/2018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2916055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F93024C-BB2E-EA4D-A642-6CDF55FDD994}" type="datetimeFigureOut">
              <a:rPr lang="en-US" smtClean="0"/>
              <a:t>5/1/2018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40340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F93024C-BB2E-EA4D-A642-6CDF55FDD994}" type="datetimeFigureOut">
              <a:rPr lang="en-US" smtClean="0"/>
              <a:t>5/1/2018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407288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DF93024C-BB2E-EA4D-A642-6CDF55FDD994}" type="datetimeFigureOut">
              <a:rPr lang="en-US" smtClean="0"/>
              <a:t>5/1/2018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81345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F93024C-BB2E-EA4D-A642-6CDF55FDD994}" type="datetimeFigureOut">
              <a:rPr lang="en-US" smtClean="0"/>
              <a:t>5/1/2018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03442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DF93024C-BB2E-EA4D-A642-6CDF55FDD994}" type="datetimeFigureOut">
              <a:rPr lang="en-US" smtClean="0"/>
              <a:t>5/1/2018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31154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DF93024C-BB2E-EA4D-A642-6CDF55FDD994}" type="datetimeFigureOut">
              <a:rPr lang="en-US" smtClean="0"/>
              <a:t>5/1/2018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2703524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DF93024C-BB2E-EA4D-A642-6CDF55FDD994}" type="datetimeFigureOut">
              <a:rPr lang="en-US" smtClean="0"/>
              <a:t>5/1/2018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12901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3024C-BB2E-EA4D-A642-6CDF55FDD994}" type="datetimeFigureOut">
              <a:rPr lang="en-US" smtClean="0"/>
              <a:t>5/1/2018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84621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93024C-BB2E-EA4D-A642-6CDF55FDD994}" type="datetimeFigureOut">
              <a:rPr lang="en-US" smtClean="0"/>
              <a:t>5/1/2018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83560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F93024C-BB2E-EA4D-A642-6CDF55FDD994}" type="datetimeFigureOut">
              <a:rPr lang="en-US" smtClean="0"/>
              <a:t>5/1/2018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D89A8F-1808-A542-BF05-0E09AB35233E}" type="slidenum">
              <a:rPr lang="en-GB" smtClean="0"/>
              <a:t>‹#›</a:t>
            </a:fld>
            <a:endParaRPr lang="en-GB"/>
          </a:p>
        </p:txBody>
      </p:sp>
    </p:spTree>
    <p:extLst>
      <p:ext uri="{BB962C8B-B14F-4D97-AF65-F5344CB8AC3E}">
        <p14:creationId xmlns:p14="http://schemas.microsoft.com/office/powerpoint/2010/main" val="3700644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tx1"/>
            </a:gs>
            <a:gs pos="100000">
              <a:schemeClr val="bg2">
                <a:lumMod val="20000"/>
                <a:lumOff val="80000"/>
              </a:schemeClr>
            </a:gs>
            <a:gs pos="50000">
              <a:schemeClr val="accent4">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3024C-BB2E-EA4D-A642-6CDF55FDD994}" type="datetimeFigureOut">
              <a:rPr lang="en-US" smtClean="0"/>
              <a:t>5/1/2018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89A8F-1808-A542-BF05-0E09AB35233E}" type="slidenum">
              <a:rPr lang="en-GB" smtClean="0"/>
              <a:t>‹#›</a:t>
            </a:fld>
            <a:endParaRPr lang="en-GB"/>
          </a:p>
        </p:txBody>
      </p:sp>
    </p:spTree>
    <p:extLst>
      <p:ext uri="{BB962C8B-B14F-4D97-AF65-F5344CB8AC3E}">
        <p14:creationId xmlns:p14="http://schemas.microsoft.com/office/powerpoint/2010/main" val="2664860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pvare@glos.ac.uk"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911" y="514351"/>
            <a:ext cx="7848600" cy="3228974"/>
          </a:xfrm>
        </p:spPr>
        <p:txBody>
          <a:bodyPr numCol="1">
            <a:normAutofit/>
          </a:bodyPr>
          <a:lstStyle/>
          <a:p>
            <a:r>
              <a:rPr lang="en-GB" altLang="en-GB" sz="4900" b="1" cap="none" dirty="0" smtClean="0">
                <a:solidFill>
                  <a:srgbClr val="C00000"/>
                </a:solidFill>
              </a:rPr>
              <a:t>A Rounder Sense of Purpose</a:t>
            </a:r>
            <a:r>
              <a:rPr lang="en-GB" altLang="en-GB" sz="6000" b="1" cap="none" dirty="0" smtClean="0">
                <a:solidFill>
                  <a:srgbClr val="C00000"/>
                </a:solidFill>
              </a:rPr>
              <a:t/>
            </a:r>
            <a:br>
              <a:rPr lang="en-GB" altLang="en-GB" sz="6000" b="1" cap="none" dirty="0" smtClean="0">
                <a:solidFill>
                  <a:srgbClr val="C00000"/>
                </a:solidFill>
              </a:rPr>
            </a:br>
            <a:r>
              <a:rPr lang="en-GB" sz="4000" dirty="0" smtClean="0">
                <a:solidFill>
                  <a:srgbClr val="C00000"/>
                </a:solidFill>
              </a:rPr>
              <a:t>Framing </a:t>
            </a:r>
            <a:r>
              <a:rPr lang="en-GB" sz="4000" dirty="0">
                <a:solidFill>
                  <a:srgbClr val="C00000"/>
                </a:solidFill>
              </a:rPr>
              <a:t>essential competences in education for sustainable </a:t>
            </a:r>
            <a:r>
              <a:rPr lang="en-GB" sz="4000" dirty="0" smtClean="0">
                <a:solidFill>
                  <a:srgbClr val="C00000"/>
                </a:solidFill>
              </a:rPr>
              <a:t>development</a:t>
            </a:r>
            <a:endParaRPr lang="en-GB" altLang="en-GB" sz="4000" dirty="0">
              <a:solidFill>
                <a:srgbClr val="C00000"/>
              </a:solidFill>
            </a:endParaRPr>
          </a:p>
        </p:txBody>
      </p:sp>
      <p:sp>
        <p:nvSpPr>
          <p:cNvPr id="3" name="Subtitle 2"/>
          <p:cNvSpPr>
            <a:spLocks noGrp="1"/>
          </p:cNvSpPr>
          <p:nvPr>
            <p:ph type="subTitle" idx="1"/>
          </p:nvPr>
        </p:nvSpPr>
        <p:spPr>
          <a:xfrm>
            <a:off x="681911" y="4202993"/>
            <a:ext cx="7416824" cy="2272655"/>
          </a:xfrm>
        </p:spPr>
        <p:txBody>
          <a:bodyPr numCol="1">
            <a:normAutofit fontScale="77500" lnSpcReduction="20000"/>
          </a:bodyPr>
          <a:lstStyle/>
          <a:p>
            <a:r>
              <a:rPr lang="en-GB" altLang="en-GB" b="1" dirty="0" smtClean="0">
                <a:solidFill>
                  <a:srgbClr val="002060"/>
                </a:solidFill>
              </a:rPr>
              <a:t>Dr Paul Vare</a:t>
            </a:r>
            <a:endParaRPr lang="en-GB" altLang="en-GB" dirty="0" smtClean="0">
              <a:solidFill>
                <a:srgbClr val="002060"/>
              </a:solidFill>
            </a:endParaRPr>
          </a:p>
          <a:p>
            <a:r>
              <a:rPr lang="en-GB" altLang="en-GB" dirty="0" smtClean="0">
                <a:solidFill>
                  <a:srgbClr val="002060"/>
                </a:solidFill>
              </a:rPr>
              <a:t>University of Gloucestershire</a:t>
            </a:r>
          </a:p>
          <a:p>
            <a:endParaRPr lang="en-GB" altLang="en-GB" dirty="0" smtClean="0">
              <a:solidFill>
                <a:srgbClr val="002060"/>
              </a:solidFill>
            </a:endParaRPr>
          </a:p>
          <a:p>
            <a:r>
              <a:rPr lang="en-GB" b="1" dirty="0">
                <a:solidFill>
                  <a:schemeClr val="bg2">
                    <a:lumMod val="75000"/>
                  </a:schemeClr>
                </a:solidFill>
              </a:rPr>
              <a:t>BAICE 20th Anniversary Symposium: Sustainability, Peace and Education – </a:t>
            </a:r>
            <a:r>
              <a:rPr lang="en-GB" b="1" dirty="0" smtClean="0">
                <a:solidFill>
                  <a:schemeClr val="bg2">
                    <a:lumMod val="75000"/>
                  </a:schemeClr>
                </a:solidFill>
              </a:rPr>
              <a:t>Exploring </a:t>
            </a:r>
            <a:r>
              <a:rPr lang="en-GB" b="1" dirty="0">
                <a:solidFill>
                  <a:schemeClr val="bg2">
                    <a:lumMod val="75000"/>
                  </a:schemeClr>
                </a:solidFill>
              </a:rPr>
              <a:t>Promise and Practice</a:t>
            </a:r>
            <a:endParaRPr lang="en-GB" dirty="0">
              <a:solidFill>
                <a:schemeClr val="bg2">
                  <a:lumMod val="75000"/>
                </a:schemeClr>
              </a:solidFil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a:xfrm>
            <a:off x="20847" y="6093296"/>
            <a:ext cx="2771800" cy="764704"/>
          </a:xfrm>
          <a:prstGeom prst="rect">
            <a:avLst/>
          </a:prstGeom>
          <a:noFill/>
          <a:ln>
            <a:noFill/>
          </a:ln>
        </p:spPr>
      </p:pic>
      <p:pic>
        <p:nvPicPr>
          <p:cNvPr id="6" name="Picture 5" descr="Description: appFormLogo"/>
          <p:cNvPicPr/>
          <p:nvPr/>
        </p:nvPicPr>
        <p:blipFill>
          <a:blip r:embed="rId4">
            <a:extLst>
              <a:ext uri="{28A0092B-C50C-407E-A947-70E740481C1C}">
                <a14:useLocalDpi xmlns:a14="http://schemas.microsoft.com/office/drawing/2010/main" val="0"/>
              </a:ext>
            </a:extLst>
          </a:blip>
          <a:srcRect/>
          <a:stretch>
            <a:fillRect/>
          </a:stretch>
        </p:blipFill>
        <p:spPr>
          <a:xfrm>
            <a:off x="6372200" y="6093296"/>
            <a:ext cx="2771800" cy="764704"/>
          </a:xfrm>
          <a:prstGeom prst="rect">
            <a:avLst/>
          </a:prstGeom>
          <a:noFill/>
          <a:ln>
            <a:noFill/>
          </a:ln>
        </p:spPr>
      </p:pic>
    </p:spTree>
    <p:extLst>
      <p:ext uri="{BB962C8B-B14F-4D97-AF65-F5344CB8AC3E}">
        <p14:creationId xmlns:p14="http://schemas.microsoft.com/office/powerpoint/2010/main" val="3770257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317876"/>
            <a:ext cx="8229600" cy="1143000"/>
          </a:xfrm>
        </p:spPr>
        <p:txBody>
          <a:bodyPr>
            <a:normAutofit fontScale="90000"/>
          </a:bodyPr>
          <a:lstStyle/>
          <a:p>
            <a:r>
              <a:rPr lang="en-GB" dirty="0" smtClean="0">
                <a:solidFill>
                  <a:schemeClr val="bg2">
                    <a:lumMod val="75000"/>
                  </a:schemeClr>
                </a:solidFill>
              </a:rPr>
              <a:t>How do/would </a:t>
            </a:r>
            <a:r>
              <a:rPr lang="en-GB" i="1" dirty="0" smtClean="0">
                <a:solidFill>
                  <a:schemeClr val="bg2">
                    <a:lumMod val="75000"/>
                  </a:schemeClr>
                </a:solidFill>
              </a:rPr>
              <a:t>you</a:t>
            </a:r>
            <a:r>
              <a:rPr lang="en-GB" dirty="0" smtClean="0">
                <a:solidFill>
                  <a:schemeClr val="bg2">
                    <a:lumMod val="75000"/>
                  </a:schemeClr>
                </a:solidFill>
              </a:rPr>
              <a:t> approach educating tomorrow’s educators? </a:t>
            </a:r>
            <a:endParaRPr lang="en-GB" dirty="0">
              <a:solidFill>
                <a:schemeClr val="bg2">
                  <a:lumMod val="75000"/>
                </a:schemeClr>
              </a:solidFill>
            </a:endParaRPr>
          </a:p>
        </p:txBody>
      </p:sp>
      <p:sp>
        <p:nvSpPr>
          <p:cNvPr id="3" name="Title 1"/>
          <p:cNvSpPr txBox="1">
            <a:spLocks/>
          </p:cNvSpPr>
          <p:nvPr/>
        </p:nvSpPr>
        <p:spPr>
          <a:xfrm>
            <a:off x="542925" y="1660526"/>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2">
                    <a:lumMod val="75000"/>
                  </a:schemeClr>
                </a:solidFill>
              </a:rPr>
              <a:t>Thoughts? </a:t>
            </a:r>
            <a:endParaRPr lang="en-GB" dirty="0">
              <a:solidFill>
                <a:schemeClr val="bg2">
                  <a:lumMod val="75000"/>
                </a:schemeClr>
              </a:solidFill>
            </a:endParaRPr>
          </a:p>
        </p:txBody>
      </p:sp>
    </p:spTree>
    <p:extLst>
      <p:ext uri="{BB962C8B-B14F-4D97-AF65-F5344CB8AC3E}">
        <p14:creationId xmlns:p14="http://schemas.microsoft.com/office/powerpoint/2010/main" val="172235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513" y="3660775"/>
            <a:ext cx="5600700" cy="1143000"/>
          </a:xfrm>
        </p:spPr>
        <p:txBody>
          <a:bodyPr>
            <a:normAutofit/>
          </a:bodyPr>
          <a:lstStyle/>
          <a:p>
            <a:r>
              <a:rPr lang="en-GB" sz="3600" b="1" dirty="0" smtClean="0">
                <a:solidFill>
                  <a:srgbClr val="FF0000"/>
                </a:solidFill>
                <a:latin typeface="Comic Sans MS" panose="030F0702030302020204" pitchFamily="66" charset="0"/>
              </a:rPr>
              <a:t>Thank you!</a:t>
            </a:r>
            <a:endParaRPr lang="en-GB" sz="3600" b="1" dirty="0">
              <a:solidFill>
                <a:srgbClr val="FF0000"/>
              </a:solidFill>
              <a:latin typeface="Comic Sans MS" panose="030F0702030302020204" pitchFamily="66" charset="0"/>
            </a:endParaRPr>
          </a:p>
        </p:txBody>
      </p:sp>
      <p:sp>
        <p:nvSpPr>
          <p:cNvPr id="3" name="Title 1"/>
          <p:cNvSpPr txBox="1">
            <a:spLocks/>
          </p:cNvSpPr>
          <p:nvPr/>
        </p:nvSpPr>
        <p:spPr>
          <a:xfrm>
            <a:off x="328613" y="1546226"/>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chemeClr val="bg2">
                    <a:lumMod val="75000"/>
                  </a:schemeClr>
                </a:solidFill>
                <a:hlinkClick r:id="rId2"/>
              </a:rPr>
              <a:t>pvare@glos.ac.uk</a:t>
            </a:r>
            <a:r>
              <a:rPr lang="en-GB" sz="4000" dirty="0" smtClean="0">
                <a:solidFill>
                  <a:schemeClr val="bg2">
                    <a:lumMod val="75000"/>
                  </a:schemeClr>
                </a:solidFill>
              </a:rPr>
              <a:t> </a:t>
            </a:r>
            <a:endParaRPr lang="en-GB" sz="4000" dirty="0">
              <a:solidFill>
                <a:schemeClr val="bg2">
                  <a:lumMod val="75000"/>
                </a:schemeClr>
              </a:solidFill>
            </a:endParaRPr>
          </a:p>
        </p:txBody>
      </p:sp>
    </p:spTree>
    <p:extLst>
      <p:ext uri="{BB962C8B-B14F-4D97-AF65-F5344CB8AC3E}">
        <p14:creationId xmlns:p14="http://schemas.microsoft.com/office/powerpoint/2010/main" val="358313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6141" y="153251"/>
            <a:ext cx="8767802" cy="6704749"/>
          </a:xfrm>
          <a:prstGeom prst="rect">
            <a:avLst/>
          </a:prstGeom>
          <a:solidFill>
            <a:schemeClr val="bg2">
              <a:lumMod val="20000"/>
              <a:lumOff val="80000"/>
            </a:schemeClr>
          </a:solidFill>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5800" b="1" dirty="0" smtClean="0">
                <a:solidFill>
                  <a:srgbClr val="C00000"/>
                </a:solidFill>
              </a:rPr>
              <a:t>References</a:t>
            </a:r>
            <a:endParaRPr lang="en-GB" sz="5800" dirty="0" smtClean="0">
              <a:solidFill>
                <a:srgbClr val="000090"/>
              </a:solidFill>
            </a:endParaRPr>
          </a:p>
          <a:p>
            <a:pPr marL="0" indent="0">
              <a:buFont typeface="Arial"/>
              <a:buNone/>
            </a:pPr>
            <a:r>
              <a:rPr lang="en-GB" sz="3300" dirty="0" err="1" smtClean="0">
                <a:solidFill>
                  <a:srgbClr val="000090"/>
                </a:solidFill>
              </a:rPr>
              <a:t>Roorda</a:t>
            </a:r>
            <a:r>
              <a:rPr lang="en-GB" sz="3300" dirty="0" smtClean="0">
                <a:solidFill>
                  <a:srgbClr val="000090"/>
                </a:solidFill>
              </a:rPr>
              <a:t> N (2012) </a:t>
            </a:r>
            <a:r>
              <a:rPr lang="en-GB" sz="3300" i="1" dirty="0" smtClean="0">
                <a:solidFill>
                  <a:srgbClr val="000090"/>
                </a:solidFill>
              </a:rPr>
              <a:t>Fundamentals of Sustainable Development</a:t>
            </a:r>
            <a:r>
              <a:rPr lang="en-GB" sz="3300" dirty="0" smtClean="0">
                <a:solidFill>
                  <a:srgbClr val="000090"/>
                </a:solidFill>
              </a:rPr>
              <a:t>. London: </a:t>
            </a:r>
            <a:r>
              <a:rPr lang="en-GB" sz="3300" dirty="0" err="1" smtClean="0">
                <a:solidFill>
                  <a:srgbClr val="000090"/>
                </a:solidFill>
              </a:rPr>
              <a:t>Earthscan</a:t>
            </a:r>
            <a:endParaRPr lang="en-GB" sz="3300" dirty="0" smtClean="0">
              <a:solidFill>
                <a:srgbClr val="000090"/>
              </a:solidFill>
            </a:endParaRPr>
          </a:p>
          <a:p>
            <a:pPr marL="0" indent="0">
              <a:buFont typeface="Arial"/>
              <a:buNone/>
            </a:pPr>
            <a:endParaRPr lang="en-GB" dirty="0" smtClean="0">
              <a:solidFill>
                <a:srgbClr val="000090"/>
              </a:solidFill>
            </a:endParaRPr>
          </a:p>
          <a:p>
            <a:pPr marL="0" indent="0">
              <a:buFont typeface="Arial"/>
              <a:buNone/>
            </a:pPr>
            <a:r>
              <a:rPr lang="en-GB" dirty="0" err="1" smtClean="0">
                <a:solidFill>
                  <a:srgbClr val="000090"/>
                </a:solidFill>
              </a:rPr>
              <a:t>Sleurs</a:t>
            </a:r>
            <a:r>
              <a:rPr lang="en-GB" dirty="0" smtClean="0">
                <a:solidFill>
                  <a:srgbClr val="000090"/>
                </a:solidFill>
              </a:rPr>
              <a:t> W (ed.) (2008) </a:t>
            </a:r>
            <a:r>
              <a:rPr lang="en-GB" i="1" dirty="0" smtClean="0">
                <a:solidFill>
                  <a:srgbClr val="000090"/>
                </a:solidFill>
              </a:rPr>
              <a:t>Competencies for ESD teachers. A framework to integrate ESD in the curriculum of teacher training institutes</a:t>
            </a:r>
            <a:r>
              <a:rPr lang="en-GB" dirty="0" smtClean="0">
                <a:solidFill>
                  <a:srgbClr val="000090"/>
                </a:solidFill>
              </a:rPr>
              <a:t>, Brussels Online at: http://platform.ue4sd.eu/downloads/CSCT_Handbook_11_01_08.pdf </a:t>
            </a:r>
          </a:p>
          <a:p>
            <a:pPr marL="0" indent="0">
              <a:buFont typeface="Arial"/>
              <a:buNone/>
            </a:pPr>
            <a:r>
              <a:rPr lang="en-GB" dirty="0" smtClean="0">
                <a:solidFill>
                  <a:srgbClr val="000090"/>
                </a:solidFill>
              </a:rPr>
              <a:t> </a:t>
            </a:r>
          </a:p>
          <a:p>
            <a:pPr marL="0" indent="0">
              <a:buFont typeface="Arial"/>
              <a:buNone/>
            </a:pPr>
            <a:r>
              <a:rPr lang="en-GB" dirty="0" err="1" smtClean="0">
                <a:solidFill>
                  <a:srgbClr val="000090"/>
                </a:solidFill>
              </a:rPr>
              <a:t>Wiek</a:t>
            </a:r>
            <a:r>
              <a:rPr lang="en-GB" dirty="0" smtClean="0">
                <a:solidFill>
                  <a:srgbClr val="000090"/>
                </a:solidFill>
              </a:rPr>
              <a:t> A, </a:t>
            </a:r>
            <a:r>
              <a:rPr lang="en-GB" dirty="0" err="1" smtClean="0">
                <a:solidFill>
                  <a:srgbClr val="000090"/>
                </a:solidFill>
              </a:rPr>
              <a:t>Withycombe</a:t>
            </a:r>
            <a:r>
              <a:rPr lang="en-GB" dirty="0" smtClean="0">
                <a:solidFill>
                  <a:srgbClr val="000090"/>
                </a:solidFill>
              </a:rPr>
              <a:t> L, and Redman C L (2011) Key Competencies in Sustainability: A Reference Framework for Academic Program Development in</a:t>
            </a:r>
            <a:r>
              <a:rPr lang="en-GB" i="1" dirty="0" smtClean="0">
                <a:solidFill>
                  <a:srgbClr val="000090"/>
                </a:solidFill>
              </a:rPr>
              <a:t> Sustainability Science</a:t>
            </a:r>
            <a:r>
              <a:rPr lang="en-GB" dirty="0" smtClean="0">
                <a:solidFill>
                  <a:srgbClr val="000090"/>
                </a:solidFill>
              </a:rPr>
              <a:t> 6(2): 203–18.</a:t>
            </a:r>
          </a:p>
          <a:p>
            <a:pPr marL="0" indent="0">
              <a:buFont typeface="Arial"/>
              <a:buNone/>
            </a:pPr>
            <a:r>
              <a:rPr lang="en-GB" dirty="0" smtClean="0">
                <a:solidFill>
                  <a:srgbClr val="000090"/>
                </a:solidFill>
              </a:rPr>
              <a:t> </a:t>
            </a:r>
          </a:p>
          <a:p>
            <a:pPr marL="0" indent="0">
              <a:buFont typeface="Arial"/>
              <a:buNone/>
            </a:pPr>
            <a:r>
              <a:rPr lang="en-GB" dirty="0" smtClean="0">
                <a:solidFill>
                  <a:srgbClr val="000090"/>
                </a:solidFill>
              </a:rPr>
              <a:t>UNECE (2012) </a:t>
            </a:r>
            <a:r>
              <a:rPr lang="en-GB" i="1" dirty="0" smtClean="0">
                <a:solidFill>
                  <a:srgbClr val="000090"/>
                </a:solidFill>
              </a:rPr>
              <a:t>Learning for the future: Competences in Education for Sustainable Development</a:t>
            </a:r>
            <a:r>
              <a:rPr lang="en-GB" dirty="0" smtClean="0">
                <a:solidFill>
                  <a:srgbClr val="000090"/>
                </a:solidFill>
              </a:rPr>
              <a:t>. Geneva: United Nations Economic Commission for Europe</a:t>
            </a:r>
          </a:p>
          <a:p>
            <a:pPr marL="0" indent="0">
              <a:buFont typeface="Arial"/>
              <a:buNone/>
            </a:pPr>
            <a:endParaRPr lang="en-GB" dirty="0" smtClean="0">
              <a:solidFill>
                <a:srgbClr val="000090"/>
              </a:solidFill>
            </a:endParaRPr>
          </a:p>
          <a:p>
            <a:pPr marL="0" indent="0">
              <a:buFont typeface="Arial"/>
              <a:buNone/>
            </a:pPr>
            <a:endParaRPr lang="en-GB" dirty="0">
              <a:solidFill>
                <a:srgbClr val="000090"/>
              </a:solidFill>
            </a:endParaRPr>
          </a:p>
        </p:txBody>
      </p:sp>
    </p:spTree>
    <p:extLst>
      <p:ext uri="{BB962C8B-B14F-4D97-AF65-F5344CB8AC3E}">
        <p14:creationId xmlns:p14="http://schemas.microsoft.com/office/powerpoint/2010/main" val="3020506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006" y="141938"/>
            <a:ext cx="6182588" cy="6716062"/>
          </a:xfrm>
          <a:prstGeom prst="rect">
            <a:avLst/>
          </a:prstGeom>
        </p:spPr>
      </p:pic>
      <p:pic>
        <p:nvPicPr>
          <p:cNvPr id="3" name="Picture 2" descr="Screen Clipping"/>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137" y="3271838"/>
            <a:ext cx="9256712" cy="2014537"/>
          </a:xfrm>
          <a:prstGeom prst="rect">
            <a:avLst/>
          </a:prstGeom>
        </p:spPr>
      </p:pic>
    </p:spTree>
    <p:extLst>
      <p:ext uri="{BB962C8B-B14F-4D97-AF65-F5344CB8AC3E}">
        <p14:creationId xmlns:p14="http://schemas.microsoft.com/office/powerpoint/2010/main" val="35997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87" y="0"/>
            <a:ext cx="8229600" cy="1143000"/>
          </a:xfrm>
        </p:spPr>
        <p:txBody>
          <a:bodyPr numCol="1">
            <a:normAutofit/>
          </a:bodyPr>
          <a:lstStyle/>
          <a:p>
            <a:r>
              <a:rPr lang="en-GB" altLang="en-GB" b="1" dirty="0" smtClean="0">
                <a:solidFill>
                  <a:srgbClr val="C00000"/>
                </a:solidFill>
              </a:rPr>
              <a:t>Six partner institutions aiming to:</a:t>
            </a:r>
            <a:endParaRPr lang="en-US" b="1" dirty="0">
              <a:solidFill>
                <a:srgbClr val="C00000"/>
              </a:solidFill>
            </a:endParaRPr>
          </a:p>
        </p:txBody>
      </p:sp>
      <p:sp>
        <p:nvSpPr>
          <p:cNvPr id="3" name="Content Placeholder 2"/>
          <p:cNvSpPr>
            <a:spLocks noGrp="1"/>
          </p:cNvSpPr>
          <p:nvPr>
            <p:ph idx="1"/>
          </p:nvPr>
        </p:nvSpPr>
        <p:spPr>
          <a:xfrm>
            <a:off x="248607" y="1143000"/>
            <a:ext cx="8640960" cy="5454352"/>
          </a:xfrm>
        </p:spPr>
        <p:txBody>
          <a:bodyPr numCol="1">
            <a:normAutofit/>
          </a:bodyPr>
          <a:lstStyle/>
          <a:p>
            <a:endParaRPr lang="en-GB" altLang="en-GB" dirty="0" smtClean="0">
              <a:solidFill>
                <a:srgbClr val="002060"/>
              </a:solidFill>
            </a:endParaRPr>
          </a:p>
          <a:p>
            <a:endParaRPr lang="en-GB" altLang="en-GB" dirty="0">
              <a:solidFill>
                <a:srgbClr val="002060"/>
              </a:solidFill>
            </a:endParaRPr>
          </a:p>
          <a:p>
            <a:pPr marL="0" indent="0">
              <a:buNone/>
            </a:pPr>
            <a:r>
              <a:rPr lang="en-GB" dirty="0" smtClean="0">
                <a:solidFill>
                  <a:srgbClr val="000090"/>
                </a:solidFill>
              </a:rPr>
              <a:t/>
            </a:r>
            <a:br>
              <a:rPr lang="en-GB" dirty="0" smtClean="0">
                <a:solidFill>
                  <a:srgbClr val="000090"/>
                </a:solidFill>
              </a:rPr>
            </a:br>
            <a:r>
              <a:rPr lang="en-GB" sz="3600" dirty="0" smtClean="0">
                <a:solidFill>
                  <a:srgbClr val="000090"/>
                </a:solidFill>
              </a:rPr>
              <a:t>…develop </a:t>
            </a:r>
            <a:r>
              <a:rPr lang="en-GB" sz="3600" dirty="0">
                <a:solidFill>
                  <a:srgbClr val="000090"/>
                </a:solidFill>
              </a:rPr>
              <a:t>a practical accreditation model that teacher educators can use in any European context so that pre</a:t>
            </a:r>
            <a:r>
              <a:rPr lang="en-GB" sz="3600" dirty="0" smtClean="0">
                <a:solidFill>
                  <a:srgbClr val="000090"/>
                </a:solidFill>
              </a:rPr>
              <a:t>- and in-service </a:t>
            </a:r>
            <a:r>
              <a:rPr lang="en-GB" sz="3600" dirty="0">
                <a:solidFill>
                  <a:srgbClr val="000090"/>
                </a:solidFill>
              </a:rPr>
              <a:t>educators can demonstrate their competence in ESD through a widely-recognised </a:t>
            </a:r>
            <a:r>
              <a:rPr lang="en-GB" sz="3600" dirty="0" smtClean="0">
                <a:solidFill>
                  <a:srgbClr val="000090"/>
                </a:solidFill>
              </a:rPr>
              <a:t>qualification.</a:t>
            </a:r>
            <a:endParaRPr lang="en-GB" altLang="en-GB" sz="3600" dirty="0" smtClean="0">
              <a:solidFill>
                <a:srgbClr val="000090"/>
              </a:solidFill>
            </a:endParaRPr>
          </a:p>
        </p:txBody>
      </p:sp>
      <p:sp>
        <p:nvSpPr>
          <p:cNvPr id="4" name="Slide Number Placeholder 3"/>
          <p:cNvSpPr>
            <a:spLocks noGrp="1"/>
          </p:cNvSpPr>
          <p:nvPr>
            <p:ph type="sldNum" sz="quarter" idx="12"/>
          </p:nvPr>
        </p:nvSpPr>
        <p:spPr/>
        <p:txBody>
          <a:bodyPr numCol="1"/>
          <a:lstStyle/>
          <a:p>
            <a:fld id="{7AE50190-DB52-4C20-AB50-62AB29F47283}" type="slidenum">
              <a:rPr lang="en-GB" altLang="en-GB" smtClean="0"/>
              <a:t>3</a:t>
            </a:fld>
            <a:endParaRPr lang="en-GB" altLang="en-GB" dirty="0"/>
          </a:p>
        </p:txBody>
      </p:sp>
      <p:pic>
        <p:nvPicPr>
          <p:cNvPr id="5" name="Picture 4"/>
          <p:cNvPicPr>
            <a:picLocks noChangeAspect="1"/>
          </p:cNvPicPr>
          <p:nvPr/>
        </p:nvPicPr>
        <p:blipFill>
          <a:blip r:embed="rId2"/>
          <a:stretch>
            <a:fillRect/>
          </a:stretch>
        </p:blipFill>
        <p:spPr>
          <a:xfrm>
            <a:off x="0" y="1563226"/>
            <a:ext cx="1925918" cy="966988"/>
          </a:xfrm>
          <a:prstGeom prst="rect">
            <a:avLst/>
          </a:prstGeom>
        </p:spPr>
      </p:pic>
      <p:pic>
        <p:nvPicPr>
          <p:cNvPr id="6" name="Picture 5"/>
          <p:cNvPicPr>
            <a:picLocks noChangeAspect="1"/>
          </p:cNvPicPr>
          <p:nvPr/>
        </p:nvPicPr>
        <p:blipFill>
          <a:blip r:embed="rId3"/>
          <a:stretch>
            <a:fillRect/>
          </a:stretch>
        </p:blipFill>
        <p:spPr>
          <a:xfrm>
            <a:off x="1583664" y="1224407"/>
            <a:ext cx="1614013" cy="1076009"/>
          </a:xfrm>
          <a:prstGeom prst="rect">
            <a:avLst/>
          </a:prstGeom>
        </p:spPr>
      </p:pic>
      <p:pic>
        <p:nvPicPr>
          <p:cNvPr id="7" name="Picture 6"/>
          <p:cNvPicPr>
            <a:picLocks noChangeAspect="1"/>
          </p:cNvPicPr>
          <p:nvPr/>
        </p:nvPicPr>
        <p:blipFill>
          <a:blip r:embed="rId4"/>
          <a:stretch>
            <a:fillRect/>
          </a:stretch>
        </p:blipFill>
        <p:spPr>
          <a:xfrm>
            <a:off x="3197677" y="1430474"/>
            <a:ext cx="1577555" cy="1040308"/>
          </a:xfrm>
          <a:prstGeom prst="rect">
            <a:avLst/>
          </a:prstGeom>
        </p:spPr>
      </p:pic>
      <p:pic>
        <p:nvPicPr>
          <p:cNvPr id="8" name="Picture 7"/>
          <p:cNvPicPr>
            <a:picLocks noChangeAspect="1"/>
          </p:cNvPicPr>
          <p:nvPr/>
        </p:nvPicPr>
        <p:blipFill>
          <a:blip r:embed="rId5"/>
          <a:stretch>
            <a:fillRect/>
          </a:stretch>
        </p:blipFill>
        <p:spPr>
          <a:xfrm>
            <a:off x="4595488" y="1190892"/>
            <a:ext cx="1480972" cy="1000504"/>
          </a:xfrm>
          <a:prstGeom prst="rect">
            <a:avLst/>
          </a:prstGeom>
        </p:spPr>
      </p:pic>
      <p:pic>
        <p:nvPicPr>
          <p:cNvPr id="9" name="Picture 8"/>
          <p:cNvPicPr>
            <a:picLocks noChangeAspect="1"/>
          </p:cNvPicPr>
          <p:nvPr/>
        </p:nvPicPr>
        <p:blipFill>
          <a:blip r:embed="rId6"/>
          <a:stretch>
            <a:fillRect/>
          </a:stretch>
        </p:blipFill>
        <p:spPr>
          <a:xfrm>
            <a:off x="5931113" y="1412158"/>
            <a:ext cx="1599966" cy="1058624"/>
          </a:xfrm>
          <a:prstGeom prst="rect">
            <a:avLst/>
          </a:prstGeom>
        </p:spPr>
      </p:pic>
      <p:pic>
        <p:nvPicPr>
          <p:cNvPr id="10" name="Picture 9"/>
          <p:cNvPicPr>
            <a:picLocks noChangeAspect="1"/>
          </p:cNvPicPr>
          <p:nvPr/>
        </p:nvPicPr>
        <p:blipFill>
          <a:blip r:embed="rId7"/>
          <a:stretch>
            <a:fillRect/>
          </a:stretch>
        </p:blipFill>
        <p:spPr>
          <a:xfrm>
            <a:off x="7433449" y="1687465"/>
            <a:ext cx="1710551" cy="1085187"/>
          </a:xfrm>
          <a:prstGeom prst="rect">
            <a:avLst/>
          </a:prstGeom>
        </p:spPr>
      </p:pic>
    </p:spTree>
    <p:extLst>
      <p:ext uri="{BB962C8B-B14F-4D97-AF65-F5344CB8AC3E}">
        <p14:creationId xmlns:p14="http://schemas.microsoft.com/office/powerpoint/2010/main" val="320020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4080404" cy="4459593"/>
          </a:xfrm>
          <a:prstGeom prst="rect">
            <a:avLst/>
          </a:prstGeom>
        </p:spPr>
      </p:pic>
      <p:sp>
        <p:nvSpPr>
          <p:cNvPr id="4" name="Slide Number Placeholder 3"/>
          <p:cNvSpPr>
            <a:spLocks noGrp="1"/>
          </p:cNvSpPr>
          <p:nvPr>
            <p:ph type="sldNum" sz="quarter" idx="12"/>
          </p:nvPr>
        </p:nvSpPr>
        <p:spPr/>
        <p:txBody>
          <a:bodyPr numCol="1"/>
          <a:lstStyle/>
          <a:p>
            <a:fld id="{7AE50190-DB52-4C20-AB50-62AB29F47283}" type="slidenum">
              <a:rPr lang="en-GB" altLang="en-GB" smtClean="0"/>
              <a:t>4</a:t>
            </a:fld>
            <a:endParaRPr lang="en-GB" altLang="en-GB" dirty="0"/>
          </a:p>
        </p:txBody>
      </p:sp>
      <p:pic>
        <p:nvPicPr>
          <p:cNvPr id="1026" name="Picture 2" descr="https://www.unece.org/fileadmin/_processed_/f/4/csm_TitlePic_02_e70e823a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969279" y="1030452"/>
            <a:ext cx="3843861" cy="549672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578238" y="0"/>
            <a:ext cx="3355968" cy="2677656"/>
          </a:xfrm>
          <a:prstGeom prst="rect">
            <a:avLst/>
          </a:prstGeom>
          <a:solidFill>
            <a:schemeClr val="tx1"/>
          </a:solidFill>
        </p:spPr>
        <p:txBody>
          <a:bodyPr wrap="square">
            <a:spAutoFit/>
          </a:bodyPr>
          <a:lstStyle/>
          <a:p>
            <a:r>
              <a:rPr lang="en-GB" altLang="en-GB" sz="2800" dirty="0" smtClean="0">
                <a:solidFill>
                  <a:srgbClr val="000090"/>
                </a:solidFill>
              </a:rPr>
              <a:t>The United Nations Economic Commission for Europe (UNECE 2012)</a:t>
            </a:r>
            <a:endParaRPr lang="en-GB" altLang="en-GB" sz="2800" dirty="0">
              <a:solidFill>
                <a:srgbClr val="000090"/>
              </a:solidFill>
            </a:endParaRPr>
          </a:p>
          <a:p>
            <a:r>
              <a:rPr lang="en-GB" altLang="en-GB" sz="2800" dirty="0" smtClean="0">
                <a:solidFill>
                  <a:srgbClr val="000090"/>
                </a:solidFill>
              </a:rPr>
              <a:t>Defined 39 ‘competences’.</a:t>
            </a:r>
            <a:endParaRPr lang="en-GB" sz="3600" dirty="0">
              <a:solidFill>
                <a:srgbClr val="000090"/>
              </a:solidFill>
            </a:endParaRPr>
          </a:p>
        </p:txBody>
      </p:sp>
      <p:sp>
        <p:nvSpPr>
          <p:cNvPr id="3" name="TextBox 2"/>
          <p:cNvSpPr txBox="1"/>
          <p:nvPr/>
        </p:nvSpPr>
        <p:spPr>
          <a:xfrm>
            <a:off x="179676" y="4573362"/>
            <a:ext cx="8754530" cy="2308324"/>
          </a:xfrm>
          <a:prstGeom prst="rect">
            <a:avLst/>
          </a:prstGeom>
          <a:solidFill>
            <a:srgbClr val="FFFF00"/>
          </a:solidFill>
        </p:spPr>
        <p:txBody>
          <a:bodyPr wrap="square" rtlCol="0">
            <a:spAutoFit/>
          </a:bodyPr>
          <a:lstStyle/>
          <a:p>
            <a:pPr algn="ctr"/>
            <a:r>
              <a:rPr lang="en-GB" sz="3600" b="1" dirty="0" smtClean="0">
                <a:solidFill>
                  <a:srgbClr val="C00000"/>
                </a:solidFill>
              </a:rPr>
              <a:t>We ‘distilled’ </a:t>
            </a:r>
            <a:r>
              <a:rPr lang="en-GB" sz="3600" b="1" dirty="0">
                <a:solidFill>
                  <a:srgbClr val="C00000"/>
                </a:solidFill>
              </a:rPr>
              <a:t>the </a:t>
            </a:r>
            <a:r>
              <a:rPr lang="en-GB" sz="3600" b="1" dirty="0" smtClean="0">
                <a:solidFill>
                  <a:srgbClr val="C00000"/>
                </a:solidFill>
              </a:rPr>
              <a:t>39 UNECE </a:t>
            </a:r>
            <a:r>
              <a:rPr lang="en-GB" sz="3600" b="1" dirty="0">
                <a:solidFill>
                  <a:srgbClr val="C00000"/>
                </a:solidFill>
              </a:rPr>
              <a:t>competences </a:t>
            </a:r>
            <a:endParaRPr lang="en-GB" sz="3600" b="1" dirty="0" smtClean="0">
              <a:solidFill>
                <a:srgbClr val="C00000"/>
              </a:solidFill>
            </a:endParaRPr>
          </a:p>
          <a:p>
            <a:pPr algn="ctr"/>
            <a:r>
              <a:rPr lang="en-GB" sz="3600" dirty="0" smtClean="0">
                <a:solidFill>
                  <a:srgbClr val="000090"/>
                </a:solidFill>
              </a:rPr>
              <a:t>Refining, filtering, extracting the essential</a:t>
            </a:r>
            <a:r>
              <a:rPr lang="en-GB" sz="3600" dirty="0">
                <a:solidFill>
                  <a:srgbClr val="000090"/>
                </a:solidFill>
              </a:rPr>
              <a:t> </a:t>
            </a:r>
            <a:r>
              <a:rPr lang="en-GB" sz="3600" dirty="0" smtClean="0">
                <a:solidFill>
                  <a:srgbClr val="000090"/>
                </a:solidFill>
              </a:rPr>
              <a:t>elements to define 12 competences </a:t>
            </a:r>
            <a:endParaRPr lang="en-GB" sz="3600" dirty="0">
              <a:solidFill>
                <a:srgbClr val="000090"/>
              </a:solidFill>
            </a:endParaRPr>
          </a:p>
          <a:p>
            <a:pPr algn="ctr"/>
            <a:r>
              <a:rPr lang="en-GB" sz="3600" dirty="0" smtClean="0">
                <a:solidFill>
                  <a:srgbClr val="000090"/>
                </a:solidFill>
              </a:rPr>
              <a:t>(Also using </a:t>
            </a:r>
            <a:r>
              <a:rPr lang="en-GB" sz="3600" dirty="0" err="1" smtClean="0">
                <a:solidFill>
                  <a:srgbClr val="000090"/>
                </a:solidFill>
              </a:rPr>
              <a:t>Wiek</a:t>
            </a:r>
            <a:r>
              <a:rPr lang="en-GB" sz="3600" dirty="0" smtClean="0">
                <a:solidFill>
                  <a:srgbClr val="000090"/>
                </a:solidFill>
              </a:rPr>
              <a:t> </a:t>
            </a:r>
            <a:r>
              <a:rPr lang="en-GB" sz="3600" i="1" dirty="0" smtClean="0">
                <a:solidFill>
                  <a:srgbClr val="000090"/>
                </a:solidFill>
              </a:rPr>
              <a:t>et al</a:t>
            </a:r>
            <a:r>
              <a:rPr lang="en-GB" sz="3600" dirty="0" smtClean="0">
                <a:solidFill>
                  <a:srgbClr val="000090"/>
                </a:solidFill>
              </a:rPr>
              <a:t> 2011 &amp; </a:t>
            </a:r>
            <a:r>
              <a:rPr lang="en-GB" sz="3600" dirty="0" err="1" smtClean="0">
                <a:solidFill>
                  <a:srgbClr val="000090"/>
                </a:solidFill>
              </a:rPr>
              <a:t>Roorda</a:t>
            </a:r>
            <a:r>
              <a:rPr lang="en-GB" sz="3600" dirty="0" smtClean="0">
                <a:solidFill>
                  <a:srgbClr val="000090"/>
                </a:solidFill>
              </a:rPr>
              <a:t> 2012)</a:t>
            </a:r>
          </a:p>
        </p:txBody>
      </p:sp>
      <p:sp>
        <p:nvSpPr>
          <p:cNvPr id="7" name="Rectangle 6"/>
          <p:cNvSpPr/>
          <p:nvPr/>
        </p:nvSpPr>
        <p:spPr>
          <a:xfrm>
            <a:off x="179676" y="895761"/>
            <a:ext cx="2360009" cy="523220"/>
          </a:xfrm>
          <a:prstGeom prst="rect">
            <a:avLst/>
          </a:prstGeom>
          <a:solidFill>
            <a:schemeClr val="tx1"/>
          </a:solidFill>
        </p:spPr>
        <p:txBody>
          <a:bodyPr wrap="square">
            <a:spAutoFit/>
          </a:bodyPr>
          <a:lstStyle/>
          <a:p>
            <a:r>
              <a:rPr lang="en-GB" altLang="en-GB" sz="2800" dirty="0" smtClean="0">
                <a:solidFill>
                  <a:srgbClr val="000090"/>
                </a:solidFill>
              </a:rPr>
              <a:t>(</a:t>
            </a:r>
            <a:r>
              <a:rPr lang="en-GB" altLang="en-GB" sz="2800" dirty="0" err="1" smtClean="0">
                <a:solidFill>
                  <a:srgbClr val="000090"/>
                </a:solidFill>
              </a:rPr>
              <a:t>Sleurs</a:t>
            </a:r>
            <a:r>
              <a:rPr lang="en-GB" altLang="en-GB" sz="2800" dirty="0" smtClean="0">
                <a:solidFill>
                  <a:srgbClr val="000090"/>
                </a:solidFill>
              </a:rPr>
              <a:t> 2008)</a:t>
            </a:r>
            <a:endParaRPr lang="en-GB" altLang="en-GB" sz="2800" dirty="0">
              <a:solidFill>
                <a:srgbClr val="000090"/>
              </a:solidFill>
            </a:endParaRPr>
          </a:p>
        </p:txBody>
      </p:sp>
    </p:spTree>
    <p:extLst>
      <p:ext uri="{BB962C8B-B14F-4D97-AF65-F5344CB8AC3E}">
        <p14:creationId xmlns:p14="http://schemas.microsoft.com/office/powerpoint/2010/main" val="414082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4"/>
          <p:cNvGraphicFramePr>
            <a:graphicFrameLocks noGrp="1"/>
          </p:cNvGraphicFramePr>
          <p:nvPr>
            <p:ph idx="1"/>
            <p:extLst>
              <p:ext uri="{D42A27DB-BD31-4B8C-83A1-F6EECF244321}">
                <p14:modId xmlns:p14="http://schemas.microsoft.com/office/powerpoint/2010/main" val="3651009691"/>
              </p:ext>
            </p:extLst>
          </p:nvPr>
        </p:nvGraphicFramePr>
        <p:xfrm>
          <a:off x="144525" y="19710"/>
          <a:ext cx="8889999" cy="6938050"/>
        </p:xfrm>
        <a:graphic>
          <a:graphicData uri="http://schemas.openxmlformats.org/drawingml/2006/table">
            <a:tbl>
              <a:tblPr firstRow="1" firstCol="1" bandRow="1">
                <a:tableStyleId>{5C22544A-7EE6-4342-B048-85BDC9FD1C3A}</a:tableStyleId>
              </a:tblPr>
              <a:tblGrid>
                <a:gridCol w="2996547">
                  <a:extLst>
                    <a:ext uri="{9D8B030D-6E8A-4147-A177-3AD203B41FA5}">
                      <a16:colId xmlns:a16="http://schemas.microsoft.com/office/drawing/2014/main" val="20000"/>
                    </a:ext>
                  </a:extLst>
                </a:gridCol>
                <a:gridCol w="2946726">
                  <a:extLst>
                    <a:ext uri="{9D8B030D-6E8A-4147-A177-3AD203B41FA5}">
                      <a16:colId xmlns:a16="http://schemas.microsoft.com/office/drawing/2014/main" val="20001"/>
                    </a:ext>
                  </a:extLst>
                </a:gridCol>
                <a:gridCol w="2946726">
                  <a:extLst>
                    <a:ext uri="{9D8B030D-6E8A-4147-A177-3AD203B41FA5}">
                      <a16:colId xmlns:a16="http://schemas.microsoft.com/office/drawing/2014/main" val="20002"/>
                    </a:ext>
                  </a:extLst>
                </a:gridCol>
              </a:tblGrid>
              <a:tr h="331549">
                <a:tc>
                  <a:txBody>
                    <a:bodyPr/>
                    <a:lstStyle/>
                    <a:p>
                      <a:pPr algn="ctr">
                        <a:spcAft>
                          <a:spcPts val="0"/>
                        </a:spcAft>
                      </a:pPr>
                      <a:r>
                        <a:rPr lang="en-GB" altLang="en-GB" sz="1800" dirty="0">
                          <a:solidFill>
                            <a:srgbClr val="FFFF00"/>
                          </a:solidFill>
                          <a:effectLst/>
                        </a:rPr>
                        <a:t>Thinking Holistically</a:t>
                      </a:r>
                      <a:endParaRPr lang="en-US" sz="1800" dirty="0">
                        <a:solidFill>
                          <a:srgbClr val="FFFF00"/>
                        </a:solidFill>
                        <a:effectLst/>
                        <a:latin typeface="Calibri"/>
                        <a:ea typeface="Times New Roman"/>
                        <a:cs typeface="Times New Roman"/>
                      </a:endParaRPr>
                    </a:p>
                  </a:txBody>
                  <a:tcPr marL="31907" marR="15674" marT="0" marB="0"/>
                </a:tc>
                <a:tc>
                  <a:txBody>
                    <a:bodyPr/>
                    <a:lstStyle/>
                    <a:p>
                      <a:pPr algn="ctr">
                        <a:spcAft>
                          <a:spcPts val="0"/>
                        </a:spcAft>
                      </a:pPr>
                      <a:r>
                        <a:rPr lang="en-GB" altLang="en-GB" sz="1800" dirty="0">
                          <a:solidFill>
                            <a:srgbClr val="FFFF00"/>
                          </a:solidFill>
                          <a:effectLst/>
                        </a:rPr>
                        <a:t>Envisioning Change</a:t>
                      </a:r>
                      <a:endParaRPr lang="en-US" sz="1800" dirty="0">
                        <a:solidFill>
                          <a:srgbClr val="FFFF00"/>
                        </a:solidFill>
                        <a:effectLst/>
                        <a:latin typeface="Calibri"/>
                        <a:ea typeface="Times New Roman"/>
                        <a:cs typeface="Times New Roman"/>
                      </a:endParaRPr>
                    </a:p>
                  </a:txBody>
                  <a:tcPr marL="31907" marR="15674" marT="0" marB="0"/>
                </a:tc>
                <a:tc>
                  <a:txBody>
                    <a:bodyPr/>
                    <a:lstStyle/>
                    <a:p>
                      <a:pPr algn="ctr">
                        <a:spcAft>
                          <a:spcPts val="0"/>
                        </a:spcAft>
                      </a:pPr>
                      <a:r>
                        <a:rPr lang="en-GB" altLang="en-GB" sz="1800" dirty="0">
                          <a:solidFill>
                            <a:srgbClr val="FFFF00"/>
                          </a:solidFill>
                          <a:effectLst/>
                        </a:rPr>
                        <a:t>Achieving Transformation</a:t>
                      </a:r>
                      <a:endParaRPr lang="en-US" sz="1800" dirty="0">
                        <a:solidFill>
                          <a:srgbClr val="FFFF00"/>
                        </a:solidFill>
                        <a:effectLst/>
                        <a:latin typeface="Calibri"/>
                        <a:ea typeface="Times New Roman"/>
                        <a:cs typeface="Times New Roman"/>
                      </a:endParaRPr>
                    </a:p>
                  </a:txBody>
                  <a:tcPr marL="31907" marR="15674" marT="0" marB="0"/>
                </a:tc>
                <a:extLst>
                  <a:ext uri="{0D108BD9-81ED-4DB2-BD59-A6C34878D82A}">
                    <a16:rowId xmlns:a16="http://schemas.microsoft.com/office/drawing/2014/main" val="10000"/>
                  </a:ext>
                </a:extLst>
              </a:tr>
              <a:tr h="0">
                <a:tc gridSpan="3">
                  <a:txBody>
                    <a:bodyPr/>
                    <a:lstStyle/>
                    <a:p>
                      <a:pPr algn="l">
                        <a:spcAft>
                          <a:spcPts val="0"/>
                        </a:spcAft>
                      </a:pPr>
                      <a:r>
                        <a:rPr lang="en-GB" altLang="en-GB" sz="1200" dirty="0">
                          <a:effectLst/>
                        </a:rPr>
                        <a:t>Integration:</a:t>
                      </a:r>
                      <a:endParaRPr lang="en-US" sz="1200" dirty="0">
                        <a:effectLst/>
                        <a:latin typeface="Calibri"/>
                        <a:ea typeface="Times New Roman"/>
                        <a:cs typeface="Times New Roman"/>
                      </a:endParaRPr>
                    </a:p>
                  </a:txBody>
                  <a:tcPr marL="31907" marR="156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19611">
                <a:tc>
                  <a:txBody>
                    <a:bodyPr/>
                    <a:lstStyle/>
                    <a:p>
                      <a:pPr algn="l">
                        <a:spcAft>
                          <a:spcPts val="0"/>
                        </a:spcAft>
                      </a:pPr>
                      <a:r>
                        <a:rPr lang="en-GB" altLang="en-GB" sz="1400" b="1" dirty="0">
                          <a:solidFill>
                            <a:schemeClr val="bg1"/>
                          </a:solidFill>
                          <a:effectLst/>
                        </a:rPr>
                        <a:t>Systems </a:t>
                      </a:r>
                      <a:r>
                        <a:rPr lang="en-GB" altLang="en-GB" sz="1400" b="1" dirty="0" smtClean="0">
                          <a:solidFill>
                            <a:schemeClr val="bg1"/>
                          </a:solidFill>
                          <a:effectLst/>
                        </a:rPr>
                        <a:t>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helps learners to develop an understanding of the world as an interconnected whole and look for connections across human and natural worlds and consider the consequences of our actions.</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Futures Competence </a:t>
                      </a:r>
                      <a:endParaRPr lang="en-US" sz="1400" b="1" dirty="0">
                        <a:solidFill>
                          <a:schemeClr val="bg1"/>
                        </a:solidFill>
                        <a:effectLst/>
                      </a:endParaRPr>
                    </a:p>
                    <a:p>
                      <a:pPr algn="l">
                        <a:spcAft>
                          <a:spcPts val="0"/>
                        </a:spcAft>
                      </a:pPr>
                      <a:r>
                        <a:rPr lang="en-GB" altLang="en-GB" sz="1400" b="0" dirty="0">
                          <a:solidFill>
                            <a:schemeClr val="bg1"/>
                          </a:solidFill>
                          <a:effectLst/>
                        </a:rPr>
                        <a:t>The educator uses a range of techniques to help learners explore alternative possibilities for the future and to use these to consider how our behaviours might need to change.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Participation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contributes towards changes in education that will help sustainable development and encourages their learners to do the same.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extLst>
                  <a:ext uri="{0D108BD9-81ED-4DB2-BD59-A6C34878D82A}">
                    <a16:rowId xmlns:a16="http://schemas.microsoft.com/office/drawing/2014/main" val="10002"/>
                  </a:ext>
                </a:extLst>
              </a:tr>
              <a:tr h="201310">
                <a:tc gridSpan="3">
                  <a:txBody>
                    <a:bodyPr/>
                    <a:lstStyle/>
                    <a:p>
                      <a:pPr algn="l">
                        <a:spcAft>
                          <a:spcPts val="0"/>
                        </a:spcAft>
                      </a:pPr>
                      <a:r>
                        <a:rPr lang="en-GB" altLang="en-GB" sz="1400" dirty="0">
                          <a:effectLst/>
                        </a:rPr>
                        <a:t>Involvement:</a:t>
                      </a:r>
                      <a:endParaRPr lang="en-US" sz="1400" dirty="0">
                        <a:effectLst/>
                        <a:latin typeface="Calibri"/>
                        <a:ea typeface="Times New Roman"/>
                        <a:cs typeface="Times New Roman"/>
                      </a:endParaRPr>
                    </a:p>
                  </a:txBody>
                  <a:tcPr marL="31907" marR="156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469229">
                <a:tc>
                  <a:txBody>
                    <a:bodyPr/>
                    <a:lstStyle/>
                    <a:p>
                      <a:pPr algn="l">
                        <a:spcAft>
                          <a:spcPts val="0"/>
                        </a:spcAft>
                      </a:pPr>
                      <a:r>
                        <a:rPr lang="en-GB" altLang="en-GB" sz="1400" b="1" dirty="0">
                          <a:solidFill>
                            <a:schemeClr val="bg1"/>
                          </a:solidFill>
                          <a:effectLst/>
                        </a:rPr>
                        <a:t>Attentiveness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alerts learners to fundamentally unsustainable aspects of our society and the way it is developing and conveys the urgent need for change.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Empathy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is considerate of the emotional impact of the learning process on their learners and develops their self-awareness.</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Engagement Competence </a:t>
                      </a:r>
                      <a:endParaRPr lang="en-US" sz="1400" b="1" dirty="0">
                        <a:solidFill>
                          <a:schemeClr val="bg1"/>
                        </a:solidFill>
                        <a:effectLst/>
                      </a:endParaRPr>
                    </a:p>
                    <a:p>
                      <a:pPr algn="l">
                        <a:spcAft>
                          <a:spcPts val="0"/>
                        </a:spcAft>
                      </a:pPr>
                      <a:r>
                        <a:rPr lang="en-GB" altLang="en-GB" sz="1400" b="0" dirty="0">
                          <a:solidFill>
                            <a:schemeClr val="bg1"/>
                          </a:solidFill>
                          <a:effectLst/>
                        </a:rPr>
                        <a:t>The educator works flexibly and responsively with others, remaining aware of their personal beliefs and values, and encourages their learners to do the same.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extLst>
                  <a:ext uri="{0D108BD9-81ED-4DB2-BD59-A6C34878D82A}">
                    <a16:rowId xmlns:a16="http://schemas.microsoft.com/office/drawing/2014/main" val="10004"/>
                  </a:ext>
                </a:extLst>
              </a:tr>
              <a:tr h="240284">
                <a:tc gridSpan="3">
                  <a:txBody>
                    <a:bodyPr/>
                    <a:lstStyle/>
                    <a:p>
                      <a:pPr algn="l">
                        <a:spcAft>
                          <a:spcPts val="0"/>
                        </a:spcAft>
                      </a:pPr>
                      <a:r>
                        <a:rPr lang="en-GB" altLang="en-GB" sz="1400" dirty="0">
                          <a:effectLst/>
                        </a:rPr>
                        <a:t>Practice:</a:t>
                      </a:r>
                      <a:endParaRPr lang="en-US" sz="1400" dirty="0">
                        <a:effectLst/>
                        <a:latin typeface="Calibri"/>
                        <a:ea typeface="Times New Roman"/>
                        <a:cs typeface="Times New Roman"/>
                      </a:endParaRPr>
                    </a:p>
                  </a:txBody>
                  <a:tcPr marL="31907" marR="156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462318">
                <a:tc>
                  <a:txBody>
                    <a:bodyPr/>
                    <a:lstStyle/>
                    <a:p>
                      <a:pPr algn="l">
                        <a:spcAft>
                          <a:spcPts val="0"/>
                        </a:spcAft>
                      </a:pPr>
                      <a:r>
                        <a:rPr lang="en-GB" altLang="en-GB" sz="1400" b="1" dirty="0" err="1">
                          <a:solidFill>
                            <a:schemeClr val="bg1"/>
                          </a:solidFill>
                          <a:effectLst/>
                        </a:rPr>
                        <a:t>Transdisciplinarity</a:t>
                      </a:r>
                      <a:r>
                        <a:rPr lang="en-GB" altLang="en-GB" sz="1400" b="1" dirty="0">
                          <a:solidFill>
                            <a:schemeClr val="bg1"/>
                          </a:solidFill>
                          <a:effectLst/>
                        </a:rPr>
                        <a:t>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acts collaboratively both within and outside of their own discipline, role, perspectives and values and encourages their learners to do the same.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Innovation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takes an innovative and creative approach using real world contexts wherever possible.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Action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focuses on the development of learners’ critical thinking skills and helps them to take considered actions in their own context </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extLst>
                  <a:ext uri="{0D108BD9-81ED-4DB2-BD59-A6C34878D82A}">
                    <a16:rowId xmlns:a16="http://schemas.microsoft.com/office/drawing/2014/main" val="10006"/>
                  </a:ext>
                </a:extLst>
              </a:tr>
              <a:tr h="201310">
                <a:tc gridSpan="3">
                  <a:txBody>
                    <a:bodyPr/>
                    <a:lstStyle/>
                    <a:p>
                      <a:pPr algn="l">
                        <a:spcAft>
                          <a:spcPts val="0"/>
                        </a:spcAft>
                      </a:pPr>
                      <a:r>
                        <a:rPr lang="en-GB" altLang="en-GB" sz="1400" dirty="0">
                          <a:effectLst/>
                        </a:rPr>
                        <a:t>Reflection:</a:t>
                      </a:r>
                      <a:endParaRPr lang="en-US" sz="1400" dirty="0">
                        <a:effectLst/>
                        <a:latin typeface="Calibri"/>
                        <a:ea typeface="Times New Roman"/>
                        <a:cs typeface="Times New Roman"/>
                      </a:endParaRPr>
                    </a:p>
                  </a:txBody>
                  <a:tcPr marL="31907" marR="15674"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05459">
                <a:tc>
                  <a:txBody>
                    <a:bodyPr/>
                    <a:lstStyle/>
                    <a:p>
                      <a:pPr algn="l">
                        <a:spcAft>
                          <a:spcPts val="0"/>
                        </a:spcAft>
                      </a:pPr>
                      <a:r>
                        <a:rPr lang="en-GB" altLang="en-GB" sz="1400" b="1" dirty="0">
                          <a:solidFill>
                            <a:schemeClr val="bg1"/>
                          </a:solidFill>
                          <a:effectLst/>
                        </a:rPr>
                        <a:t>Evaluation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helps learners to critically evaluate the relevance and reliability of assertions, sources, models and theories.</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Responsibility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acts transparently and accepts personal responsibility for their work and encourages their learners to do the same.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tc>
                  <a:txBody>
                    <a:bodyPr/>
                    <a:lstStyle/>
                    <a:p>
                      <a:pPr algn="l">
                        <a:spcAft>
                          <a:spcPts val="0"/>
                        </a:spcAft>
                      </a:pPr>
                      <a:r>
                        <a:rPr lang="en-GB" altLang="en-GB" sz="1400" b="1" dirty="0">
                          <a:solidFill>
                            <a:schemeClr val="bg1"/>
                          </a:solidFill>
                          <a:effectLst/>
                        </a:rPr>
                        <a:t>Decisiveness Competence</a:t>
                      </a:r>
                      <a:endParaRPr lang="en-US" sz="1400" b="1" dirty="0">
                        <a:solidFill>
                          <a:schemeClr val="bg1"/>
                        </a:solidFill>
                        <a:effectLst/>
                      </a:endParaRPr>
                    </a:p>
                    <a:p>
                      <a:pPr algn="l">
                        <a:spcAft>
                          <a:spcPts val="0"/>
                        </a:spcAft>
                      </a:pPr>
                      <a:r>
                        <a:rPr lang="en-GB" altLang="en-GB" sz="1400" b="0" dirty="0">
                          <a:solidFill>
                            <a:schemeClr val="bg1"/>
                          </a:solidFill>
                          <a:effectLst/>
                        </a:rPr>
                        <a:t>The educator acts in a cautious and timely manner even in situations of uncertainty and encourages their learners to do the same.</a:t>
                      </a:r>
                      <a:endParaRPr lang="en-US" sz="1400" b="0" dirty="0">
                        <a:solidFill>
                          <a:schemeClr val="bg1"/>
                        </a:solidFill>
                        <a:effectLst/>
                        <a:latin typeface="Calibri"/>
                        <a:ea typeface="Times New Roman"/>
                        <a:cs typeface="Times New Roman"/>
                      </a:endParaRPr>
                    </a:p>
                  </a:txBody>
                  <a:tcPr marL="31907" marR="15674" marT="0" marB="0">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56256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33"/>
            <a:ext cx="8229600" cy="869684"/>
          </a:xfrm>
        </p:spPr>
        <p:txBody>
          <a:bodyPr numCol="1"/>
          <a:lstStyle/>
          <a:p>
            <a:r>
              <a:rPr lang="en-GB" altLang="en-GB" b="1" i="1" dirty="0" smtClean="0">
                <a:solidFill>
                  <a:srgbClr val="C00000"/>
                </a:solidFill>
              </a:rPr>
              <a:t>Example:</a:t>
            </a:r>
            <a:r>
              <a:rPr lang="en-GB" altLang="en-GB" b="1" dirty="0" smtClean="0">
                <a:solidFill>
                  <a:srgbClr val="C00000"/>
                </a:solidFill>
              </a:rPr>
              <a:t> Futures Competence</a:t>
            </a:r>
            <a:endParaRPr lang="en-US" b="1" dirty="0">
              <a:solidFill>
                <a:srgbClr val="C00000"/>
              </a:solidFill>
            </a:endParaRPr>
          </a:p>
        </p:txBody>
      </p:sp>
      <p:sp>
        <p:nvSpPr>
          <p:cNvPr id="3" name="Content Placeholder 2"/>
          <p:cNvSpPr>
            <a:spLocks noGrp="1"/>
          </p:cNvSpPr>
          <p:nvPr>
            <p:ph idx="1"/>
          </p:nvPr>
        </p:nvSpPr>
        <p:spPr>
          <a:xfrm>
            <a:off x="0" y="717283"/>
            <a:ext cx="9144000" cy="4525963"/>
          </a:xfrm>
        </p:spPr>
        <p:txBody>
          <a:bodyPr numCol="1"/>
          <a:lstStyle/>
          <a:p>
            <a:pPr marL="0" indent="0">
              <a:buNone/>
            </a:pPr>
            <a:r>
              <a:rPr lang="en-GB" sz="2800" dirty="0" smtClean="0">
                <a:solidFill>
                  <a:srgbClr val="002060"/>
                </a:solidFill>
              </a:rPr>
              <a:t>The educator uses a range of techniques to help learners explore alternative possibilities for the future and to use these to consider how our behaviours might need to change.</a:t>
            </a:r>
          </a:p>
          <a:p>
            <a:pPr marL="0" indent="0">
              <a:buNone/>
            </a:pPr>
            <a:endParaRPr lang="en-US" dirty="0"/>
          </a:p>
        </p:txBody>
      </p:sp>
      <p:sp>
        <p:nvSpPr>
          <p:cNvPr id="4" name="Slide Number Placeholder 3"/>
          <p:cNvSpPr>
            <a:spLocks noGrp="1"/>
          </p:cNvSpPr>
          <p:nvPr>
            <p:ph type="sldNum" sz="quarter" idx="12"/>
          </p:nvPr>
        </p:nvSpPr>
        <p:spPr/>
        <p:txBody>
          <a:bodyPr numCol="1"/>
          <a:lstStyle/>
          <a:p>
            <a:fld id="{7AE50190-DB52-4C20-AB50-62AB29F47283}" type="slidenum">
              <a:rPr lang="en-GB" altLang="en-GB" smtClean="0"/>
              <a:t>6</a:t>
            </a:fld>
            <a:endParaRPr lang="en-GB" altLang="en-GB" dirty="0"/>
          </a:p>
        </p:txBody>
      </p:sp>
      <p:graphicFrame>
        <p:nvGraphicFramePr>
          <p:cNvPr id="6" name="Table 5"/>
          <p:cNvGraphicFramePr>
            <a:graphicFrameLocks noGrp="1"/>
          </p:cNvGraphicFramePr>
          <p:nvPr>
            <p:extLst>
              <p:ext uri="{D42A27DB-BD31-4B8C-83A1-F6EECF244321}">
                <p14:modId xmlns:p14="http://schemas.microsoft.com/office/powerpoint/2010/main" val="118069625"/>
              </p:ext>
            </p:extLst>
          </p:nvPr>
        </p:nvGraphicFramePr>
        <p:xfrm>
          <a:off x="0" y="2252135"/>
          <a:ext cx="9144000" cy="4356353"/>
        </p:xfrm>
        <a:graphic>
          <a:graphicData uri="http://schemas.openxmlformats.org/drawingml/2006/table">
            <a:tbl>
              <a:tblPr firstRow="1" firstCol="1" bandRow="1">
                <a:tableStyleId>{5C22544A-7EE6-4342-B048-85BDC9FD1C3A}</a:tableStyleId>
              </a:tblPr>
              <a:tblGrid>
                <a:gridCol w="9144000">
                  <a:extLst>
                    <a:ext uri="{9D8B030D-6E8A-4147-A177-3AD203B41FA5}">
                      <a16:colId xmlns:a16="http://schemas.microsoft.com/office/drawing/2014/main" val="20000"/>
                    </a:ext>
                  </a:extLst>
                </a:gridCol>
              </a:tblGrid>
              <a:tr h="540061">
                <a:tc>
                  <a:txBody>
                    <a:bodyPr/>
                    <a:lstStyle/>
                    <a:p>
                      <a:pPr>
                        <a:spcAft>
                          <a:spcPts val="0"/>
                        </a:spcAft>
                      </a:pPr>
                      <a:r>
                        <a:rPr lang="en-GB" sz="2400" b="1" dirty="0">
                          <a:solidFill>
                            <a:srgbClr val="FFC000"/>
                          </a:solidFill>
                          <a:effectLst/>
                        </a:rPr>
                        <a:t>Learning objectives    </a:t>
                      </a:r>
                      <a:r>
                        <a:rPr lang="en-GB" sz="2400" dirty="0">
                          <a:solidFill>
                            <a:srgbClr val="FFFF00"/>
                          </a:solidFill>
                          <a:effectLst/>
                        </a:rPr>
                        <a:t>The educator helps learners to…</a:t>
                      </a:r>
                      <a:endParaRPr lang="en-GB" sz="2400" dirty="0">
                        <a:solidFill>
                          <a:srgbClr val="FFFF00"/>
                        </a:solidFill>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1661271">
                <a:tc>
                  <a:txBody>
                    <a:bodyPr/>
                    <a:lstStyle/>
                    <a:p>
                      <a:r>
                        <a:rPr lang="en-GB" sz="2400" b="0" i="1" u="none" strike="noStrike" baseline="0" dirty="0" smtClean="0">
                          <a:solidFill>
                            <a:schemeClr val="tx1"/>
                          </a:solidFill>
                          <a:latin typeface="Calibri"/>
                        </a:rPr>
                        <a:t>5.1 Envision creatively and critically a range of possible or thinkable futures and their sustainability aspects, sharing and debating ideas, worldviews and possible evolutions; focusing near and far, moving flexibly between short and long term goals and perspectives </a:t>
                      </a:r>
                      <a:endParaRPr lang="en-GB" sz="2400" b="0" i="0" u="none" strike="noStrike" baseline="0" dirty="0" smtClean="0">
                        <a:solidFill>
                          <a:schemeClr val="tx1"/>
                        </a:solidFill>
                        <a:latin typeface="Calibri"/>
                      </a:endParaRPr>
                    </a:p>
                  </a:txBody>
                  <a:tcPr marL="68580" marR="68580" marT="0" marB="0"/>
                </a:tc>
                <a:extLst>
                  <a:ext uri="{0D108BD9-81ED-4DB2-BD59-A6C34878D82A}">
                    <a16:rowId xmlns:a16="http://schemas.microsoft.com/office/drawing/2014/main" val="10001"/>
                  </a:ext>
                </a:extLst>
              </a:tr>
              <a:tr h="948266">
                <a:tc>
                  <a:txBody>
                    <a:bodyPr/>
                    <a:lstStyle/>
                    <a:p>
                      <a:r>
                        <a:rPr lang="en-GB" sz="2400" b="0" i="1" u="none" strike="noStrike" baseline="0" dirty="0" smtClean="0">
                          <a:solidFill>
                            <a:schemeClr val="tx1"/>
                          </a:solidFill>
                          <a:latin typeface="+mn-lt"/>
                        </a:rPr>
                        <a:t>5.2 Recognise relations and possible evolutions between past, present, near future and far future worldviews, developments and actions </a:t>
                      </a:r>
                      <a:endParaRPr lang="en-GB" sz="2400" b="0" i="0" u="none" strike="noStrike" baseline="0" dirty="0" smtClean="0">
                        <a:solidFill>
                          <a:schemeClr val="tx1"/>
                        </a:solidFill>
                        <a:latin typeface="Calibri"/>
                      </a:endParaRPr>
                    </a:p>
                  </a:txBody>
                  <a:tcPr marL="68580" marR="68580" marT="0" marB="0"/>
                </a:tc>
                <a:extLst>
                  <a:ext uri="{0D108BD9-81ED-4DB2-BD59-A6C34878D82A}">
                    <a16:rowId xmlns:a16="http://schemas.microsoft.com/office/drawing/2014/main" val="10002"/>
                  </a:ext>
                </a:extLst>
              </a:tr>
              <a:tr h="1206755">
                <a:tc>
                  <a:txBody>
                    <a:bodyPr/>
                    <a:lstStyle/>
                    <a:p>
                      <a:r>
                        <a:rPr lang="en-GB" sz="2400" b="0" i="1" u="none" strike="noStrike" baseline="0" dirty="0" smtClean="0">
                          <a:solidFill>
                            <a:schemeClr val="tx1"/>
                          </a:solidFill>
                          <a:latin typeface="+mn-lt"/>
                        </a:rPr>
                        <a:t>5.3 Anticipate how sustainability problems might evolve or occur over time, considering inertia, path dependencies and triggering events, critically assessing processes of change in society</a:t>
                      </a:r>
                      <a:r>
                        <a:rPr lang="en-GB" sz="2400" b="0" i="0" u="none" strike="noStrike" baseline="0" dirty="0" smtClean="0">
                          <a:solidFill>
                            <a:schemeClr val="tx1"/>
                          </a:solidFill>
                          <a:latin typeface="Calibri"/>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107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19335719"/>
              </p:ext>
            </p:extLst>
          </p:nvPr>
        </p:nvGraphicFramePr>
        <p:xfrm>
          <a:off x="0" y="409575"/>
          <a:ext cx="9144000" cy="6192838"/>
        </p:xfrm>
        <a:graphic>
          <a:graphicData uri="http://schemas.openxmlformats.org/presentationml/2006/ole">
            <mc:AlternateContent xmlns:mc="http://schemas.openxmlformats.org/markup-compatibility/2006">
              <mc:Choice xmlns:v="urn:schemas-microsoft-com:vml" Requires="v">
                <p:oleObj spid="_x0000_s2062" name="Document" r:id="rId3" imgW="5880100" imgH="3670300" progId="Word.Document.12">
                  <p:embed/>
                </p:oleObj>
              </mc:Choice>
              <mc:Fallback>
                <p:oleObj name="Document" r:id="rId3" imgW="5880100" imgH="3670300" progId="Word.Document.12">
                  <p:embed/>
                  <p:pic>
                    <p:nvPicPr>
                      <p:cNvPr id="0" name=""/>
                      <p:cNvPicPr/>
                      <p:nvPr/>
                    </p:nvPicPr>
                    <p:blipFill>
                      <a:blip r:embed="rId4"/>
                      <a:stretch>
                        <a:fillRect/>
                      </a:stretch>
                    </p:blipFill>
                    <p:spPr>
                      <a:xfrm>
                        <a:off x="0" y="409575"/>
                        <a:ext cx="9144000" cy="6192838"/>
                      </a:xfrm>
                      <a:prstGeom prst="rect">
                        <a:avLst/>
                      </a:prstGeom>
                    </p:spPr>
                  </p:pic>
                </p:oleObj>
              </mc:Fallback>
            </mc:AlternateContent>
          </a:graphicData>
        </a:graphic>
      </p:graphicFrame>
    </p:spTree>
    <p:extLst>
      <p:ext uri="{BB962C8B-B14F-4D97-AF65-F5344CB8AC3E}">
        <p14:creationId xmlns:p14="http://schemas.microsoft.com/office/powerpoint/2010/main" val="353125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36246406"/>
              </p:ext>
            </p:extLst>
          </p:nvPr>
        </p:nvGraphicFramePr>
        <p:xfrm>
          <a:off x="-4763" y="942975"/>
          <a:ext cx="9148763" cy="5057775"/>
        </p:xfrm>
        <a:graphic>
          <a:graphicData uri="http://schemas.openxmlformats.org/presentationml/2006/ole">
            <mc:AlternateContent xmlns:mc="http://schemas.openxmlformats.org/markup-compatibility/2006">
              <mc:Choice xmlns:v="urn:schemas-microsoft-com:vml" Requires="v">
                <p:oleObj spid="_x0000_s3086" name="Document" r:id="rId3" imgW="5880100" imgH="3251200" progId="Word.Document.12">
                  <p:embed/>
                </p:oleObj>
              </mc:Choice>
              <mc:Fallback>
                <p:oleObj name="Document" r:id="rId3" imgW="5880100" imgH="3251200" progId="Word.Document.12">
                  <p:embed/>
                  <p:pic>
                    <p:nvPicPr>
                      <p:cNvPr id="0" name=""/>
                      <p:cNvPicPr/>
                      <p:nvPr/>
                    </p:nvPicPr>
                    <p:blipFill>
                      <a:blip r:embed="rId4"/>
                      <a:stretch>
                        <a:fillRect/>
                      </a:stretch>
                    </p:blipFill>
                    <p:spPr>
                      <a:xfrm>
                        <a:off x="-4763" y="942975"/>
                        <a:ext cx="9148763" cy="5057775"/>
                      </a:xfrm>
                      <a:prstGeom prst="rect">
                        <a:avLst/>
                      </a:prstGeom>
                    </p:spPr>
                  </p:pic>
                </p:oleObj>
              </mc:Fallback>
            </mc:AlternateContent>
          </a:graphicData>
        </a:graphic>
      </p:graphicFrame>
    </p:spTree>
    <p:extLst>
      <p:ext uri="{BB962C8B-B14F-4D97-AF65-F5344CB8AC3E}">
        <p14:creationId xmlns:p14="http://schemas.microsoft.com/office/powerpoint/2010/main" val="379938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48"/>
            <a:ext cx="8229600" cy="819813"/>
          </a:xfrm>
        </p:spPr>
        <p:txBody>
          <a:bodyPr>
            <a:normAutofit fontScale="90000"/>
          </a:bodyPr>
          <a:lstStyle/>
          <a:p>
            <a:r>
              <a:rPr lang="en-GB" b="1" dirty="0" smtClean="0">
                <a:solidFill>
                  <a:srgbClr val="C00000"/>
                </a:solidFill>
              </a:rPr>
              <a:t>At any academic ‘Level’ we suggest three </a:t>
            </a:r>
            <a:r>
              <a:rPr lang="en-GB" b="1" i="1" dirty="0" smtClean="0">
                <a:solidFill>
                  <a:srgbClr val="C00000"/>
                </a:solidFill>
              </a:rPr>
              <a:t>stages</a:t>
            </a:r>
            <a:r>
              <a:rPr lang="en-GB" b="1" dirty="0" smtClean="0">
                <a:solidFill>
                  <a:srgbClr val="C00000"/>
                </a:solidFill>
              </a:rPr>
              <a:t> </a:t>
            </a:r>
            <a:r>
              <a:rPr lang="en-GB" b="1" dirty="0">
                <a:solidFill>
                  <a:srgbClr val="C00000"/>
                </a:solidFill>
              </a:rPr>
              <a:t>of achievement</a:t>
            </a:r>
          </a:p>
        </p:txBody>
      </p:sp>
      <p:graphicFrame>
        <p:nvGraphicFramePr>
          <p:cNvPr id="4" name="Object 3"/>
          <p:cNvGraphicFramePr>
            <a:graphicFrameLocks noChangeAspect="1"/>
          </p:cNvGraphicFramePr>
          <p:nvPr>
            <p:extLst>
              <p:ext uri="{D42A27DB-BD31-4B8C-83A1-F6EECF244321}">
                <p14:modId xmlns:p14="http://schemas.microsoft.com/office/powerpoint/2010/main" val="3041090241"/>
              </p:ext>
            </p:extLst>
          </p:nvPr>
        </p:nvGraphicFramePr>
        <p:xfrm>
          <a:off x="-344909" y="1402123"/>
          <a:ext cx="9641766" cy="5300663"/>
        </p:xfrm>
        <a:graphic>
          <a:graphicData uri="http://schemas.openxmlformats.org/presentationml/2006/ole">
            <mc:AlternateContent xmlns:mc="http://schemas.openxmlformats.org/markup-compatibility/2006">
              <mc:Choice xmlns:v="urn:schemas-microsoft-com:vml" Requires="v">
                <p:oleObj spid="_x0000_s1046" name="Document" r:id="rId3" imgW="5410200" imgH="2692400" progId="Word.Document.12">
                  <p:embed/>
                </p:oleObj>
              </mc:Choice>
              <mc:Fallback>
                <p:oleObj name="Document" r:id="rId3" imgW="5410200" imgH="2692400" progId="Word.Document.12">
                  <p:embed/>
                  <p:pic>
                    <p:nvPicPr>
                      <p:cNvPr id="0" name=""/>
                      <p:cNvPicPr/>
                      <p:nvPr/>
                    </p:nvPicPr>
                    <p:blipFill>
                      <a:blip r:embed="rId4"/>
                      <a:stretch>
                        <a:fillRect/>
                      </a:stretch>
                    </p:blipFill>
                    <p:spPr>
                      <a:xfrm>
                        <a:off x="-344909" y="1402123"/>
                        <a:ext cx="9641766" cy="5300663"/>
                      </a:xfrm>
                      <a:prstGeom prst="rect">
                        <a:avLst/>
                      </a:prstGeom>
                    </p:spPr>
                  </p:pic>
                </p:oleObj>
              </mc:Fallback>
            </mc:AlternateContent>
          </a:graphicData>
        </a:graphic>
      </p:graphicFrame>
    </p:spTree>
    <p:extLst>
      <p:ext uri="{BB962C8B-B14F-4D97-AF65-F5344CB8AC3E}">
        <p14:creationId xmlns:p14="http://schemas.microsoft.com/office/powerpoint/2010/main" val="280533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4119</TotalTime>
  <Words>599</Words>
  <Application>Microsoft Office PowerPoint</Application>
  <PresentationFormat>On-screen Show (4:3)</PresentationFormat>
  <Paragraphs>70</Paragraphs>
  <Slides>12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Comic Sans MS</vt:lpstr>
      <vt:lpstr>Times New Roman</vt:lpstr>
      <vt:lpstr>Office Theme</vt:lpstr>
      <vt:lpstr>Document</vt:lpstr>
      <vt:lpstr>A Rounder Sense of Purpose Framing essential competences in education for sustainable development</vt:lpstr>
      <vt:lpstr>PowerPoint Presentation</vt:lpstr>
      <vt:lpstr>Six partner institutions aiming to:</vt:lpstr>
      <vt:lpstr>PowerPoint Presentation</vt:lpstr>
      <vt:lpstr>PowerPoint Presentation</vt:lpstr>
      <vt:lpstr>Example: Futures Competence</vt:lpstr>
      <vt:lpstr>PowerPoint Presentation</vt:lpstr>
      <vt:lpstr>PowerPoint Presentation</vt:lpstr>
      <vt:lpstr>At any academic ‘Level’ we suggest three stages of achievement</vt:lpstr>
      <vt:lpstr>How do/would you approach educating tomorrow’s educators? </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Rounder Sense of Purpose Developing competences in Education for Sustainable Development (ESD)</dc:title>
  <dc:creator>Paul Vare</dc:creator>
  <cp:lastModifiedBy>VARE, Paul (Dr)</cp:lastModifiedBy>
  <cp:revision>69</cp:revision>
  <cp:lastPrinted>2017-08-07T12:24:33Z</cp:lastPrinted>
  <dcterms:created xsi:type="dcterms:W3CDTF">2017-08-07T10:55:25Z</dcterms:created>
  <dcterms:modified xsi:type="dcterms:W3CDTF">2018-05-01T14:33:36Z</dcterms:modified>
</cp:coreProperties>
</file>