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00" r:id="rId3"/>
    <p:sldId id="428" r:id="rId4"/>
    <p:sldId id="404" r:id="rId5"/>
    <p:sldId id="408" r:id="rId6"/>
    <p:sldId id="409" r:id="rId7"/>
    <p:sldId id="412" r:id="rId8"/>
    <p:sldId id="420" r:id="rId9"/>
    <p:sldId id="422" r:id="rId10"/>
    <p:sldId id="410" r:id="rId11"/>
    <p:sldId id="415" r:id="rId12"/>
    <p:sldId id="397" r:id="rId13"/>
    <p:sldId id="398" r:id="rId14"/>
    <p:sldId id="399" r:id="rId15"/>
    <p:sldId id="400" r:id="rId16"/>
    <p:sldId id="401" r:id="rId17"/>
    <p:sldId id="396" r:id="rId18"/>
    <p:sldId id="424" r:id="rId19"/>
    <p:sldId id="417" r:id="rId20"/>
    <p:sldId id="414" r:id="rId21"/>
    <p:sldId id="419" r:id="rId22"/>
    <p:sldId id="378" r:id="rId23"/>
    <p:sldId id="377" r:id="rId24"/>
    <p:sldId id="379" r:id="rId25"/>
    <p:sldId id="350" r:id="rId26"/>
    <p:sldId id="421" r:id="rId27"/>
    <p:sldId id="385" r:id="rId28"/>
    <p:sldId id="426" r:id="rId29"/>
    <p:sldId id="423" r:id="rId30"/>
    <p:sldId id="431" r:id="rId31"/>
    <p:sldId id="383" r:id="rId32"/>
    <p:sldId id="384" r:id="rId33"/>
    <p:sldId id="386" r:id="rId34"/>
    <p:sldId id="403" r:id="rId35"/>
    <p:sldId id="425" r:id="rId36"/>
    <p:sldId id="432" r:id="rId37"/>
    <p:sldId id="427" r:id="rId38"/>
    <p:sldId id="353" r:id="rId39"/>
    <p:sldId id="393" r:id="rId40"/>
    <p:sldId id="43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64" autoAdjust="0"/>
  </p:normalViewPr>
  <p:slideViewPr>
    <p:cSldViewPr>
      <p:cViewPr>
        <p:scale>
          <a:sx n="103" d="100"/>
          <a:sy n="103" d="100"/>
        </p:scale>
        <p:origin x="-1408" y="-1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71F706-57EA-C44E-B710-3746C5DBD5F3}" type="datetimeFigureOut">
              <a:rPr lang="en-US" smtClean="0"/>
              <a:t>21/10/2016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9C6EB5-7F41-0148-A722-1240CF8785F4}" type="slidenum">
              <a:rPr lang="en-GB" smtClean="0"/>
              <a:t>‹#›</a:t>
            </a:fld>
            <a:endParaRPr lang="en-GB"/>
          </a:p>
        </p:txBody>
      </p:sp>
    </p:spTree>
    <p:extLst>
      <p:ext uri="{BB962C8B-B14F-4D97-AF65-F5344CB8AC3E}">
        <p14:creationId xmlns:p14="http://schemas.microsoft.com/office/powerpoint/2010/main" val="37518845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The headteacher avoiding a situation where time spent outdoors is seen as punishment (collecting litter) by zoning the landscaped school grounds so that children have access to zones of woodland and grass but:</a:t>
            </a:r>
            <a:br>
              <a:rPr lang="en-GB"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099C6EB5-7F41-0148-A722-1240CF8785F4}" type="slidenum">
              <a:rPr lang="en-GB" smtClean="0"/>
              <a:t>22</a:t>
            </a:fld>
            <a:endParaRPr lang="en-GB"/>
          </a:p>
        </p:txBody>
      </p:sp>
    </p:spTree>
    <p:extLst>
      <p:ext uri="{BB962C8B-B14F-4D97-AF65-F5344CB8AC3E}">
        <p14:creationId xmlns:p14="http://schemas.microsoft.com/office/powerpoint/2010/main" val="215776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The Eco Co-ordinator at a new primary school, focusing on sustainability as a learning process rather than a shopping list of technical installations:</a:t>
            </a:r>
            <a:br>
              <a:rPr lang="en-GB"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099C6EB5-7F41-0148-A722-1240CF8785F4}" type="slidenum">
              <a:rPr lang="en-GB" smtClean="0"/>
              <a:t>23</a:t>
            </a:fld>
            <a:endParaRPr lang="en-GB"/>
          </a:p>
        </p:txBody>
      </p:sp>
    </p:spTree>
    <p:extLst>
      <p:ext uri="{BB962C8B-B14F-4D97-AF65-F5344CB8AC3E}">
        <p14:creationId xmlns:p14="http://schemas.microsoft.com/office/powerpoint/2010/main" val="206524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Louise’s flag of sustainability is ‘secret’</a:t>
            </a:r>
          </a:p>
          <a:p>
            <a:r>
              <a:rPr lang="en-GB" dirty="0" smtClean="0"/>
              <a:t>Ellen’s use of the term ‘bling’ dismisses an emphasis on green infrastructure over ethos</a:t>
            </a:r>
          </a:p>
          <a:p>
            <a:r>
              <a:rPr lang="en-GB" dirty="0" smtClean="0"/>
              <a:t>Heather’s approach reverses the practice observed in other schools.  </a:t>
            </a:r>
          </a:p>
          <a:p>
            <a:endParaRPr lang="en-GB" dirty="0"/>
          </a:p>
        </p:txBody>
      </p:sp>
      <p:sp>
        <p:nvSpPr>
          <p:cNvPr id="4" name="Slide Number Placeholder 3"/>
          <p:cNvSpPr>
            <a:spLocks noGrp="1"/>
          </p:cNvSpPr>
          <p:nvPr>
            <p:ph type="sldNum" sz="quarter" idx="10"/>
          </p:nvPr>
        </p:nvSpPr>
        <p:spPr/>
        <p:txBody>
          <a:bodyPr/>
          <a:lstStyle/>
          <a:p>
            <a:fld id="{099C6EB5-7F41-0148-A722-1240CF8785F4}" type="slidenum">
              <a:rPr lang="en-GB" smtClean="0"/>
              <a:t>24</a:t>
            </a:fld>
            <a:endParaRPr lang="en-GB"/>
          </a:p>
        </p:txBody>
      </p:sp>
    </p:spTree>
    <p:extLst>
      <p:ext uri="{BB962C8B-B14F-4D97-AF65-F5344CB8AC3E}">
        <p14:creationId xmlns:p14="http://schemas.microsoft.com/office/powerpoint/2010/main" val="1502198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absorbing contradictions and weaving them into the tight fabric of their hectic professional lives, teachers are modelling what it is to be a resilient learner with a high degree of ‘adaptive capacity’ (Smith &amp; Green 2011). </a:t>
            </a:r>
            <a:endParaRPr lang="en-GB" dirty="0"/>
          </a:p>
        </p:txBody>
      </p:sp>
      <p:sp>
        <p:nvSpPr>
          <p:cNvPr id="4" name="Slide Number Placeholder 3"/>
          <p:cNvSpPr>
            <a:spLocks noGrp="1"/>
          </p:cNvSpPr>
          <p:nvPr>
            <p:ph type="sldNum" sz="quarter" idx="10"/>
          </p:nvPr>
        </p:nvSpPr>
        <p:spPr/>
        <p:txBody>
          <a:bodyPr/>
          <a:lstStyle/>
          <a:p>
            <a:fld id="{099C6EB5-7F41-0148-A722-1240CF8785F4}" type="slidenum">
              <a:rPr lang="en-GB" smtClean="0"/>
              <a:t>26</a:t>
            </a:fld>
            <a:endParaRPr lang="en-GB"/>
          </a:p>
        </p:txBody>
      </p:sp>
    </p:spTree>
    <p:extLst>
      <p:ext uri="{BB962C8B-B14F-4D97-AF65-F5344CB8AC3E}">
        <p14:creationId xmlns:p14="http://schemas.microsoft.com/office/powerpoint/2010/main" val="172684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3F5960-3520-4BD7-8518-5BB2AE6E116C}" type="slidenum">
              <a:rPr lang="en-GB" smtClean="0"/>
              <a:t>27</a:t>
            </a:fld>
            <a:endParaRPr lang="en-GB"/>
          </a:p>
        </p:txBody>
      </p:sp>
    </p:spTree>
    <p:extLst>
      <p:ext uri="{BB962C8B-B14F-4D97-AF65-F5344CB8AC3E}">
        <p14:creationId xmlns:p14="http://schemas.microsoft.com/office/powerpoint/2010/main" val="26404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3F5960-3520-4BD7-8518-5BB2AE6E116C}" type="slidenum">
              <a:rPr lang="en-GB" smtClean="0"/>
              <a:t>29</a:t>
            </a:fld>
            <a:endParaRPr lang="en-GB"/>
          </a:p>
        </p:txBody>
      </p:sp>
    </p:spTree>
    <p:extLst>
      <p:ext uri="{BB962C8B-B14F-4D97-AF65-F5344CB8AC3E}">
        <p14:creationId xmlns:p14="http://schemas.microsoft.com/office/powerpoint/2010/main" val="302003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237E55F-54D3-43E3-96C6-C88DDD966BBF}" type="slidenum">
              <a:rPr lang="en-US" sz="1200"/>
              <a:pPr/>
              <a:t>30</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237E55F-54D3-43E3-96C6-C88DDD966BBF}" type="slidenum">
              <a:rPr lang="en-US" sz="1200"/>
              <a:pPr/>
              <a:t>31</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Systems self-organise creating</a:t>
            </a:r>
            <a:r>
              <a:rPr lang="en-GB" baseline="0" dirty="0" smtClean="0"/>
              <a:t> fractal patters, whether it</a:t>
            </a:r>
            <a:r>
              <a:rPr lang="fr-FR" baseline="0" dirty="0" smtClean="0"/>
              <a:t>’</a:t>
            </a:r>
            <a:r>
              <a:rPr lang="en-GB" baseline="0" dirty="0" smtClean="0"/>
              <a:t>s the internet, the cosmos or our own blood vessels echoing the veins in a leaf.</a:t>
            </a:r>
            <a:endParaRPr lang="en-GB" dirty="0"/>
          </a:p>
        </p:txBody>
      </p:sp>
      <p:sp>
        <p:nvSpPr>
          <p:cNvPr id="4" name="Slide Number Placeholder 3"/>
          <p:cNvSpPr>
            <a:spLocks noGrp="1"/>
          </p:cNvSpPr>
          <p:nvPr>
            <p:ph type="sldNum" sz="quarter" idx="10"/>
          </p:nvPr>
        </p:nvSpPr>
        <p:spPr/>
        <p:txBody>
          <a:bodyPr/>
          <a:lstStyle/>
          <a:p>
            <a:fld id="{2D3F5960-3520-4BD7-8518-5BB2AE6E116C}" type="slidenum">
              <a:rPr lang="en-GB" smtClean="0"/>
              <a:t>32</a:t>
            </a:fld>
            <a:endParaRPr lang="en-GB"/>
          </a:p>
        </p:txBody>
      </p:sp>
    </p:spTree>
    <p:extLst>
      <p:ext uri="{BB962C8B-B14F-4D97-AF65-F5344CB8AC3E}">
        <p14:creationId xmlns:p14="http://schemas.microsoft.com/office/powerpoint/2010/main" val="3562351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1AB1D00-7146-4222-9DBE-32993B5DFB18}" type="datetimeFigureOut">
              <a:rPr lang="en-GB" smtClean="0"/>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420895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AB1D00-7146-4222-9DBE-32993B5DFB18}" type="datetimeFigureOut">
              <a:rPr lang="en-GB" smtClean="0"/>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2810885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AB1D00-7146-4222-9DBE-32993B5DFB18}" type="datetimeFigureOut">
              <a:rPr lang="en-GB" smtClean="0"/>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428920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AB1D00-7146-4222-9DBE-32993B5DFB18}" type="datetimeFigureOut">
              <a:rPr lang="en-GB" smtClean="0"/>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200234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B1D00-7146-4222-9DBE-32993B5DFB18}" type="datetimeFigureOut">
              <a:rPr lang="en-GB" smtClean="0"/>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122194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1AB1D00-7146-4222-9DBE-32993B5DFB18}" type="datetimeFigureOut">
              <a:rPr lang="en-GB" smtClean="0"/>
              <a:t>21/10/2016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298581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AB1D00-7146-4222-9DBE-32993B5DFB18}" type="datetimeFigureOut">
              <a:rPr lang="en-GB" smtClean="0"/>
              <a:t>21/10/2016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125924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AB1D00-7146-4222-9DBE-32993B5DFB18}" type="datetimeFigureOut">
              <a:rPr lang="en-GB" smtClean="0"/>
              <a:t>21/10/2016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49921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B1D00-7146-4222-9DBE-32993B5DFB18}" type="datetimeFigureOut">
              <a:rPr lang="en-GB" smtClean="0"/>
              <a:t>21/10/2016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76978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B1D00-7146-4222-9DBE-32993B5DFB18}" type="datetimeFigureOut">
              <a:rPr lang="en-GB" smtClean="0"/>
              <a:t>21/10/2016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207470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B1D00-7146-4222-9DBE-32993B5DFB18}" type="datetimeFigureOut">
              <a:rPr lang="en-GB" smtClean="0"/>
              <a:t>21/10/2016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42645998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rgbClr val="DDEBCF"/>
            </a:gs>
            <a:gs pos="95000">
              <a:srgbClr val="9CB86E"/>
            </a:gs>
            <a:gs pos="100000">
              <a:schemeClr val="accent5">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B1D00-7146-4222-9DBE-32993B5DFB18}" type="datetimeFigureOut">
              <a:rPr lang="en-GB" smtClean="0"/>
              <a:t>21/10/2016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F5C49-2C8F-47B3-B0CE-A00F218269DA}" type="slidenum">
              <a:rPr lang="en-GB" smtClean="0"/>
              <a:t>‹#›</a:t>
            </a:fld>
            <a:endParaRPr lang="en-GB"/>
          </a:p>
        </p:txBody>
      </p:sp>
    </p:spTree>
    <p:extLst>
      <p:ext uri="{BB962C8B-B14F-4D97-AF65-F5344CB8AC3E}">
        <p14:creationId xmlns:p14="http://schemas.microsoft.com/office/powerpoint/2010/main" val="1647188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vare@glos.ac.uk"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chc.ucsd.edu/mca/Paper/Engestrom/expand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1920" y="1916832"/>
            <a:ext cx="5292080" cy="1611610"/>
          </a:xfrm>
        </p:spPr>
        <p:txBody>
          <a:bodyPr>
            <a:normAutofit fontScale="90000"/>
          </a:bodyPr>
          <a:lstStyle/>
          <a:p>
            <a:r>
              <a:rPr lang="en-GB" sz="5300" b="1" dirty="0" smtClean="0"/>
              <a:t>Are competences appropriate for educators of sustainability? </a:t>
            </a:r>
            <a:r>
              <a:rPr lang="en-US" sz="4000" dirty="0"/>
              <a:t/>
            </a:r>
            <a:br>
              <a:rPr lang="en-US" sz="4000" dirty="0"/>
            </a:br>
            <a:r>
              <a:rPr lang="en-US" sz="4000" dirty="0" smtClean="0"/>
              <a:t/>
            </a:r>
            <a:br>
              <a:rPr lang="en-US" sz="4000" dirty="0" smtClean="0"/>
            </a:br>
            <a:r>
              <a:rPr lang="en-US" sz="4000" dirty="0" smtClean="0"/>
              <a:t> </a:t>
            </a:r>
            <a:endParaRPr lang="en-GB" sz="4000" b="1" dirty="0"/>
          </a:p>
        </p:txBody>
      </p:sp>
      <p:sp>
        <p:nvSpPr>
          <p:cNvPr id="3" name="Subtitle 2"/>
          <p:cNvSpPr>
            <a:spLocks noGrp="1"/>
          </p:cNvSpPr>
          <p:nvPr>
            <p:ph type="subTitle" idx="1"/>
          </p:nvPr>
        </p:nvSpPr>
        <p:spPr>
          <a:xfrm>
            <a:off x="3851920" y="4221088"/>
            <a:ext cx="5184576" cy="2232248"/>
          </a:xfrm>
        </p:spPr>
        <p:txBody>
          <a:bodyPr>
            <a:normAutofit/>
          </a:bodyPr>
          <a:lstStyle/>
          <a:p>
            <a:endParaRPr lang="en-GB" sz="2400" dirty="0" smtClean="0">
              <a:solidFill>
                <a:schemeClr val="tx1"/>
              </a:solidFill>
            </a:endParaRPr>
          </a:p>
          <a:p>
            <a:r>
              <a:rPr lang="en-GB" sz="2400" dirty="0" smtClean="0">
                <a:solidFill>
                  <a:schemeClr val="tx1"/>
                </a:solidFill>
              </a:rPr>
              <a:t>Dr </a:t>
            </a:r>
            <a:r>
              <a:rPr lang="en-GB" sz="2400" dirty="0">
                <a:solidFill>
                  <a:schemeClr val="tx1"/>
                </a:solidFill>
              </a:rPr>
              <a:t>Paul Vare</a:t>
            </a:r>
          </a:p>
          <a:p>
            <a:r>
              <a:rPr lang="en-GB" sz="2400" dirty="0">
                <a:solidFill>
                  <a:schemeClr val="tx1"/>
                </a:solidFill>
              </a:rPr>
              <a:t>University of Gloucestershire, UK</a:t>
            </a:r>
          </a:p>
          <a:p>
            <a:r>
              <a:rPr lang="en-GB" sz="2000" dirty="0" smtClean="0">
                <a:solidFill>
                  <a:schemeClr val="tx1"/>
                </a:solidFill>
              </a:rPr>
              <a:t>Competence 2016, Wageningen, NL</a:t>
            </a:r>
          </a:p>
          <a:p>
            <a:r>
              <a:rPr lang="en-GB" sz="2000" dirty="0" smtClean="0">
                <a:solidFill>
                  <a:schemeClr val="tx1"/>
                </a:solidFill>
              </a:rPr>
              <a:t>October </a:t>
            </a:r>
            <a:r>
              <a:rPr lang="en-GB" sz="2000" dirty="0">
                <a:solidFill>
                  <a:schemeClr val="tx1"/>
                </a:solidFill>
              </a:rPr>
              <a:t>2016</a:t>
            </a:r>
          </a:p>
        </p:txBody>
      </p:sp>
      <p:pic>
        <p:nvPicPr>
          <p:cNvPr id="5" name="Picture 4" descr="At Wor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02834" y="1502833"/>
            <a:ext cx="6858000" cy="3852333"/>
          </a:xfrm>
          <a:prstGeom prst="rect">
            <a:avLst/>
          </a:prstGeom>
        </p:spPr>
      </p:pic>
    </p:spTree>
    <p:extLst>
      <p:ext uri="{BB962C8B-B14F-4D97-AF65-F5344CB8AC3E}">
        <p14:creationId xmlns:p14="http://schemas.microsoft.com/office/powerpoint/2010/main" val="20908082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484" y="0"/>
            <a:ext cx="9291484" cy="6858000"/>
          </a:xfrm>
          <a:prstGeom prst="rect">
            <a:avLst/>
          </a:prstGeom>
        </p:spPr>
      </p:pic>
      <p:sp>
        <p:nvSpPr>
          <p:cNvPr id="3" name="Content Placeholder 2"/>
          <p:cNvSpPr>
            <a:spLocks noGrp="1"/>
          </p:cNvSpPr>
          <p:nvPr>
            <p:ph idx="1"/>
          </p:nvPr>
        </p:nvSpPr>
        <p:spPr>
          <a:xfrm>
            <a:off x="597362" y="2619827"/>
            <a:ext cx="8229600" cy="720080"/>
          </a:xfrm>
          <a:solidFill>
            <a:schemeClr val="accent2">
              <a:lumMod val="40000"/>
              <a:lumOff val="60000"/>
            </a:schemeClr>
          </a:solidFill>
        </p:spPr>
        <p:txBody>
          <a:bodyPr>
            <a:normAutofit/>
          </a:bodyPr>
          <a:lstStyle/>
          <a:p>
            <a:pPr marL="0" indent="0" algn="ctr">
              <a:buNone/>
            </a:pPr>
            <a:r>
              <a:rPr lang="en-GB" sz="3600" b="1" dirty="0" smtClean="0"/>
              <a:t>Atomisation of learning</a:t>
            </a:r>
            <a:endParaRPr lang="en-GB" sz="3600" b="1" dirty="0"/>
          </a:p>
        </p:txBody>
      </p:sp>
    </p:spTree>
    <p:extLst>
      <p:ext uri="{BB962C8B-B14F-4D97-AF65-F5344CB8AC3E}">
        <p14:creationId xmlns:p14="http://schemas.microsoft.com/office/powerpoint/2010/main" val="3431763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p:tgtEl>
                                          <p:spTgt spid="3">
                                            <p:bg/>
                                          </p:spTgt>
                                        </p:tgtEl>
                                        <p:attrNameLst>
                                          <p:attrName>ppt_y</p:attrName>
                                        </p:attrNameLst>
                                      </p:cBhvr>
                                      <p:tavLst>
                                        <p:tav tm="0">
                                          <p:val>
                                            <p:strVal val="#ppt_y+#ppt_h*1.125000"/>
                                          </p:val>
                                        </p:tav>
                                        <p:tav tm="100000">
                                          <p:val>
                                            <p:strVal val="#ppt_y"/>
                                          </p:val>
                                        </p:tav>
                                      </p:tavLst>
                                    </p:anim>
                                    <p:animEffect transition="in" filter="wipe(up)">
                                      <p:cBhvr>
                                        <p:cTn id="8" dur="500"/>
                                        <p:tgtEl>
                                          <p:spTgt spid="3">
                                            <p:bg/>
                                          </p:spTgt>
                                        </p:tgtEl>
                                      </p:cBhvr>
                                    </p:animEffect>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nodeType="click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set>
                                      <p:cBhvr>
                                        <p:cTn id="13" dur="455" fill="hold">
                                          <p:stCondLst>
                                            <p:cond delay="0"/>
                                          </p:stCondLst>
                                        </p:cTn>
                                        <p:tgtEl>
                                          <p:spTgt spid="3">
                                            <p:txEl>
                                              <p:pRg st="0" end="0"/>
                                            </p:txEl>
                                          </p:spTgt>
                                        </p:tgtEl>
                                        <p:attrNameLst>
                                          <p:attrName>style.rotation</p:attrName>
                                        </p:attrNameLst>
                                      </p:cBhvr>
                                      <p:to>
                                        <p:strVal val="-45.0"/>
                                      </p:to>
                                    </p:set>
                                    <p:anim calcmode="lin" valueType="num">
                                      <p:cBhvr>
                                        <p:cTn id="14"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But…</a:t>
            </a:r>
            <a:endParaRPr lang="en-GB" b="1" dirty="0"/>
          </a:p>
        </p:txBody>
      </p:sp>
      <p:sp>
        <p:nvSpPr>
          <p:cNvPr id="3" name="Content Placeholder 2"/>
          <p:cNvSpPr>
            <a:spLocks noGrp="1"/>
          </p:cNvSpPr>
          <p:nvPr>
            <p:ph idx="1"/>
          </p:nvPr>
        </p:nvSpPr>
        <p:spPr>
          <a:xfrm>
            <a:off x="457200" y="1340768"/>
            <a:ext cx="8229600" cy="4785395"/>
          </a:xfrm>
        </p:spPr>
        <p:txBody>
          <a:bodyPr/>
          <a:lstStyle/>
          <a:p>
            <a:r>
              <a:rPr lang="en-GB" dirty="0" smtClean="0"/>
              <a:t>Sustainable development is characterised by ‘wicked problems’</a:t>
            </a:r>
            <a:br>
              <a:rPr lang="en-GB" dirty="0" smtClean="0"/>
            </a:br>
            <a:endParaRPr lang="en-GB" dirty="0" smtClean="0"/>
          </a:p>
          <a:p>
            <a:r>
              <a:rPr lang="en-GB" dirty="0" smtClean="0"/>
              <a:t>These are complex, non-linear problems with no single solution</a:t>
            </a:r>
            <a:br>
              <a:rPr lang="en-GB" dirty="0" smtClean="0"/>
            </a:br>
            <a:endParaRPr lang="en-GB" dirty="0" smtClean="0"/>
          </a:p>
          <a:p>
            <a:r>
              <a:rPr lang="en-GB" dirty="0" smtClean="0"/>
              <a:t>It may be that at best they are not solved</a:t>
            </a:r>
            <a:r>
              <a:rPr lang="en-GB" dirty="0"/>
              <a:t> </a:t>
            </a:r>
            <a:r>
              <a:rPr lang="en-GB" dirty="0" smtClean="0"/>
              <a:t>- only resolved.  </a:t>
            </a:r>
            <a:endParaRPr lang="en-GB" dirty="0"/>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33252798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4229100" y="3556000"/>
            <a:ext cx="342900" cy="685800"/>
          </a:xfrm>
          <a:prstGeom prst="line">
            <a:avLst/>
          </a:prstGeom>
          <a:ln w="9525" cmpd="sng">
            <a:solidFill>
              <a:srgbClr val="000000"/>
            </a:solidFill>
          </a:ln>
          <a:effectLst>
            <a:outerShdw blurRad="53975" dir="5400000" sx="107000" sy="107000" rotWithShape="0">
              <a:srgbClr val="000000">
                <a:alpha val="86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4000500" y="3098800"/>
            <a:ext cx="228600" cy="57150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flipV="1">
            <a:off x="3429000" y="3327400"/>
            <a:ext cx="228600" cy="228600"/>
          </a:xfrm>
          <a:prstGeom prst="line">
            <a:avLst/>
          </a:prstGeom>
          <a:ln w="6350" cmpd="sng"/>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771900" y="3670300"/>
            <a:ext cx="457200" cy="457200"/>
          </a:xfrm>
          <a:prstGeom prst="line">
            <a:avLst/>
          </a:prstGeom>
          <a:ln w="6350" cmpd="sng">
            <a:solidFill>
              <a:srgbClr val="000000"/>
            </a:solidFill>
          </a:ln>
          <a:effectLst>
            <a:outerShdw blurRad="222250" dist="139700" dir="5400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657600" y="4127500"/>
            <a:ext cx="114300" cy="228600"/>
          </a:xfrm>
          <a:prstGeom prst="line">
            <a:avLst/>
          </a:prstGeom>
          <a:ln w="12700" cmpd="sng">
            <a:solidFill>
              <a:srgbClr val="000000"/>
            </a:solidFill>
          </a:ln>
          <a:effectLst>
            <a:outerShdw blurRad="136525" dist="25400" dir="5400000" sx="102000" sy="102000" rotWithShape="0">
              <a:srgbClr val="000000">
                <a:alpha val="95000"/>
              </a:srgbClr>
            </a:outerShdw>
          </a:effectLst>
        </p:spPr>
        <p:style>
          <a:lnRef idx="2">
            <a:schemeClr val="accent1"/>
          </a:lnRef>
          <a:fillRef idx="0">
            <a:schemeClr val="accent1"/>
          </a:fillRef>
          <a:effectRef idx="1">
            <a:schemeClr val="accent1"/>
          </a:effectRef>
          <a:fontRef idx="minor">
            <a:schemeClr val="tx1"/>
          </a:fontRef>
        </p:style>
      </p:cxnSp>
      <p:sp>
        <p:nvSpPr>
          <p:cNvPr id="49" name="Rectangle 4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0" name="Rectangle 4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1" name="Rectangle 50"/>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2" name="Straight Connector 51"/>
          <p:cNvCxnSpPr/>
          <p:nvPr/>
        </p:nvCxnSpPr>
        <p:spPr>
          <a:xfrm>
            <a:off x="4000500" y="3098800"/>
            <a:ext cx="571500" cy="457200"/>
          </a:xfrm>
          <a:prstGeom prst="line">
            <a:avLst/>
          </a:prstGeo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3429000" y="3098800"/>
            <a:ext cx="571500" cy="228600"/>
          </a:xfrm>
          <a:prstGeom prst="line">
            <a:avLst/>
          </a:prstGeom>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3200400" y="3327400"/>
            <a:ext cx="228600" cy="571500"/>
          </a:xfrm>
          <a:prstGeom prst="line">
            <a:avLst/>
          </a:prstGeom>
          <a:ln/>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3200400" y="3898900"/>
            <a:ext cx="457200" cy="45720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3657600" y="4241800"/>
            <a:ext cx="571500" cy="114300"/>
          </a:xfrm>
          <a:prstGeom prst="line">
            <a:avLst/>
          </a:prstGeom>
          <a:ln w="12700" cmpd="sng">
            <a:solidFill>
              <a:srgbClr val="000000"/>
            </a:solidFill>
          </a:ln>
          <a:effectLst>
            <a:outerShdw blurRad="69850" dir="16200000" sx="89000" sy="89000" algn="tl"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4229100" y="3556000"/>
            <a:ext cx="342900" cy="114300"/>
          </a:xfrm>
          <a:prstGeom prst="line">
            <a:avLst/>
          </a:prstGeom>
          <a:ln w="9525" cmpd="sng">
            <a:solidFill>
              <a:srgbClr val="000000"/>
            </a:solidFill>
          </a:ln>
          <a:effectLst>
            <a:outerShdw blurRad="111125" dist="25400" dir="5400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229100" y="3663950"/>
            <a:ext cx="0" cy="571500"/>
          </a:xfrm>
          <a:prstGeom prst="line">
            <a:avLst/>
          </a:prstGeom>
          <a:ln w="9525" cmpd="sng">
            <a:solidFill>
              <a:srgbClr val="000000"/>
            </a:solidFill>
          </a:ln>
          <a:effectLst>
            <a:outerShdw blurRad="136525" dir="5400000" sx="115000" sy="115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3657600" y="3092450"/>
            <a:ext cx="342900" cy="457200"/>
          </a:xfrm>
          <a:prstGeom prst="line">
            <a:avLst/>
          </a:prstGeom>
          <a:ln w="6350" cmpd="sng"/>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3657600" y="3556000"/>
            <a:ext cx="571500" cy="11430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3200400" y="3556000"/>
            <a:ext cx="457200" cy="342900"/>
          </a:xfrm>
          <a:prstGeom prst="line">
            <a:avLst/>
          </a:prstGeom>
          <a:ln w="3175" cmpd="sng"/>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3200400" y="3898900"/>
            <a:ext cx="571500" cy="228600"/>
          </a:xfrm>
          <a:prstGeom prst="line">
            <a:avLst/>
          </a:prstGeom>
          <a:ln w="9525" cmpd="sng">
            <a:solidFill>
              <a:schemeClr val="tx1"/>
            </a:solidFill>
          </a:ln>
          <a:effectLst>
            <a:outerShdw blurRad="165100" dist="25400" dir="5400000" rotWithShape="0">
              <a:srgbClr val="000000">
                <a:alpha val="91000"/>
              </a:srgbClr>
            </a:outerShdw>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657600" y="3556000"/>
            <a:ext cx="114300" cy="57150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71900" y="4127500"/>
            <a:ext cx="457200" cy="114300"/>
          </a:xfrm>
          <a:prstGeom prst="line">
            <a:avLst/>
          </a:prstGeom>
          <a:ln w="12700" cmpd="sng">
            <a:solidFill>
              <a:srgbClr val="000000"/>
            </a:solidFill>
          </a:ln>
          <a:effectLst>
            <a:outerShdw blurRad="50800" dist="38100" dir="2700000" sx="89000" sy="89000" algn="tl" rotWithShape="0">
              <a:prstClr val="black">
                <a:alpha val="86000"/>
              </a:prstClr>
            </a:outerShdw>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043608" y="260648"/>
            <a:ext cx="7056784" cy="584776"/>
          </a:xfrm>
          <a:prstGeom prst="rect">
            <a:avLst/>
          </a:prstGeom>
          <a:noFill/>
        </p:spPr>
        <p:txBody>
          <a:bodyPr wrap="square" rtlCol="0">
            <a:spAutoFit/>
          </a:bodyPr>
          <a:lstStyle/>
          <a:p>
            <a:pPr algn="ctr"/>
            <a:r>
              <a:rPr lang="en-GB" sz="3200" dirty="0" smtClean="0"/>
              <a:t>‘Wicked’ problems are multi-faceted…</a:t>
            </a:r>
            <a:endParaRPr lang="en-GB" sz="3200" dirty="0"/>
          </a:p>
        </p:txBody>
      </p:sp>
    </p:spTree>
    <p:extLst>
      <p:ext uri="{BB962C8B-B14F-4D97-AF65-F5344CB8AC3E}">
        <p14:creationId xmlns:p14="http://schemas.microsoft.com/office/powerpoint/2010/main" val="7722686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4229100" y="3556000"/>
            <a:ext cx="342900" cy="685800"/>
          </a:xfrm>
          <a:prstGeom prst="line">
            <a:avLst/>
          </a:prstGeom>
          <a:ln w="9525" cmpd="sng">
            <a:solidFill>
              <a:srgbClr val="000000"/>
            </a:solidFill>
          </a:ln>
          <a:effectLst>
            <a:outerShdw blurRad="53975" dir="5400000" sx="107000" sy="107000" rotWithShape="0">
              <a:srgbClr val="000000">
                <a:alpha val="86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4000500" y="3098800"/>
            <a:ext cx="228600" cy="57150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flipV="1">
            <a:off x="3429000" y="3327400"/>
            <a:ext cx="228600" cy="228600"/>
          </a:xfrm>
          <a:prstGeom prst="line">
            <a:avLst/>
          </a:prstGeom>
          <a:ln w="6350" cmpd="sng"/>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771900" y="3670300"/>
            <a:ext cx="457200" cy="457200"/>
          </a:xfrm>
          <a:prstGeom prst="line">
            <a:avLst/>
          </a:prstGeom>
          <a:ln w="6350" cmpd="sng">
            <a:solidFill>
              <a:srgbClr val="000000"/>
            </a:solidFill>
          </a:ln>
          <a:effectLst>
            <a:outerShdw blurRad="222250" dist="139700" dir="5400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657600" y="4127500"/>
            <a:ext cx="114300" cy="228600"/>
          </a:xfrm>
          <a:prstGeom prst="line">
            <a:avLst/>
          </a:prstGeom>
          <a:ln w="12700" cmpd="sng">
            <a:solidFill>
              <a:srgbClr val="000000"/>
            </a:solidFill>
          </a:ln>
          <a:effectLst>
            <a:outerShdw blurRad="136525" dist="25400" dir="5400000" sx="102000" sy="102000" rotWithShape="0">
              <a:srgbClr val="000000">
                <a:alpha val="95000"/>
              </a:srgbClr>
            </a:outerShdw>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4242435" y="201549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Oval 20"/>
          <p:cNvSpPr/>
          <p:nvPr/>
        </p:nvSpPr>
        <p:spPr>
          <a:xfrm>
            <a:off x="5399405" y="261747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Oval 21"/>
          <p:cNvSpPr/>
          <p:nvPr/>
        </p:nvSpPr>
        <p:spPr>
          <a:xfrm>
            <a:off x="5598795" y="410972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Oval 22"/>
          <p:cNvSpPr/>
          <p:nvPr/>
        </p:nvSpPr>
        <p:spPr>
          <a:xfrm>
            <a:off x="2997200" y="2223135"/>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Oval 23"/>
          <p:cNvSpPr/>
          <p:nvPr/>
        </p:nvSpPr>
        <p:spPr>
          <a:xfrm>
            <a:off x="1943100" y="320675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Oval 24"/>
          <p:cNvSpPr/>
          <p:nvPr/>
        </p:nvSpPr>
        <p:spPr>
          <a:xfrm>
            <a:off x="4374515" y="494792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p:cNvSpPr/>
          <p:nvPr/>
        </p:nvSpPr>
        <p:spPr>
          <a:xfrm>
            <a:off x="2333625" y="4675505"/>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7" name="Straight Arrow Connector 26"/>
          <p:cNvCxnSpPr/>
          <p:nvPr/>
        </p:nvCxnSpPr>
        <p:spPr>
          <a:xfrm flipH="1">
            <a:off x="4505960" y="2846070"/>
            <a:ext cx="866140" cy="635635"/>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H="1" flipV="1">
            <a:off x="4374515" y="3957320"/>
            <a:ext cx="1150620" cy="22860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H="1" flipV="1">
            <a:off x="4114800" y="4235450"/>
            <a:ext cx="335280" cy="68580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V="1">
            <a:off x="2611120" y="4127500"/>
            <a:ext cx="754380" cy="57150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a:off x="2209800" y="3401060"/>
            <a:ext cx="1143000" cy="23495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H="1">
            <a:off x="4000500" y="2292350"/>
            <a:ext cx="342900" cy="103505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a:off x="3200400" y="2451735"/>
            <a:ext cx="382905" cy="79756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sp>
        <p:nvSpPr>
          <p:cNvPr id="49" name="Rectangle 4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0" name="Rectangle 4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1" name="Rectangle 50"/>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2" name="Straight Connector 51"/>
          <p:cNvCxnSpPr/>
          <p:nvPr/>
        </p:nvCxnSpPr>
        <p:spPr>
          <a:xfrm>
            <a:off x="4000500" y="3098800"/>
            <a:ext cx="571500" cy="457200"/>
          </a:xfrm>
          <a:prstGeom prst="line">
            <a:avLst/>
          </a:prstGeo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3429000" y="3098800"/>
            <a:ext cx="571500" cy="228600"/>
          </a:xfrm>
          <a:prstGeom prst="line">
            <a:avLst/>
          </a:prstGeom>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3200400" y="3327400"/>
            <a:ext cx="228600" cy="571500"/>
          </a:xfrm>
          <a:prstGeom prst="line">
            <a:avLst/>
          </a:prstGeom>
          <a:ln/>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3200400" y="3898900"/>
            <a:ext cx="457200" cy="45720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3657600" y="4241800"/>
            <a:ext cx="571500" cy="114300"/>
          </a:xfrm>
          <a:prstGeom prst="line">
            <a:avLst/>
          </a:prstGeom>
          <a:ln w="12700" cmpd="sng">
            <a:solidFill>
              <a:srgbClr val="000000"/>
            </a:solidFill>
          </a:ln>
          <a:effectLst>
            <a:outerShdw blurRad="69850" dir="16200000" sx="89000" sy="89000" algn="tl"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4229100" y="3556000"/>
            <a:ext cx="342900" cy="114300"/>
          </a:xfrm>
          <a:prstGeom prst="line">
            <a:avLst/>
          </a:prstGeom>
          <a:ln w="9525" cmpd="sng">
            <a:solidFill>
              <a:srgbClr val="000000"/>
            </a:solidFill>
          </a:ln>
          <a:effectLst>
            <a:outerShdw blurRad="111125" dist="25400" dir="5400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229100" y="3663950"/>
            <a:ext cx="0" cy="571500"/>
          </a:xfrm>
          <a:prstGeom prst="line">
            <a:avLst/>
          </a:prstGeom>
          <a:ln w="9525" cmpd="sng">
            <a:solidFill>
              <a:srgbClr val="000000"/>
            </a:solidFill>
          </a:ln>
          <a:effectLst>
            <a:outerShdw blurRad="136525" dir="5400000" sx="115000" sy="115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3657600" y="3092450"/>
            <a:ext cx="342900" cy="457200"/>
          </a:xfrm>
          <a:prstGeom prst="line">
            <a:avLst/>
          </a:prstGeom>
          <a:ln w="6350" cmpd="sng"/>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3657600" y="3556000"/>
            <a:ext cx="571500" cy="11430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3200400" y="3556000"/>
            <a:ext cx="457200" cy="342900"/>
          </a:xfrm>
          <a:prstGeom prst="line">
            <a:avLst/>
          </a:prstGeom>
          <a:ln w="3175" cmpd="sng"/>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3200400" y="3898900"/>
            <a:ext cx="571500" cy="228600"/>
          </a:xfrm>
          <a:prstGeom prst="line">
            <a:avLst/>
          </a:prstGeom>
          <a:ln w="9525" cmpd="sng">
            <a:solidFill>
              <a:schemeClr val="tx1"/>
            </a:solidFill>
          </a:ln>
          <a:effectLst>
            <a:outerShdw blurRad="165100" dist="25400" dir="5400000" rotWithShape="0">
              <a:srgbClr val="000000">
                <a:alpha val="91000"/>
              </a:srgbClr>
            </a:outerShdw>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657600" y="3556000"/>
            <a:ext cx="114300" cy="57150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71900" y="4127500"/>
            <a:ext cx="457200" cy="114300"/>
          </a:xfrm>
          <a:prstGeom prst="line">
            <a:avLst/>
          </a:prstGeom>
          <a:ln w="12700" cmpd="sng">
            <a:solidFill>
              <a:srgbClr val="000000"/>
            </a:solidFill>
          </a:ln>
          <a:effectLst>
            <a:outerShdw blurRad="50800" dist="38100" dir="2700000" sx="89000" sy="89000" algn="tl" rotWithShape="0">
              <a:prstClr val="black">
                <a:alpha val="86000"/>
              </a:prstClr>
            </a:outerShdw>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0" y="260648"/>
            <a:ext cx="9144000" cy="584776"/>
          </a:xfrm>
          <a:prstGeom prst="rect">
            <a:avLst/>
          </a:prstGeom>
          <a:noFill/>
        </p:spPr>
        <p:txBody>
          <a:bodyPr wrap="square" rtlCol="0">
            <a:spAutoFit/>
          </a:bodyPr>
          <a:lstStyle/>
          <a:p>
            <a:pPr algn="ctr"/>
            <a:r>
              <a:rPr lang="en-GB" sz="3200" dirty="0" smtClean="0"/>
              <a:t>…they draw on multiple disciplines…</a:t>
            </a:r>
            <a:endParaRPr lang="en-GB" sz="3200" dirty="0"/>
          </a:p>
        </p:txBody>
      </p:sp>
      <p:sp>
        <p:nvSpPr>
          <p:cNvPr id="2" name="Rectangle 1"/>
          <p:cNvSpPr/>
          <p:nvPr/>
        </p:nvSpPr>
        <p:spPr>
          <a:xfrm>
            <a:off x="323528" y="5445224"/>
            <a:ext cx="8712968" cy="954107"/>
          </a:xfrm>
          <a:prstGeom prst="rect">
            <a:avLst/>
          </a:prstGeom>
        </p:spPr>
        <p:txBody>
          <a:bodyPr wrap="square">
            <a:spAutoFit/>
          </a:bodyPr>
          <a:lstStyle/>
          <a:p>
            <a:r>
              <a:rPr lang="en-GB" sz="2800" dirty="0" smtClean="0"/>
              <a:t>Reductionist </a:t>
            </a:r>
            <a:r>
              <a:rPr lang="en-GB" sz="2800" dirty="0"/>
              <a:t>thinking remains vital as there is a need for discipline-based </a:t>
            </a:r>
            <a:r>
              <a:rPr lang="en-GB" sz="2800" dirty="0" smtClean="0"/>
              <a:t>expertise (Meadows 2008) </a:t>
            </a:r>
            <a:endParaRPr lang="en-GB" sz="2800" dirty="0"/>
          </a:p>
        </p:txBody>
      </p:sp>
    </p:spTree>
    <p:extLst>
      <p:ext uri="{BB962C8B-B14F-4D97-AF65-F5344CB8AC3E}">
        <p14:creationId xmlns:p14="http://schemas.microsoft.com/office/powerpoint/2010/main" val="985866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4229100" y="3556000"/>
            <a:ext cx="342900" cy="685800"/>
          </a:xfrm>
          <a:prstGeom prst="line">
            <a:avLst/>
          </a:prstGeom>
          <a:ln w="9525" cmpd="sng">
            <a:solidFill>
              <a:srgbClr val="000000"/>
            </a:solidFill>
          </a:ln>
          <a:effectLst>
            <a:outerShdw blurRad="53975" dir="5400000" sx="107000" sy="107000" rotWithShape="0">
              <a:srgbClr val="000000">
                <a:alpha val="86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4000500" y="3098800"/>
            <a:ext cx="228600" cy="57150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flipV="1">
            <a:off x="3429000" y="3327400"/>
            <a:ext cx="228600" cy="228600"/>
          </a:xfrm>
          <a:prstGeom prst="line">
            <a:avLst/>
          </a:prstGeom>
          <a:ln w="6350" cmpd="sng"/>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771900" y="3670300"/>
            <a:ext cx="457200" cy="457200"/>
          </a:xfrm>
          <a:prstGeom prst="line">
            <a:avLst/>
          </a:prstGeom>
          <a:ln w="6350" cmpd="sng">
            <a:solidFill>
              <a:srgbClr val="000000"/>
            </a:solidFill>
          </a:ln>
          <a:effectLst>
            <a:outerShdw blurRad="222250" dist="139700" dir="5400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657600" y="4127500"/>
            <a:ext cx="114300" cy="228600"/>
          </a:xfrm>
          <a:prstGeom prst="line">
            <a:avLst/>
          </a:prstGeom>
          <a:ln w="12700" cmpd="sng">
            <a:solidFill>
              <a:srgbClr val="000000"/>
            </a:solidFill>
          </a:ln>
          <a:effectLst>
            <a:outerShdw blurRad="136525" dist="25400" dir="5400000" sx="102000" sy="102000" rotWithShape="0">
              <a:srgbClr val="000000">
                <a:alpha val="95000"/>
              </a:srgbClr>
            </a:outerShdw>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4242435" y="201549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Oval 20"/>
          <p:cNvSpPr/>
          <p:nvPr/>
        </p:nvSpPr>
        <p:spPr>
          <a:xfrm>
            <a:off x="5399405" y="261747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Oval 21"/>
          <p:cNvSpPr/>
          <p:nvPr/>
        </p:nvSpPr>
        <p:spPr>
          <a:xfrm>
            <a:off x="5598795" y="410972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Oval 22"/>
          <p:cNvSpPr/>
          <p:nvPr/>
        </p:nvSpPr>
        <p:spPr>
          <a:xfrm>
            <a:off x="2997200" y="2223135"/>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Oval 23"/>
          <p:cNvSpPr/>
          <p:nvPr/>
        </p:nvSpPr>
        <p:spPr>
          <a:xfrm>
            <a:off x="1943100" y="320675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Oval 24"/>
          <p:cNvSpPr/>
          <p:nvPr/>
        </p:nvSpPr>
        <p:spPr>
          <a:xfrm>
            <a:off x="4374515" y="494792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p:cNvSpPr/>
          <p:nvPr/>
        </p:nvSpPr>
        <p:spPr>
          <a:xfrm>
            <a:off x="2333625" y="4675505"/>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7" name="Straight Arrow Connector 26"/>
          <p:cNvCxnSpPr/>
          <p:nvPr/>
        </p:nvCxnSpPr>
        <p:spPr>
          <a:xfrm flipH="1">
            <a:off x="4505960" y="2846070"/>
            <a:ext cx="866140" cy="635635"/>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H="1" flipV="1">
            <a:off x="4374515" y="3957320"/>
            <a:ext cx="1150620" cy="22860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H="1" flipV="1">
            <a:off x="4114800" y="4235450"/>
            <a:ext cx="335280" cy="68580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V="1">
            <a:off x="2611120" y="4127500"/>
            <a:ext cx="754380" cy="57150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a:off x="2209800" y="3401060"/>
            <a:ext cx="1143000" cy="23495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H="1">
            <a:off x="4000500" y="2292350"/>
            <a:ext cx="342900" cy="103505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a:off x="3200400" y="2451735"/>
            <a:ext cx="382905" cy="79756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flipV="1">
            <a:off x="2171700" y="2406650"/>
            <a:ext cx="914400" cy="914400"/>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flipV="1">
            <a:off x="3240405" y="2178050"/>
            <a:ext cx="1001395" cy="114300"/>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4471035" y="2223135"/>
            <a:ext cx="901065" cy="526415"/>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a:off x="5486400" y="2863850"/>
            <a:ext cx="193040" cy="1245870"/>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a:off x="2057400" y="3481070"/>
            <a:ext cx="342900" cy="1217295"/>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V="1">
            <a:off x="4603115" y="4241800"/>
            <a:ext cx="995680" cy="706120"/>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a:off x="2611120" y="4826635"/>
            <a:ext cx="1732280" cy="208280"/>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sp>
        <p:nvSpPr>
          <p:cNvPr id="49" name="Rectangle 4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0" name="Rectangle 4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1" name="Rectangle 50"/>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2" name="Straight Connector 51"/>
          <p:cNvCxnSpPr/>
          <p:nvPr/>
        </p:nvCxnSpPr>
        <p:spPr>
          <a:xfrm>
            <a:off x="4000500" y="3098800"/>
            <a:ext cx="571500" cy="457200"/>
          </a:xfrm>
          <a:prstGeom prst="line">
            <a:avLst/>
          </a:prstGeo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3429000" y="3098800"/>
            <a:ext cx="571500" cy="228600"/>
          </a:xfrm>
          <a:prstGeom prst="line">
            <a:avLst/>
          </a:prstGeom>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3200400" y="3327400"/>
            <a:ext cx="228600" cy="571500"/>
          </a:xfrm>
          <a:prstGeom prst="line">
            <a:avLst/>
          </a:prstGeom>
          <a:ln/>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3200400" y="3898900"/>
            <a:ext cx="457200" cy="45720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3657600" y="4241800"/>
            <a:ext cx="571500" cy="114300"/>
          </a:xfrm>
          <a:prstGeom prst="line">
            <a:avLst/>
          </a:prstGeom>
          <a:ln w="12700" cmpd="sng">
            <a:solidFill>
              <a:srgbClr val="000000"/>
            </a:solidFill>
          </a:ln>
          <a:effectLst>
            <a:outerShdw blurRad="69850" dir="16200000" sx="89000" sy="89000" algn="tl"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4229100" y="3556000"/>
            <a:ext cx="342900" cy="114300"/>
          </a:xfrm>
          <a:prstGeom prst="line">
            <a:avLst/>
          </a:prstGeom>
          <a:ln w="9525" cmpd="sng">
            <a:solidFill>
              <a:srgbClr val="000000"/>
            </a:solidFill>
          </a:ln>
          <a:effectLst>
            <a:outerShdw blurRad="111125" dist="25400" dir="5400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229100" y="3663950"/>
            <a:ext cx="0" cy="571500"/>
          </a:xfrm>
          <a:prstGeom prst="line">
            <a:avLst/>
          </a:prstGeom>
          <a:ln w="9525" cmpd="sng">
            <a:solidFill>
              <a:srgbClr val="000000"/>
            </a:solidFill>
          </a:ln>
          <a:effectLst>
            <a:outerShdw blurRad="136525" dir="5400000" sx="115000" sy="115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3657600" y="3092450"/>
            <a:ext cx="342900" cy="457200"/>
          </a:xfrm>
          <a:prstGeom prst="line">
            <a:avLst/>
          </a:prstGeom>
          <a:ln w="6350" cmpd="sng"/>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3657600" y="3556000"/>
            <a:ext cx="571500" cy="11430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3200400" y="3556000"/>
            <a:ext cx="457200" cy="342900"/>
          </a:xfrm>
          <a:prstGeom prst="line">
            <a:avLst/>
          </a:prstGeom>
          <a:ln w="3175" cmpd="sng"/>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3200400" y="3898900"/>
            <a:ext cx="571500" cy="228600"/>
          </a:xfrm>
          <a:prstGeom prst="line">
            <a:avLst/>
          </a:prstGeom>
          <a:ln w="9525" cmpd="sng">
            <a:solidFill>
              <a:schemeClr val="tx1"/>
            </a:solidFill>
          </a:ln>
          <a:effectLst>
            <a:outerShdw blurRad="165100" dist="25400" dir="5400000" rotWithShape="0">
              <a:srgbClr val="000000">
                <a:alpha val="91000"/>
              </a:srgbClr>
            </a:outerShdw>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657600" y="3556000"/>
            <a:ext cx="114300" cy="57150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71900" y="4127500"/>
            <a:ext cx="457200" cy="114300"/>
          </a:xfrm>
          <a:prstGeom prst="line">
            <a:avLst/>
          </a:prstGeom>
          <a:ln w="12700" cmpd="sng">
            <a:solidFill>
              <a:srgbClr val="000000"/>
            </a:solidFill>
          </a:ln>
          <a:effectLst>
            <a:outerShdw blurRad="50800" dist="38100" dir="2700000" sx="89000" sy="89000" algn="tl" rotWithShape="0">
              <a:prstClr val="black">
                <a:alpha val="86000"/>
              </a:prstClr>
            </a:outerShdw>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26" idx="7"/>
            <a:endCxn id="23" idx="4"/>
          </p:cNvCxnSpPr>
          <p:nvPr/>
        </p:nvCxnSpPr>
        <p:spPr>
          <a:xfrm flipV="1">
            <a:off x="2528747" y="2451735"/>
            <a:ext cx="582753" cy="2257248"/>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sp>
        <p:nvSpPr>
          <p:cNvPr id="67" name="TextBox 66"/>
          <p:cNvSpPr txBox="1"/>
          <p:nvPr/>
        </p:nvSpPr>
        <p:spPr>
          <a:xfrm>
            <a:off x="0" y="260648"/>
            <a:ext cx="9144000" cy="584776"/>
          </a:xfrm>
          <a:prstGeom prst="rect">
            <a:avLst/>
          </a:prstGeom>
          <a:noFill/>
        </p:spPr>
        <p:txBody>
          <a:bodyPr wrap="square" rtlCol="0">
            <a:spAutoFit/>
          </a:bodyPr>
          <a:lstStyle/>
          <a:p>
            <a:pPr algn="ctr"/>
            <a:r>
              <a:rPr lang="en-GB" sz="3200" dirty="0" smtClean="0"/>
              <a:t>…which demands inter-disciplinary working…</a:t>
            </a:r>
            <a:endParaRPr lang="en-GB" sz="3200" dirty="0"/>
          </a:p>
        </p:txBody>
      </p:sp>
      <p:sp>
        <p:nvSpPr>
          <p:cNvPr id="2" name="Rectangle 1"/>
          <p:cNvSpPr/>
          <p:nvPr/>
        </p:nvSpPr>
        <p:spPr>
          <a:xfrm>
            <a:off x="251520" y="5517232"/>
            <a:ext cx="8640960" cy="954107"/>
          </a:xfrm>
          <a:prstGeom prst="rect">
            <a:avLst/>
          </a:prstGeom>
        </p:spPr>
        <p:txBody>
          <a:bodyPr wrap="square">
            <a:spAutoFit/>
          </a:bodyPr>
          <a:lstStyle/>
          <a:p>
            <a:r>
              <a:rPr lang="en-GB" dirty="0"/>
              <a:t> </a:t>
            </a:r>
            <a:r>
              <a:rPr lang="en-GB" sz="2800" dirty="0" smtClean="0"/>
              <a:t>Competence for interdisciplinary </a:t>
            </a:r>
            <a:r>
              <a:rPr lang="en-GB" sz="2800" dirty="0"/>
              <a:t>cooperation </a:t>
            </a:r>
            <a:r>
              <a:rPr lang="en-GB" sz="2800" dirty="0" smtClean="0"/>
              <a:t>is central</a:t>
            </a:r>
            <a:r>
              <a:rPr lang="en-GB" sz="2800" dirty="0"/>
              <a:t> </a:t>
            </a:r>
            <a:r>
              <a:rPr lang="en-GB" sz="2800" dirty="0" smtClean="0"/>
              <a:t>(Bath </a:t>
            </a:r>
            <a:r>
              <a:rPr lang="en-GB" sz="2800" i="1" dirty="0" smtClean="0"/>
              <a:t>et al. </a:t>
            </a:r>
            <a:r>
              <a:rPr lang="en-GB" sz="2800" dirty="0" smtClean="0"/>
              <a:t>2007) </a:t>
            </a:r>
            <a:endParaRPr lang="en-GB" sz="2800" dirty="0"/>
          </a:p>
        </p:txBody>
      </p:sp>
    </p:spTree>
    <p:extLst>
      <p:ext uri="{BB962C8B-B14F-4D97-AF65-F5344CB8AC3E}">
        <p14:creationId xmlns:p14="http://schemas.microsoft.com/office/powerpoint/2010/main" val="1662589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4229100" y="3556000"/>
            <a:ext cx="342900" cy="685800"/>
          </a:xfrm>
          <a:prstGeom prst="line">
            <a:avLst/>
          </a:prstGeom>
          <a:ln w="9525" cmpd="sng">
            <a:solidFill>
              <a:srgbClr val="000000"/>
            </a:solidFill>
          </a:ln>
          <a:effectLst>
            <a:outerShdw blurRad="53975" dir="5400000" sx="107000" sy="107000" rotWithShape="0">
              <a:srgbClr val="000000">
                <a:alpha val="86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4000500" y="3098800"/>
            <a:ext cx="228600" cy="57150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flipV="1">
            <a:off x="3429000" y="3327400"/>
            <a:ext cx="228600" cy="228600"/>
          </a:xfrm>
          <a:prstGeom prst="line">
            <a:avLst/>
          </a:prstGeom>
          <a:ln w="6350" cmpd="sng"/>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771900" y="3670300"/>
            <a:ext cx="457200" cy="457200"/>
          </a:xfrm>
          <a:prstGeom prst="line">
            <a:avLst/>
          </a:prstGeom>
          <a:ln w="6350" cmpd="sng">
            <a:solidFill>
              <a:srgbClr val="000000"/>
            </a:solidFill>
          </a:ln>
          <a:effectLst>
            <a:outerShdw blurRad="222250" dist="139700" dir="5400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657600" y="4127500"/>
            <a:ext cx="114300" cy="228600"/>
          </a:xfrm>
          <a:prstGeom prst="line">
            <a:avLst/>
          </a:prstGeom>
          <a:ln w="12700" cmpd="sng">
            <a:solidFill>
              <a:srgbClr val="000000"/>
            </a:solidFill>
          </a:ln>
          <a:effectLst>
            <a:outerShdw blurRad="136525" dist="25400" dir="5400000" sx="102000" sy="102000" rotWithShape="0">
              <a:srgbClr val="000000">
                <a:alpha val="95000"/>
              </a:srgbClr>
            </a:outerShdw>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4242435" y="201549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Oval 20"/>
          <p:cNvSpPr/>
          <p:nvPr/>
        </p:nvSpPr>
        <p:spPr>
          <a:xfrm>
            <a:off x="5399405" y="261747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Oval 21"/>
          <p:cNvSpPr/>
          <p:nvPr/>
        </p:nvSpPr>
        <p:spPr>
          <a:xfrm>
            <a:off x="5598795" y="410972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Oval 22"/>
          <p:cNvSpPr/>
          <p:nvPr/>
        </p:nvSpPr>
        <p:spPr>
          <a:xfrm>
            <a:off x="2997200" y="2223135"/>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Oval 23"/>
          <p:cNvSpPr/>
          <p:nvPr/>
        </p:nvSpPr>
        <p:spPr>
          <a:xfrm>
            <a:off x="1943100" y="320675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Oval 24"/>
          <p:cNvSpPr/>
          <p:nvPr/>
        </p:nvSpPr>
        <p:spPr>
          <a:xfrm>
            <a:off x="4374515" y="494792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p:cNvSpPr/>
          <p:nvPr/>
        </p:nvSpPr>
        <p:spPr>
          <a:xfrm>
            <a:off x="2333625" y="4675505"/>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7" name="Straight Arrow Connector 26"/>
          <p:cNvCxnSpPr/>
          <p:nvPr/>
        </p:nvCxnSpPr>
        <p:spPr>
          <a:xfrm flipH="1">
            <a:off x="4505960" y="2846070"/>
            <a:ext cx="866140" cy="635635"/>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H="1" flipV="1">
            <a:off x="4374515" y="3957320"/>
            <a:ext cx="1150620" cy="22860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H="1" flipV="1">
            <a:off x="4114800" y="4235450"/>
            <a:ext cx="335280" cy="68580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V="1">
            <a:off x="2611120" y="4127500"/>
            <a:ext cx="754380" cy="57150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a:off x="2209800" y="3401060"/>
            <a:ext cx="1143000" cy="23495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H="1">
            <a:off x="4000500" y="2292350"/>
            <a:ext cx="342900" cy="103505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a:off x="3200400" y="2451735"/>
            <a:ext cx="382905" cy="79756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sp>
        <p:nvSpPr>
          <p:cNvPr id="34" name="8-Point Star 33"/>
          <p:cNvSpPr/>
          <p:nvPr/>
        </p:nvSpPr>
        <p:spPr>
          <a:xfrm>
            <a:off x="3314700" y="1149350"/>
            <a:ext cx="440055" cy="457200"/>
          </a:xfrm>
          <a:prstGeom prst="star8">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Left-Right Arrow 37"/>
          <p:cNvSpPr/>
          <p:nvPr/>
        </p:nvSpPr>
        <p:spPr>
          <a:xfrm rot="7464464">
            <a:off x="1710690" y="2273935"/>
            <a:ext cx="2061845" cy="97155"/>
          </a:xfrm>
          <a:prstGeom prst="leftRightArrow">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 name="Left-Right Arrow 38"/>
          <p:cNvSpPr/>
          <p:nvPr/>
        </p:nvSpPr>
        <p:spPr>
          <a:xfrm rot="6789440">
            <a:off x="2960370" y="1852930"/>
            <a:ext cx="720725" cy="99695"/>
          </a:xfrm>
          <a:prstGeom prst="leftRightArrow">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 name="Left-Right Arrow 39"/>
          <p:cNvSpPr/>
          <p:nvPr/>
        </p:nvSpPr>
        <p:spPr>
          <a:xfrm rot="2677818">
            <a:off x="3576955" y="1726565"/>
            <a:ext cx="720725" cy="132080"/>
          </a:xfrm>
          <a:prstGeom prst="leftRightArrow">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 name="Left-Right Arrow 40"/>
          <p:cNvSpPr/>
          <p:nvPr/>
        </p:nvSpPr>
        <p:spPr>
          <a:xfrm rot="2112139">
            <a:off x="3583305" y="1945005"/>
            <a:ext cx="1983740" cy="111125"/>
          </a:xfrm>
          <a:prstGeom prst="leftRightArrow">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42" name="Straight Arrow Connector 41"/>
          <p:cNvCxnSpPr/>
          <p:nvPr/>
        </p:nvCxnSpPr>
        <p:spPr>
          <a:xfrm flipV="1">
            <a:off x="2171700" y="2406650"/>
            <a:ext cx="914400" cy="914400"/>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flipV="1">
            <a:off x="3240405" y="2178050"/>
            <a:ext cx="1001395" cy="114300"/>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4471035" y="2223135"/>
            <a:ext cx="901065" cy="526415"/>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a:off x="5486400" y="2863850"/>
            <a:ext cx="193040" cy="1245870"/>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a:off x="2057400" y="3481070"/>
            <a:ext cx="342900" cy="1217295"/>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V="1">
            <a:off x="4603115" y="4241800"/>
            <a:ext cx="995680" cy="706120"/>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a:off x="2611120" y="4826635"/>
            <a:ext cx="1732280" cy="208280"/>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sp>
        <p:nvSpPr>
          <p:cNvPr id="49" name="Rectangle 4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0" name="Rectangle 4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1" name="Rectangle 50"/>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2" name="Straight Connector 51"/>
          <p:cNvCxnSpPr/>
          <p:nvPr/>
        </p:nvCxnSpPr>
        <p:spPr>
          <a:xfrm>
            <a:off x="4000500" y="3098800"/>
            <a:ext cx="571500" cy="457200"/>
          </a:xfrm>
          <a:prstGeom prst="line">
            <a:avLst/>
          </a:prstGeo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3429000" y="3098800"/>
            <a:ext cx="571500" cy="228600"/>
          </a:xfrm>
          <a:prstGeom prst="line">
            <a:avLst/>
          </a:prstGeom>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3200400" y="3327400"/>
            <a:ext cx="228600" cy="571500"/>
          </a:xfrm>
          <a:prstGeom prst="line">
            <a:avLst/>
          </a:prstGeom>
          <a:ln/>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3200400" y="3898900"/>
            <a:ext cx="457200" cy="45720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3657600" y="4241800"/>
            <a:ext cx="571500" cy="114300"/>
          </a:xfrm>
          <a:prstGeom prst="line">
            <a:avLst/>
          </a:prstGeom>
          <a:ln w="12700" cmpd="sng">
            <a:solidFill>
              <a:srgbClr val="000000"/>
            </a:solidFill>
          </a:ln>
          <a:effectLst>
            <a:outerShdw blurRad="69850" dir="16200000" sx="89000" sy="89000" algn="tl"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4229100" y="3556000"/>
            <a:ext cx="342900" cy="114300"/>
          </a:xfrm>
          <a:prstGeom prst="line">
            <a:avLst/>
          </a:prstGeom>
          <a:ln w="9525" cmpd="sng">
            <a:solidFill>
              <a:srgbClr val="000000"/>
            </a:solidFill>
          </a:ln>
          <a:effectLst>
            <a:outerShdw blurRad="111125" dist="25400" dir="5400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229100" y="3663950"/>
            <a:ext cx="0" cy="571500"/>
          </a:xfrm>
          <a:prstGeom prst="line">
            <a:avLst/>
          </a:prstGeom>
          <a:ln w="9525" cmpd="sng">
            <a:solidFill>
              <a:srgbClr val="000000"/>
            </a:solidFill>
          </a:ln>
          <a:effectLst>
            <a:outerShdw blurRad="136525" dir="5400000" sx="115000" sy="115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3657600" y="3092450"/>
            <a:ext cx="342900" cy="457200"/>
          </a:xfrm>
          <a:prstGeom prst="line">
            <a:avLst/>
          </a:prstGeom>
          <a:ln w="6350" cmpd="sng"/>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3657600" y="3556000"/>
            <a:ext cx="571500" cy="11430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3200400" y="3556000"/>
            <a:ext cx="457200" cy="342900"/>
          </a:xfrm>
          <a:prstGeom prst="line">
            <a:avLst/>
          </a:prstGeom>
          <a:ln w="3175" cmpd="sng"/>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3200400" y="3898900"/>
            <a:ext cx="571500" cy="228600"/>
          </a:xfrm>
          <a:prstGeom prst="line">
            <a:avLst/>
          </a:prstGeom>
          <a:ln w="9525" cmpd="sng">
            <a:solidFill>
              <a:schemeClr val="tx1"/>
            </a:solidFill>
          </a:ln>
          <a:effectLst>
            <a:outerShdw blurRad="165100" dist="25400" dir="5400000" rotWithShape="0">
              <a:srgbClr val="000000">
                <a:alpha val="91000"/>
              </a:srgbClr>
            </a:outerShdw>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657600" y="3556000"/>
            <a:ext cx="114300" cy="57150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71900" y="4127500"/>
            <a:ext cx="457200" cy="114300"/>
          </a:xfrm>
          <a:prstGeom prst="line">
            <a:avLst/>
          </a:prstGeom>
          <a:ln w="12700" cmpd="sng">
            <a:solidFill>
              <a:srgbClr val="000000"/>
            </a:solidFill>
          </a:ln>
          <a:effectLst>
            <a:outerShdw blurRad="50800" dist="38100" dir="2700000" sx="89000" sy="89000" algn="tl" rotWithShape="0">
              <a:prstClr val="black">
                <a:alpha val="86000"/>
              </a:prstClr>
            </a:outerShdw>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2528747" y="2451735"/>
            <a:ext cx="582753" cy="2257248"/>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sp>
        <p:nvSpPr>
          <p:cNvPr id="66" name="TextBox 65"/>
          <p:cNvSpPr txBox="1"/>
          <p:nvPr/>
        </p:nvSpPr>
        <p:spPr>
          <a:xfrm>
            <a:off x="0" y="260648"/>
            <a:ext cx="9144000" cy="584776"/>
          </a:xfrm>
          <a:prstGeom prst="rect">
            <a:avLst/>
          </a:prstGeom>
          <a:noFill/>
        </p:spPr>
        <p:txBody>
          <a:bodyPr wrap="square" rtlCol="0">
            <a:spAutoFit/>
          </a:bodyPr>
          <a:lstStyle/>
          <a:p>
            <a:pPr algn="ctr"/>
            <a:r>
              <a:rPr lang="en-GB" sz="3200" dirty="0"/>
              <a:t>I</a:t>
            </a:r>
            <a:r>
              <a:rPr lang="en-GB" sz="3200" dirty="0" smtClean="0"/>
              <a:t>nter-disciplinary communication needs support</a:t>
            </a:r>
            <a:endParaRPr lang="en-GB" sz="3200" dirty="0"/>
          </a:p>
        </p:txBody>
      </p:sp>
      <p:sp>
        <p:nvSpPr>
          <p:cNvPr id="2" name="TextBox 1"/>
          <p:cNvSpPr txBox="1"/>
          <p:nvPr/>
        </p:nvSpPr>
        <p:spPr>
          <a:xfrm>
            <a:off x="251520" y="5589240"/>
            <a:ext cx="8712968" cy="523220"/>
          </a:xfrm>
          <a:prstGeom prst="rect">
            <a:avLst/>
          </a:prstGeom>
          <a:noFill/>
        </p:spPr>
        <p:txBody>
          <a:bodyPr wrap="square" rtlCol="0">
            <a:spAutoFit/>
          </a:bodyPr>
          <a:lstStyle/>
          <a:p>
            <a:r>
              <a:rPr lang="en-GB" sz="2800" dirty="0" smtClean="0"/>
              <a:t>e.g. By facilitating communities of practice (Wenger 2000)</a:t>
            </a:r>
            <a:endParaRPr lang="en-GB" sz="2800" dirty="0"/>
          </a:p>
        </p:txBody>
      </p:sp>
    </p:spTree>
    <p:extLst>
      <p:ext uri="{BB962C8B-B14F-4D97-AF65-F5344CB8AC3E}">
        <p14:creationId xmlns:p14="http://schemas.microsoft.com/office/powerpoint/2010/main" val="37251269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4229100" y="3556000"/>
            <a:ext cx="342900" cy="685800"/>
          </a:xfrm>
          <a:prstGeom prst="line">
            <a:avLst/>
          </a:prstGeom>
          <a:ln w="9525" cmpd="sng">
            <a:solidFill>
              <a:srgbClr val="000000"/>
            </a:solidFill>
          </a:ln>
          <a:effectLst>
            <a:outerShdw blurRad="53975" dir="5400000" sx="107000" sy="107000" rotWithShape="0">
              <a:srgbClr val="000000">
                <a:alpha val="86000"/>
              </a:srgb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4000500" y="3098800"/>
            <a:ext cx="228600" cy="57150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flipV="1">
            <a:off x="3429000" y="3327400"/>
            <a:ext cx="228600" cy="228600"/>
          </a:xfrm>
          <a:prstGeom prst="line">
            <a:avLst/>
          </a:prstGeom>
          <a:ln w="6350" cmpd="sng"/>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771900" y="3670300"/>
            <a:ext cx="457200" cy="457200"/>
          </a:xfrm>
          <a:prstGeom prst="line">
            <a:avLst/>
          </a:prstGeom>
          <a:ln w="6350" cmpd="sng">
            <a:solidFill>
              <a:srgbClr val="000000"/>
            </a:solidFill>
          </a:ln>
          <a:effectLst>
            <a:outerShdw blurRad="222250" dist="139700" dir="5400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657600" y="4127500"/>
            <a:ext cx="114300" cy="228600"/>
          </a:xfrm>
          <a:prstGeom prst="line">
            <a:avLst/>
          </a:prstGeom>
          <a:ln w="12700" cmpd="sng">
            <a:solidFill>
              <a:srgbClr val="000000"/>
            </a:solidFill>
          </a:ln>
          <a:effectLst>
            <a:outerShdw blurRad="136525" dist="25400" dir="5400000" sx="102000" sy="102000" rotWithShape="0">
              <a:srgbClr val="000000">
                <a:alpha val="95000"/>
              </a:srgbClr>
            </a:outerShdw>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4242435" y="201549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Oval 20"/>
          <p:cNvSpPr/>
          <p:nvPr/>
        </p:nvSpPr>
        <p:spPr>
          <a:xfrm>
            <a:off x="5399405" y="261747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Oval 21"/>
          <p:cNvSpPr/>
          <p:nvPr/>
        </p:nvSpPr>
        <p:spPr>
          <a:xfrm>
            <a:off x="5598795" y="410972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Oval 22"/>
          <p:cNvSpPr/>
          <p:nvPr/>
        </p:nvSpPr>
        <p:spPr>
          <a:xfrm>
            <a:off x="2997200" y="2223135"/>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Oval 23"/>
          <p:cNvSpPr/>
          <p:nvPr/>
        </p:nvSpPr>
        <p:spPr>
          <a:xfrm>
            <a:off x="1943100" y="320675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Oval 24"/>
          <p:cNvSpPr/>
          <p:nvPr/>
        </p:nvSpPr>
        <p:spPr>
          <a:xfrm>
            <a:off x="4374515" y="4947920"/>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p:cNvSpPr/>
          <p:nvPr/>
        </p:nvSpPr>
        <p:spPr>
          <a:xfrm>
            <a:off x="2333625" y="4675505"/>
            <a:ext cx="228600" cy="228600"/>
          </a:xfrm>
          <a:prstGeom prst="ellipse">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7" name="Straight Arrow Connector 26"/>
          <p:cNvCxnSpPr/>
          <p:nvPr/>
        </p:nvCxnSpPr>
        <p:spPr>
          <a:xfrm flipH="1">
            <a:off x="4505960" y="2846070"/>
            <a:ext cx="866140" cy="635635"/>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H="1" flipV="1">
            <a:off x="4374515" y="3957320"/>
            <a:ext cx="1150620" cy="22860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H="1" flipV="1">
            <a:off x="4114800" y="4235450"/>
            <a:ext cx="335280" cy="68580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V="1">
            <a:off x="2611120" y="4127500"/>
            <a:ext cx="754380" cy="57150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a:off x="2209800" y="3401060"/>
            <a:ext cx="1143000" cy="23495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H="1">
            <a:off x="4000500" y="2292350"/>
            <a:ext cx="342900" cy="103505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a:off x="3200400" y="2451735"/>
            <a:ext cx="382905" cy="797560"/>
          </a:xfrm>
          <a:prstGeom prst="straightConnector1">
            <a:avLst/>
          </a:prstGeom>
          <a:ln w="28575" cmpd="sng">
            <a:tailEnd type="arrow"/>
          </a:ln>
        </p:spPr>
        <p:style>
          <a:lnRef idx="3">
            <a:schemeClr val="dk1"/>
          </a:lnRef>
          <a:fillRef idx="0">
            <a:schemeClr val="dk1"/>
          </a:fillRef>
          <a:effectRef idx="2">
            <a:schemeClr val="dk1"/>
          </a:effectRef>
          <a:fontRef idx="minor">
            <a:schemeClr val="tx1"/>
          </a:fontRef>
        </p:style>
      </p:cxnSp>
      <p:sp>
        <p:nvSpPr>
          <p:cNvPr id="34" name="8-Point Star 33"/>
          <p:cNvSpPr/>
          <p:nvPr/>
        </p:nvSpPr>
        <p:spPr>
          <a:xfrm>
            <a:off x="3314700" y="1149350"/>
            <a:ext cx="440055" cy="457200"/>
          </a:xfrm>
          <a:prstGeom prst="star8">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Curved Left Arrow 34"/>
          <p:cNvSpPr/>
          <p:nvPr/>
        </p:nvSpPr>
        <p:spPr>
          <a:xfrm>
            <a:off x="3983355" y="1191895"/>
            <a:ext cx="2171700" cy="5143500"/>
          </a:xfrm>
          <a:prstGeom prst="curvedLeftArrow">
            <a:avLst>
              <a:gd name="adj1" fmla="val 6292"/>
              <a:gd name="adj2" fmla="val 19439"/>
              <a:gd name="adj3" fmla="val 26251"/>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8-Point Star 35"/>
          <p:cNvSpPr/>
          <p:nvPr/>
        </p:nvSpPr>
        <p:spPr>
          <a:xfrm>
            <a:off x="3355975" y="5823585"/>
            <a:ext cx="440055" cy="457200"/>
          </a:xfrm>
          <a:prstGeom prst="star8">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Curved Left Arrow 36"/>
          <p:cNvSpPr/>
          <p:nvPr/>
        </p:nvSpPr>
        <p:spPr>
          <a:xfrm rot="10800000">
            <a:off x="1048385" y="1116965"/>
            <a:ext cx="2077085" cy="5143500"/>
          </a:xfrm>
          <a:prstGeom prst="curvedLeftArrow">
            <a:avLst>
              <a:gd name="adj1" fmla="val 6295"/>
              <a:gd name="adj2" fmla="val 19439"/>
              <a:gd name="adj3" fmla="val 25417"/>
            </a:avLst>
          </a:prstGeom>
          <a:ln>
            <a:headEnd type="none"/>
            <a:tailEnd type="none"/>
          </a:ln>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Left-Right Arrow 37"/>
          <p:cNvSpPr/>
          <p:nvPr/>
        </p:nvSpPr>
        <p:spPr>
          <a:xfrm rot="7464464">
            <a:off x="1710690" y="2273935"/>
            <a:ext cx="2061845" cy="97155"/>
          </a:xfrm>
          <a:prstGeom prst="leftRightArrow">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 name="Left-Right Arrow 38"/>
          <p:cNvSpPr/>
          <p:nvPr/>
        </p:nvSpPr>
        <p:spPr>
          <a:xfrm rot="6789440">
            <a:off x="2960370" y="1852930"/>
            <a:ext cx="720725" cy="99695"/>
          </a:xfrm>
          <a:prstGeom prst="leftRightArrow">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 name="Left-Right Arrow 39"/>
          <p:cNvSpPr/>
          <p:nvPr/>
        </p:nvSpPr>
        <p:spPr>
          <a:xfrm rot="2677818">
            <a:off x="3576955" y="1726565"/>
            <a:ext cx="720725" cy="132080"/>
          </a:xfrm>
          <a:prstGeom prst="leftRightArrow">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 name="Left-Right Arrow 40"/>
          <p:cNvSpPr/>
          <p:nvPr/>
        </p:nvSpPr>
        <p:spPr>
          <a:xfrm rot="2112139">
            <a:off x="3583305" y="1945005"/>
            <a:ext cx="1983740" cy="111125"/>
          </a:xfrm>
          <a:prstGeom prst="leftRightArrow">
            <a:avLst/>
          </a:prstGeom>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42" name="Straight Arrow Connector 41"/>
          <p:cNvCxnSpPr/>
          <p:nvPr/>
        </p:nvCxnSpPr>
        <p:spPr>
          <a:xfrm flipV="1">
            <a:off x="2171700" y="2406650"/>
            <a:ext cx="914400" cy="914400"/>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flipV="1">
            <a:off x="3240405" y="2178050"/>
            <a:ext cx="1001395" cy="114300"/>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4471035" y="2223135"/>
            <a:ext cx="901065" cy="526415"/>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a:off x="5486400" y="2863850"/>
            <a:ext cx="193040" cy="1245870"/>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a:off x="2057400" y="3481070"/>
            <a:ext cx="342900" cy="1217295"/>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V="1">
            <a:off x="4603115" y="4241800"/>
            <a:ext cx="995680" cy="706120"/>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a:off x="2611120" y="4826635"/>
            <a:ext cx="1732280" cy="208280"/>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sp>
        <p:nvSpPr>
          <p:cNvPr id="49" name="Rectangle 4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0" name="Rectangle 4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1" name="Rectangle 50"/>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2" name="Straight Connector 51"/>
          <p:cNvCxnSpPr/>
          <p:nvPr/>
        </p:nvCxnSpPr>
        <p:spPr>
          <a:xfrm>
            <a:off x="4000500" y="3098800"/>
            <a:ext cx="571500" cy="457200"/>
          </a:xfrm>
          <a:prstGeom prst="line">
            <a:avLst/>
          </a:prstGeo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3429000" y="3098800"/>
            <a:ext cx="571500" cy="228600"/>
          </a:xfrm>
          <a:prstGeom prst="line">
            <a:avLst/>
          </a:prstGeom>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3200400" y="3327400"/>
            <a:ext cx="228600" cy="571500"/>
          </a:xfrm>
          <a:prstGeom prst="line">
            <a:avLst/>
          </a:prstGeom>
          <a:ln/>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3200400" y="3898900"/>
            <a:ext cx="457200" cy="45720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3657600" y="4241800"/>
            <a:ext cx="571500" cy="114300"/>
          </a:xfrm>
          <a:prstGeom prst="line">
            <a:avLst/>
          </a:prstGeom>
          <a:ln w="12700" cmpd="sng">
            <a:solidFill>
              <a:srgbClr val="000000"/>
            </a:solidFill>
          </a:ln>
          <a:effectLst>
            <a:outerShdw blurRad="69850" dir="16200000" sx="89000" sy="89000" algn="tl"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4229100" y="3556000"/>
            <a:ext cx="342900" cy="114300"/>
          </a:xfrm>
          <a:prstGeom prst="line">
            <a:avLst/>
          </a:prstGeom>
          <a:ln w="9525" cmpd="sng">
            <a:solidFill>
              <a:srgbClr val="000000"/>
            </a:solidFill>
          </a:ln>
          <a:effectLst>
            <a:outerShdw blurRad="111125" dist="25400" dir="5400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229100" y="3663950"/>
            <a:ext cx="0" cy="571500"/>
          </a:xfrm>
          <a:prstGeom prst="line">
            <a:avLst/>
          </a:prstGeom>
          <a:ln w="9525" cmpd="sng">
            <a:solidFill>
              <a:srgbClr val="000000"/>
            </a:solidFill>
          </a:ln>
          <a:effectLst>
            <a:outerShdw blurRad="136525" dir="5400000" sx="115000" sy="115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3657600" y="3092450"/>
            <a:ext cx="342900" cy="457200"/>
          </a:xfrm>
          <a:prstGeom prst="line">
            <a:avLst/>
          </a:prstGeom>
          <a:ln w="6350" cmpd="sng"/>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3657600" y="3556000"/>
            <a:ext cx="571500" cy="11430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3200400" y="3556000"/>
            <a:ext cx="457200" cy="342900"/>
          </a:xfrm>
          <a:prstGeom prst="line">
            <a:avLst/>
          </a:prstGeom>
          <a:ln w="3175" cmpd="sng"/>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3200400" y="3898900"/>
            <a:ext cx="571500" cy="228600"/>
          </a:xfrm>
          <a:prstGeom prst="line">
            <a:avLst/>
          </a:prstGeom>
          <a:ln w="9525" cmpd="sng">
            <a:solidFill>
              <a:schemeClr val="tx1"/>
            </a:solidFill>
          </a:ln>
          <a:effectLst>
            <a:outerShdw blurRad="165100" dist="25400" dir="5400000" rotWithShape="0">
              <a:srgbClr val="000000">
                <a:alpha val="91000"/>
              </a:srgbClr>
            </a:outerShdw>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657600" y="3556000"/>
            <a:ext cx="114300" cy="57150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71900" y="4127500"/>
            <a:ext cx="457200" cy="114300"/>
          </a:xfrm>
          <a:prstGeom prst="line">
            <a:avLst/>
          </a:prstGeom>
          <a:ln w="12700" cmpd="sng">
            <a:solidFill>
              <a:srgbClr val="000000"/>
            </a:solidFill>
          </a:ln>
          <a:effectLst>
            <a:outerShdw blurRad="50800" dist="38100" dir="2700000" sx="89000" sy="89000" algn="tl" rotWithShape="0">
              <a:prstClr val="black">
                <a:alpha val="86000"/>
              </a:prstClr>
            </a:outerShdw>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2528747" y="2451735"/>
            <a:ext cx="582753" cy="2257248"/>
          </a:xfrm>
          <a:prstGeom prst="straightConnector1">
            <a:avLst/>
          </a:prstGeom>
          <a:ln w="28575" cmpd="sng">
            <a:prstDash val="sysDash"/>
            <a:headEnd type="arrow"/>
            <a:tailEnd type="arrow"/>
          </a:ln>
        </p:spPr>
        <p:style>
          <a:lnRef idx="3">
            <a:schemeClr val="dk1"/>
          </a:lnRef>
          <a:fillRef idx="0">
            <a:schemeClr val="dk1"/>
          </a:fillRef>
          <a:effectRef idx="2">
            <a:schemeClr val="dk1"/>
          </a:effectRef>
          <a:fontRef idx="minor">
            <a:schemeClr val="tx1"/>
          </a:fontRef>
        </p:style>
      </p:cxnSp>
      <p:sp>
        <p:nvSpPr>
          <p:cNvPr id="66" name="TextBox 65"/>
          <p:cNvSpPr txBox="1"/>
          <p:nvPr/>
        </p:nvSpPr>
        <p:spPr>
          <a:xfrm>
            <a:off x="0" y="260648"/>
            <a:ext cx="9144000" cy="584776"/>
          </a:xfrm>
          <a:prstGeom prst="rect">
            <a:avLst/>
          </a:prstGeom>
          <a:noFill/>
        </p:spPr>
        <p:txBody>
          <a:bodyPr wrap="square" rtlCol="0">
            <a:spAutoFit/>
          </a:bodyPr>
          <a:lstStyle/>
          <a:p>
            <a:pPr algn="ctr"/>
            <a:r>
              <a:rPr lang="en-GB" sz="3200" dirty="0" smtClean="0"/>
              <a:t>Trans-disciplinary boundary crossing takes it further</a:t>
            </a:r>
            <a:endParaRPr lang="en-GB" sz="3200" dirty="0"/>
          </a:p>
        </p:txBody>
      </p:sp>
      <p:sp>
        <p:nvSpPr>
          <p:cNvPr id="67" name="Content Placeholder 2"/>
          <p:cNvSpPr txBox="1">
            <a:spLocks/>
          </p:cNvSpPr>
          <p:nvPr/>
        </p:nvSpPr>
        <p:spPr>
          <a:xfrm>
            <a:off x="5903640" y="4509120"/>
            <a:ext cx="3240360" cy="2232248"/>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D</a:t>
            </a:r>
            <a:r>
              <a:rPr lang="en-GB" dirty="0" smtClean="0"/>
              <a:t>oes everyone need </a:t>
            </a:r>
            <a:r>
              <a:rPr lang="en-GB" i="1" dirty="0" smtClean="0"/>
              <a:t>all</a:t>
            </a:r>
            <a:r>
              <a:rPr lang="en-GB" dirty="0" smtClean="0"/>
              <a:t> of these competences for us to be sustainable? </a:t>
            </a:r>
            <a:endParaRPr lang="en-GB" dirty="0"/>
          </a:p>
        </p:txBody>
      </p:sp>
    </p:spTree>
    <p:extLst>
      <p:ext uri="{BB962C8B-B14F-4D97-AF65-F5344CB8AC3E}">
        <p14:creationId xmlns:p14="http://schemas.microsoft.com/office/powerpoint/2010/main" val="352407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0"/>
            <a:ext cx="5472608" cy="6858000"/>
          </a:xfrm>
          <a:prstGeom prst="rect">
            <a:avLst/>
          </a:prstGeom>
          <a:noFill/>
          <a:ln>
            <a:noFill/>
          </a:ln>
        </p:spPr>
      </p:pic>
      <p:sp>
        <p:nvSpPr>
          <p:cNvPr id="3" name="TextBox 2"/>
          <p:cNvSpPr txBox="1"/>
          <p:nvPr/>
        </p:nvSpPr>
        <p:spPr>
          <a:xfrm>
            <a:off x="6876256" y="6381328"/>
            <a:ext cx="1800200" cy="338554"/>
          </a:xfrm>
          <a:prstGeom prst="rect">
            <a:avLst/>
          </a:prstGeom>
          <a:noFill/>
        </p:spPr>
        <p:txBody>
          <a:bodyPr wrap="square" rtlCol="0">
            <a:spAutoFit/>
          </a:bodyPr>
          <a:lstStyle/>
          <a:p>
            <a:pPr algn="r"/>
            <a:r>
              <a:rPr lang="en-GB" sz="1600" dirty="0" smtClean="0"/>
              <a:t>Vare (unpublished)</a:t>
            </a:r>
            <a:endParaRPr lang="en-GB" sz="1600" dirty="0"/>
          </a:p>
        </p:txBody>
      </p:sp>
    </p:spTree>
    <p:extLst>
      <p:ext uri="{BB962C8B-B14F-4D97-AF65-F5344CB8AC3E}">
        <p14:creationId xmlns:p14="http://schemas.microsoft.com/office/powerpoint/2010/main" val="4689586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GB" b="1" dirty="0"/>
              <a:t>Y</a:t>
            </a:r>
            <a:r>
              <a:rPr lang="en-GB" b="1" dirty="0" smtClean="0"/>
              <a:t>es, competences are essential but…</a:t>
            </a:r>
            <a:endParaRPr lang="en-GB" b="1" dirty="0"/>
          </a:p>
        </p:txBody>
      </p:sp>
      <p:sp>
        <p:nvSpPr>
          <p:cNvPr id="3" name="Content Placeholder 2"/>
          <p:cNvSpPr>
            <a:spLocks noGrp="1"/>
          </p:cNvSpPr>
          <p:nvPr>
            <p:ph idx="1"/>
          </p:nvPr>
        </p:nvSpPr>
        <p:spPr>
          <a:xfrm>
            <a:off x="457200" y="1124744"/>
            <a:ext cx="8229600" cy="5001419"/>
          </a:xfrm>
        </p:spPr>
        <p:txBody>
          <a:bodyPr>
            <a:normAutofit/>
          </a:bodyPr>
          <a:lstStyle/>
          <a:p>
            <a:r>
              <a:rPr lang="en-GB" dirty="0" smtClean="0"/>
              <a:t>It’s not particular competences or even a specific combination that is crucial here, rather it is the context in which the competences are applied.</a:t>
            </a:r>
            <a:endParaRPr lang="en-GB" dirty="0"/>
          </a:p>
          <a:p>
            <a:pPr marL="0" indent="0">
              <a:buNone/>
            </a:pPr>
            <a:r>
              <a:rPr lang="en-GB" b="1" dirty="0" smtClean="0"/>
              <a:t>Meanwhile:  </a:t>
            </a:r>
          </a:p>
          <a:p>
            <a:r>
              <a:rPr lang="en-GB" dirty="0" smtClean="0"/>
              <a:t>Is the language of competences forcing us into an approach to curriculum and assessment that runs counter to the ethos of sustainability? </a:t>
            </a:r>
            <a:endParaRPr lang="en-GB" dirty="0"/>
          </a:p>
        </p:txBody>
      </p:sp>
    </p:spTree>
    <p:extLst>
      <p:ext uri="{BB962C8B-B14F-4D97-AF65-F5344CB8AC3E}">
        <p14:creationId xmlns:p14="http://schemas.microsoft.com/office/powerpoint/2010/main" val="52061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397"/>
            <a:ext cx="8229600" cy="1143000"/>
          </a:xfrm>
        </p:spPr>
        <p:txBody>
          <a:bodyPr>
            <a:normAutofit fontScale="90000"/>
          </a:bodyPr>
          <a:lstStyle/>
          <a:p>
            <a:r>
              <a:rPr lang="en-GB" b="1" dirty="0" smtClean="0"/>
              <a:t>Some research into ESD in Schools:</a:t>
            </a:r>
            <a:endParaRPr lang="en-GB" b="1" dirty="0"/>
          </a:p>
        </p:txBody>
      </p:sp>
      <p:sp>
        <p:nvSpPr>
          <p:cNvPr id="4" name="Content Placeholder 2"/>
          <p:cNvSpPr>
            <a:spLocks noGrp="1"/>
          </p:cNvSpPr>
          <p:nvPr>
            <p:ph idx="1"/>
          </p:nvPr>
        </p:nvSpPr>
        <p:spPr>
          <a:xfrm>
            <a:off x="0" y="980728"/>
            <a:ext cx="9144000" cy="5877272"/>
          </a:xfrm>
        </p:spPr>
        <p:txBody>
          <a:bodyPr>
            <a:normAutofit/>
          </a:bodyPr>
          <a:lstStyle/>
          <a:p>
            <a:pPr lvl="1"/>
            <a:r>
              <a:rPr lang="en-GB" sz="3200" dirty="0" smtClean="0"/>
              <a:t>Twelve English schools (primary and secondary)</a:t>
            </a:r>
            <a:br>
              <a:rPr lang="en-GB" sz="3200" dirty="0" smtClean="0"/>
            </a:br>
            <a:endParaRPr lang="en-GB" sz="3200" dirty="0" smtClean="0"/>
          </a:p>
          <a:p>
            <a:pPr lvl="1"/>
            <a:r>
              <a:rPr lang="en-GB" sz="3200" dirty="0" smtClean="0">
                <a:solidFill>
                  <a:srgbClr val="000000"/>
                </a:solidFill>
              </a:rPr>
              <a:t>Framed using Cultural-historical activity theory</a:t>
            </a:r>
            <a:br>
              <a:rPr lang="en-GB" sz="3200" dirty="0" smtClean="0">
                <a:solidFill>
                  <a:srgbClr val="000000"/>
                </a:solidFill>
              </a:rPr>
            </a:br>
            <a:r>
              <a:rPr lang="en-GB" sz="3200" dirty="0" smtClean="0"/>
              <a:t> </a:t>
            </a:r>
          </a:p>
          <a:p>
            <a:pPr lvl="1"/>
            <a:r>
              <a:rPr lang="en-GB" sz="3200" dirty="0" smtClean="0"/>
              <a:t>Semi-structured interviews with teachers/heads</a:t>
            </a:r>
            <a:br>
              <a:rPr lang="en-GB" sz="3200" dirty="0" smtClean="0"/>
            </a:br>
            <a:endParaRPr lang="en-GB" sz="3200" dirty="0" smtClean="0"/>
          </a:p>
          <a:p>
            <a:pPr lvl="1"/>
            <a:r>
              <a:rPr lang="en-GB" sz="3200" dirty="0" smtClean="0"/>
              <a:t>Supplementary evidence (websites, reports, etc.) </a:t>
            </a:r>
            <a:br>
              <a:rPr lang="en-GB" sz="3200" dirty="0" smtClean="0"/>
            </a:br>
            <a:endParaRPr lang="en-GB" sz="3200" dirty="0" smtClean="0"/>
          </a:p>
          <a:p>
            <a:pPr lvl="1"/>
            <a:r>
              <a:rPr lang="en-GB" sz="3200" dirty="0"/>
              <a:t>V</a:t>
            </a:r>
            <a:r>
              <a:rPr lang="en-GB" sz="3200" dirty="0" smtClean="0"/>
              <a:t>erified using dilemma analysis</a:t>
            </a:r>
            <a:br>
              <a:rPr lang="en-GB" sz="3200" dirty="0" smtClean="0"/>
            </a:br>
            <a:endParaRPr lang="en-GB" sz="3200" dirty="0"/>
          </a:p>
        </p:txBody>
      </p:sp>
      <p:pic>
        <p:nvPicPr>
          <p:cNvPr id="5" name="Picture 4"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30488611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187"/>
            <a:ext cx="8229600" cy="1143000"/>
          </a:xfrm>
        </p:spPr>
        <p:txBody>
          <a:bodyPr>
            <a:normAutofit/>
          </a:bodyPr>
          <a:lstStyle/>
          <a:p>
            <a:r>
              <a:rPr lang="en-GB" sz="4000" b="1" dirty="0" smtClean="0"/>
              <a:t>Overview</a:t>
            </a:r>
            <a:endParaRPr lang="en-GB" sz="4000" b="1" dirty="0"/>
          </a:p>
        </p:txBody>
      </p:sp>
      <p:sp>
        <p:nvSpPr>
          <p:cNvPr id="3" name="Content Placeholder 2"/>
          <p:cNvSpPr>
            <a:spLocks noGrp="1"/>
          </p:cNvSpPr>
          <p:nvPr>
            <p:ph idx="1"/>
          </p:nvPr>
        </p:nvSpPr>
        <p:spPr>
          <a:xfrm>
            <a:off x="539552" y="836712"/>
            <a:ext cx="8496944" cy="6021288"/>
          </a:xfrm>
        </p:spPr>
        <p:txBody>
          <a:bodyPr>
            <a:normAutofit/>
          </a:bodyPr>
          <a:lstStyle/>
          <a:p>
            <a:r>
              <a:rPr lang="en-GB" dirty="0" smtClean="0"/>
              <a:t>Context</a:t>
            </a:r>
            <a:br>
              <a:rPr lang="en-GB" dirty="0" smtClean="0"/>
            </a:br>
            <a:r>
              <a:rPr lang="en-GB" dirty="0" smtClean="0"/>
              <a:t>	- UNECE</a:t>
            </a:r>
          </a:p>
          <a:p>
            <a:pPr marL="0" indent="0">
              <a:buNone/>
            </a:pPr>
            <a:r>
              <a:rPr lang="en-GB" dirty="0"/>
              <a:t>	</a:t>
            </a:r>
            <a:r>
              <a:rPr lang="en-GB" dirty="0" smtClean="0"/>
              <a:t>- A Rounder Sense of Purpose</a:t>
            </a:r>
            <a:br>
              <a:rPr lang="en-GB" dirty="0" smtClean="0"/>
            </a:br>
            <a:endParaRPr lang="en-GB" dirty="0" smtClean="0"/>
          </a:p>
          <a:p>
            <a:r>
              <a:rPr lang="en-GB" dirty="0" smtClean="0"/>
              <a:t>Competences and sustainable development</a:t>
            </a:r>
            <a:br>
              <a:rPr lang="en-GB" dirty="0" smtClean="0"/>
            </a:br>
            <a:endParaRPr lang="en-GB" dirty="0" smtClean="0"/>
          </a:p>
          <a:p>
            <a:r>
              <a:rPr lang="en-GB" dirty="0" smtClean="0"/>
              <a:t> </a:t>
            </a:r>
            <a:r>
              <a:rPr lang="en-GB" sz="3200" dirty="0" smtClean="0"/>
              <a:t>Some research with schools </a:t>
            </a:r>
            <a:r>
              <a:rPr lang="en-GB" sz="3200" smtClean="0"/>
              <a:t>and complexity</a:t>
            </a:r>
            <a:br>
              <a:rPr lang="en-GB" sz="3200" smtClean="0"/>
            </a:br>
            <a:r>
              <a:rPr lang="en-GB" sz="3200" smtClean="0"/>
              <a:t> </a:t>
            </a:r>
          </a:p>
          <a:p>
            <a:r>
              <a:rPr lang="en-GB" dirty="0" smtClean="0"/>
              <a:t>Concluding thoughts</a:t>
            </a:r>
            <a:endParaRPr lang="en-GB" sz="3200" dirty="0" smtClean="0"/>
          </a:p>
          <a:p>
            <a:pPr marL="400050" lvl="2" indent="0">
              <a:buNone/>
            </a:pPr>
            <a:endParaRPr lang="en-GB" dirty="0" smtClean="0"/>
          </a:p>
          <a:p>
            <a:endParaRPr lang="en-GB" dirty="0" smtClean="0"/>
          </a:p>
          <a:p>
            <a:endParaRPr lang="en-GB" dirty="0" smtClean="0"/>
          </a:p>
          <a:p>
            <a:endParaRPr lang="en-GB" dirty="0" smtClean="0"/>
          </a:p>
          <a:p>
            <a:endParaRPr lang="en-GB" dirty="0"/>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35403140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The research asked:</a:t>
            </a:r>
            <a:endParaRPr lang="en-GB" sz="4000" b="1" dirty="0"/>
          </a:p>
        </p:txBody>
      </p:sp>
      <p:sp>
        <p:nvSpPr>
          <p:cNvPr id="3" name="Content Placeholder 2"/>
          <p:cNvSpPr>
            <a:spLocks noGrp="1"/>
          </p:cNvSpPr>
          <p:nvPr>
            <p:ph idx="1"/>
          </p:nvPr>
        </p:nvSpPr>
        <p:spPr>
          <a:xfrm>
            <a:off x="467544" y="1556792"/>
            <a:ext cx="8229600" cy="5301208"/>
          </a:xfrm>
        </p:spPr>
        <p:txBody>
          <a:bodyPr>
            <a:normAutofit lnSpcReduction="10000"/>
          </a:bodyPr>
          <a:lstStyle/>
          <a:p>
            <a:pPr marL="0" indent="0">
              <a:buNone/>
            </a:pPr>
            <a:r>
              <a:rPr lang="en-GB" sz="3600" i="1" dirty="0"/>
              <a:t>To what extent do teachers recognise contradictions in attempting to implement education for sustainable development in their </a:t>
            </a:r>
            <a:r>
              <a:rPr lang="en-GB" sz="3600" i="1" dirty="0" smtClean="0"/>
              <a:t>schools?</a:t>
            </a:r>
          </a:p>
          <a:p>
            <a:pPr marL="0" indent="0">
              <a:buNone/>
            </a:pPr>
            <a:r>
              <a:rPr lang="en-GB" sz="3600" b="1" dirty="0" smtClean="0"/>
              <a:t>And:</a:t>
            </a:r>
          </a:p>
          <a:p>
            <a:pPr marL="0" indent="0">
              <a:buNone/>
            </a:pPr>
            <a:r>
              <a:rPr lang="en-GB" sz="3600" i="1" dirty="0" smtClean="0"/>
              <a:t>How </a:t>
            </a:r>
            <a:r>
              <a:rPr lang="en-GB" sz="3600" i="1" dirty="0"/>
              <a:t>do they approach these contradictions?</a:t>
            </a:r>
            <a:endParaRPr lang="en-GB" sz="3600" dirty="0"/>
          </a:p>
          <a:p>
            <a:pPr marL="0" indent="0">
              <a:buNone/>
            </a:pPr>
            <a:endParaRPr lang="en-GB" dirty="0"/>
          </a:p>
          <a:p>
            <a:pPr marL="0" indent="0">
              <a:buNone/>
            </a:pPr>
            <a:r>
              <a:rPr lang="en-GB" dirty="0" smtClean="0"/>
              <a:t>(Vare, forthcoming)</a:t>
            </a:r>
            <a:endParaRPr lang="en-GB" dirty="0"/>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21297090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435280" cy="1440161"/>
          </a:xfrm>
        </p:spPr>
        <p:txBody>
          <a:bodyPr>
            <a:normAutofit fontScale="62500" lnSpcReduction="20000"/>
          </a:bodyPr>
          <a:lstStyle/>
          <a:p>
            <a:pPr marL="0" indent="0">
              <a:buNone/>
            </a:pPr>
            <a:r>
              <a:rPr lang="en-GB" sz="5100" dirty="0" smtClean="0">
                <a:solidFill>
                  <a:srgbClr val="000000"/>
                </a:solidFill>
              </a:rPr>
              <a:t>…these </a:t>
            </a:r>
            <a:r>
              <a:rPr lang="en-GB" sz="5100" dirty="0">
                <a:solidFill>
                  <a:srgbClr val="000000"/>
                </a:solidFill>
              </a:rPr>
              <a:t>a</a:t>
            </a:r>
            <a:r>
              <a:rPr lang="en-GB" sz="5100" dirty="0" smtClean="0">
                <a:solidFill>
                  <a:srgbClr val="000000"/>
                </a:solidFill>
              </a:rPr>
              <a:t>re </a:t>
            </a:r>
            <a:r>
              <a:rPr lang="en-GB" sz="5100" i="1" dirty="0">
                <a:solidFill>
                  <a:srgbClr val="000000"/>
                </a:solidFill>
              </a:rPr>
              <a:t>not</a:t>
            </a:r>
            <a:r>
              <a:rPr lang="en-GB" sz="5100" dirty="0">
                <a:solidFill>
                  <a:srgbClr val="000000"/>
                </a:solidFill>
              </a:rPr>
              <a:t> </a:t>
            </a:r>
            <a:r>
              <a:rPr lang="en-GB" sz="5100" dirty="0" smtClean="0">
                <a:solidFill>
                  <a:srgbClr val="000000"/>
                </a:solidFill>
              </a:rPr>
              <a:t>identified as contradictions by </a:t>
            </a:r>
            <a:r>
              <a:rPr lang="en-GB" sz="5100" dirty="0">
                <a:solidFill>
                  <a:srgbClr val="000000"/>
                </a:solidFill>
              </a:rPr>
              <a:t>the interviewees themselves. </a:t>
            </a:r>
            <a:endParaRPr lang="en-GB" sz="5100" dirty="0" smtClean="0">
              <a:solidFill>
                <a:srgbClr val="000000"/>
              </a:solidFill>
            </a:endParaRPr>
          </a:p>
          <a:p>
            <a:pPr marL="0" indent="0">
              <a:buNone/>
            </a:pPr>
            <a:r>
              <a:rPr lang="en-GB" b="1" dirty="0" smtClean="0"/>
              <a:t/>
            </a:r>
            <a:br>
              <a:rPr lang="en-GB" b="1" dirty="0" smtClean="0"/>
            </a:br>
            <a:endParaRPr lang="en-GB" dirty="0"/>
          </a:p>
        </p:txBody>
      </p:sp>
      <p:sp>
        <p:nvSpPr>
          <p:cNvPr id="4" name="TextBox 3"/>
          <p:cNvSpPr txBox="1"/>
          <p:nvPr/>
        </p:nvSpPr>
        <p:spPr>
          <a:xfrm>
            <a:off x="-18582" y="116632"/>
            <a:ext cx="9144000" cy="769441"/>
          </a:xfrm>
          <a:prstGeom prst="rect">
            <a:avLst/>
          </a:prstGeom>
          <a:noFill/>
        </p:spPr>
        <p:txBody>
          <a:bodyPr wrap="square" rtlCol="0">
            <a:spAutoFit/>
          </a:bodyPr>
          <a:lstStyle/>
          <a:p>
            <a:pPr algn="ctr"/>
            <a:r>
              <a:rPr lang="en-GB" sz="4400" b="1" dirty="0"/>
              <a:t>Layers of contradiction </a:t>
            </a:r>
            <a:r>
              <a:rPr lang="en-GB" sz="4400" b="1" dirty="0" smtClean="0"/>
              <a:t>emerged but…</a:t>
            </a:r>
            <a:endParaRPr lang="en-GB" sz="4400" b="1" dirty="0"/>
          </a:p>
        </p:txBody>
      </p:sp>
      <p:pic>
        <p:nvPicPr>
          <p:cNvPr id="5" name="Picture 4"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
        <p:nvSpPr>
          <p:cNvPr id="2" name="TextBox 1"/>
          <p:cNvSpPr txBox="1"/>
          <p:nvPr/>
        </p:nvSpPr>
        <p:spPr>
          <a:xfrm>
            <a:off x="251520" y="2060848"/>
            <a:ext cx="8568952" cy="4031873"/>
          </a:xfrm>
          <a:prstGeom prst="rect">
            <a:avLst/>
          </a:prstGeom>
          <a:noFill/>
        </p:spPr>
        <p:txBody>
          <a:bodyPr wrap="square" rtlCol="0">
            <a:spAutoFit/>
          </a:bodyPr>
          <a:lstStyle/>
          <a:p>
            <a:r>
              <a:rPr lang="en-GB" sz="3200" b="1" dirty="0" smtClean="0"/>
              <a:t>Four explanations are given:</a:t>
            </a:r>
          </a:p>
          <a:p>
            <a:pPr marL="971550" lvl="1" indent="-514350">
              <a:buAutoNum type="arabicPeriod"/>
            </a:pPr>
            <a:r>
              <a:rPr lang="en-GB" sz="3200" dirty="0" smtClean="0"/>
              <a:t>Unawareness</a:t>
            </a:r>
            <a:br>
              <a:rPr lang="en-GB" sz="3200" dirty="0" smtClean="0"/>
            </a:br>
            <a:endParaRPr lang="en-GB" sz="3200" dirty="0" smtClean="0"/>
          </a:p>
          <a:p>
            <a:pPr marL="971550" lvl="1" indent="-514350">
              <a:buAutoNum type="arabicPeriod"/>
            </a:pPr>
            <a:r>
              <a:rPr lang="en-GB" sz="3200" dirty="0" smtClean="0"/>
              <a:t>Powerlessness</a:t>
            </a:r>
            <a:br>
              <a:rPr lang="en-GB" sz="3200" dirty="0" smtClean="0"/>
            </a:br>
            <a:endParaRPr lang="en-GB" sz="3200" dirty="0" smtClean="0"/>
          </a:p>
          <a:p>
            <a:pPr marL="971550" lvl="1" indent="-514350">
              <a:buAutoNum type="arabicPeriod"/>
            </a:pPr>
            <a:r>
              <a:rPr lang="en-GB" sz="3200" dirty="0" smtClean="0"/>
              <a:t>‘Satisficing’ </a:t>
            </a:r>
            <a:r>
              <a:rPr lang="en-GB" sz="2400" dirty="0" smtClean="0"/>
              <a:t>(Cuban 1992)</a:t>
            </a:r>
            <a:br>
              <a:rPr lang="en-GB" sz="2400" dirty="0" smtClean="0"/>
            </a:br>
            <a:r>
              <a:rPr lang="en-GB" sz="3200" dirty="0" smtClean="0"/>
              <a:t> </a:t>
            </a:r>
          </a:p>
          <a:p>
            <a:pPr marL="971550" lvl="1" indent="-514350">
              <a:buFontTx/>
              <a:buAutoNum type="arabicPeriod"/>
            </a:pPr>
            <a:r>
              <a:rPr lang="en-GB" sz="3200" dirty="0" smtClean="0"/>
              <a:t>Expansive learning </a:t>
            </a:r>
            <a:r>
              <a:rPr lang="en-GB" sz="2400" dirty="0" smtClean="0"/>
              <a:t>(</a:t>
            </a:r>
            <a:r>
              <a:rPr lang="en-GB" sz="2400" dirty="0"/>
              <a:t>Engeström 1987</a:t>
            </a:r>
            <a:r>
              <a:rPr lang="en-GB" sz="2400" dirty="0" smtClean="0"/>
              <a:t>)</a:t>
            </a:r>
            <a:endParaRPr lang="en-GB" sz="2400" dirty="0"/>
          </a:p>
        </p:txBody>
      </p:sp>
    </p:spTree>
    <p:extLst>
      <p:ext uri="{BB962C8B-B14F-4D97-AF65-F5344CB8AC3E}">
        <p14:creationId xmlns:p14="http://schemas.microsoft.com/office/powerpoint/2010/main" val="682096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lnSpcReduction="10000"/>
          </a:bodyPr>
          <a:lstStyle/>
          <a:p>
            <a:pPr marL="0" lvl="0" indent="0">
              <a:buNone/>
            </a:pPr>
            <a:r>
              <a:rPr lang="en-GB" b="1" dirty="0"/>
              <a:t>Expansive Learning – the competence of </a:t>
            </a:r>
            <a:r>
              <a:rPr lang="en-GB" b="1" dirty="0" smtClean="0"/>
              <a:t>creating something new in the face of contradictions</a:t>
            </a:r>
            <a:br>
              <a:rPr lang="en-GB" b="1" dirty="0" smtClean="0"/>
            </a:br>
            <a:endParaRPr lang="en-GB" dirty="0"/>
          </a:p>
          <a:p>
            <a:pPr marL="0" indent="0">
              <a:buNone/>
            </a:pPr>
            <a:r>
              <a:rPr lang="en-GB" dirty="0" smtClean="0"/>
              <a:t>e.g. the headteacher who reversed the situation where going outdoors was a punishment: </a:t>
            </a:r>
          </a:p>
          <a:p>
            <a:pPr marL="0" indent="0">
              <a:buNone/>
            </a:pPr>
            <a:r>
              <a:rPr lang="en-GB" i="1" dirty="0" smtClean="0"/>
              <a:t>“</a:t>
            </a:r>
            <a:r>
              <a:rPr lang="en-GB" i="1" dirty="0"/>
              <a:t>…if anybody doesn’t stick to those rules they’re moved into the next zone down until they’re on Zone One, which is the tarmac area, which bores them to tears and they hate it, so they kind of earn the right to come out again.” </a:t>
            </a:r>
            <a:r>
              <a:rPr lang="en-GB" dirty="0"/>
              <a:t>(Heather)</a:t>
            </a:r>
            <a:r>
              <a:rPr lang="en-GB" i="1" dirty="0"/>
              <a:t> </a:t>
            </a:r>
            <a:endParaRPr lang="en-GB" dirty="0"/>
          </a:p>
        </p:txBody>
      </p:sp>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19400297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lvl="0" indent="0">
              <a:buNone/>
            </a:pPr>
            <a:r>
              <a:rPr lang="en-GB" b="1" dirty="0" smtClean="0"/>
              <a:t>Expansive Learning – the competence of thinking beyond what you are told</a:t>
            </a:r>
          </a:p>
          <a:p>
            <a:pPr marL="0" lvl="0" indent="0">
              <a:buNone/>
            </a:pPr>
            <a:endParaRPr lang="en-GB" b="1" dirty="0"/>
          </a:p>
          <a:p>
            <a:pPr marL="0" indent="0">
              <a:buNone/>
            </a:pPr>
            <a:r>
              <a:rPr lang="en-GB" i="1" dirty="0"/>
              <a:t>“We don’t have solar panels or a wind turbine – the bling – but you don’t need that because it’s an approach” </a:t>
            </a:r>
            <a:r>
              <a:rPr lang="en-GB" dirty="0"/>
              <a:t>(Ellen).</a:t>
            </a:r>
            <a:br>
              <a:rPr lang="en-GB" dirty="0"/>
            </a:br>
            <a:endParaRPr lang="en-GB" dirty="0"/>
          </a:p>
          <a:p>
            <a:pPr marL="0" indent="0">
              <a:buNone/>
            </a:pPr>
            <a:endParaRPr lang="en-GB" dirty="0"/>
          </a:p>
        </p:txBody>
      </p:sp>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38311440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229600" cy="6192688"/>
          </a:xfrm>
        </p:spPr>
        <p:txBody>
          <a:bodyPr>
            <a:normAutofit lnSpcReduction="10000"/>
          </a:bodyPr>
          <a:lstStyle/>
          <a:p>
            <a:pPr marL="0" indent="0">
              <a:buNone/>
            </a:pPr>
            <a:r>
              <a:rPr lang="en-GB" dirty="0" smtClean="0"/>
              <a:t>These professionals  are taking responsibility for the care of their own selves and their </a:t>
            </a:r>
            <a:r>
              <a:rPr lang="en-GB" b="1" dirty="0" smtClean="0"/>
              <a:t>values</a:t>
            </a:r>
            <a:r>
              <a:rPr lang="en-GB" dirty="0" smtClean="0"/>
              <a:t> in the face of the narrow performativity that currently governs their profession. </a:t>
            </a:r>
          </a:p>
          <a:p>
            <a:pPr marL="0" indent="0" algn="r">
              <a:buNone/>
            </a:pPr>
            <a:r>
              <a:rPr lang="en-GB" sz="2800" dirty="0" smtClean="0"/>
              <a:t>(</a:t>
            </a:r>
            <a:r>
              <a:rPr lang="en-GB" sz="2800" dirty="0"/>
              <a:t>Ball &amp; </a:t>
            </a:r>
            <a:r>
              <a:rPr lang="en-GB" sz="2800" dirty="0" err="1"/>
              <a:t>Olmedo</a:t>
            </a:r>
            <a:r>
              <a:rPr lang="en-GB" sz="2800" dirty="0"/>
              <a:t> 2013) </a:t>
            </a:r>
            <a:endParaRPr lang="en-GB" dirty="0"/>
          </a:p>
          <a:p>
            <a:pPr marL="0" lvl="0" indent="0">
              <a:buNone/>
            </a:pPr>
            <a:r>
              <a:rPr lang="en-GB" b="1" dirty="0"/>
              <a:t>Expansive Learning – the competence </a:t>
            </a:r>
            <a:r>
              <a:rPr lang="en-GB" b="1" dirty="0" smtClean="0"/>
              <a:t>of</a:t>
            </a:r>
          </a:p>
          <a:p>
            <a:pPr marL="0" lvl="0" indent="0">
              <a:buNone/>
            </a:pPr>
            <a:r>
              <a:rPr lang="en-GB" b="1" dirty="0" smtClean="0"/>
              <a:t>thinking </a:t>
            </a:r>
            <a:r>
              <a:rPr lang="en-GB" b="1" dirty="0"/>
              <a:t>beyond </a:t>
            </a:r>
            <a:r>
              <a:rPr lang="en-GB" b="1" dirty="0" smtClean="0"/>
              <a:t>competences?</a:t>
            </a:r>
            <a:r>
              <a:rPr lang="en-GB" b="1" dirty="0"/>
              <a:t/>
            </a:r>
            <a:br>
              <a:rPr lang="en-GB" b="1" dirty="0"/>
            </a:br>
            <a:endParaRPr lang="en-GB" b="1" dirty="0" smtClean="0"/>
          </a:p>
          <a:p>
            <a:pPr marL="0" lvl="0" indent="0">
              <a:buNone/>
            </a:pPr>
            <a:r>
              <a:rPr lang="en-GB" sz="2800" i="1" dirty="0" smtClean="0"/>
              <a:t>Participatory paradigm (Reason &amp; Heron 1997); Critical teacher education (Huckle 1997); </a:t>
            </a:r>
            <a:r>
              <a:rPr lang="en-GB" sz="2800" i="1" dirty="0" err="1" smtClean="0"/>
              <a:t>Transgressive</a:t>
            </a:r>
            <a:r>
              <a:rPr lang="en-GB" sz="2800" i="1" dirty="0" smtClean="0"/>
              <a:t>, transformative, social learning (</a:t>
            </a:r>
            <a:r>
              <a:rPr lang="en-GB" sz="2800" i="1" dirty="0" err="1" smtClean="0"/>
              <a:t>Lotz-Sisitka</a:t>
            </a:r>
            <a:r>
              <a:rPr lang="en-GB" sz="2800" i="1" dirty="0" smtClean="0"/>
              <a:t> et al 2015) </a:t>
            </a:r>
            <a:r>
              <a:rPr lang="en-GB" sz="2800" i="1" dirty="0" smtClean="0"/>
              <a:t>ESD </a:t>
            </a:r>
            <a:r>
              <a:rPr lang="en-GB" sz="2800" i="1" dirty="0" smtClean="0"/>
              <a:t>1 + ESD 2 = ESD 3? </a:t>
            </a:r>
            <a:r>
              <a:rPr lang="en-GB" sz="2800" i="1" dirty="0" smtClean="0"/>
              <a:t>(Vare </a:t>
            </a:r>
            <a:r>
              <a:rPr lang="en-GB" sz="2800" i="1" dirty="0" smtClean="0"/>
              <a:t>&amp; Scott 2007 + Vare forthcoming)</a:t>
            </a:r>
            <a:endParaRPr lang="en-GB" sz="2800" i="1" dirty="0"/>
          </a:p>
        </p:txBody>
      </p:sp>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19887125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5361459"/>
          </a:xfrm>
        </p:spPr>
        <p:txBody>
          <a:bodyPr>
            <a:normAutofit/>
          </a:bodyPr>
          <a:lstStyle/>
          <a:p>
            <a:pPr marL="0" indent="0">
              <a:buNone/>
            </a:pPr>
            <a:r>
              <a:rPr lang="en-GB" sz="3600" dirty="0" smtClean="0"/>
              <a:t>The professionals in these examples demonstrate that the current social </a:t>
            </a:r>
            <a:r>
              <a:rPr lang="en-GB" sz="3600" dirty="0"/>
              <a:t>reality is not </a:t>
            </a:r>
            <a:r>
              <a:rPr lang="en-GB" sz="3600" dirty="0" smtClean="0"/>
              <a:t>inevitable. </a:t>
            </a:r>
          </a:p>
          <a:p>
            <a:pPr marL="0" indent="0">
              <a:buNone/>
            </a:pPr>
            <a:endParaRPr lang="en-GB" sz="2800" dirty="0"/>
          </a:p>
          <a:p>
            <a:pPr marL="0" indent="0">
              <a:buNone/>
            </a:pPr>
            <a:r>
              <a:rPr lang="en-GB" sz="3600" dirty="0"/>
              <a:t>“…species do not </a:t>
            </a:r>
            <a:r>
              <a:rPr lang="en-GB" sz="3600" i="1" dirty="0"/>
              <a:t>adapt  </a:t>
            </a:r>
            <a:r>
              <a:rPr lang="en-GB" sz="3600" dirty="0"/>
              <a:t>to environments; they </a:t>
            </a:r>
            <a:r>
              <a:rPr lang="en-GB" sz="3600" i="1" dirty="0"/>
              <a:t>construct  </a:t>
            </a:r>
            <a:r>
              <a:rPr lang="en-GB" sz="3600" dirty="0"/>
              <a:t>them” </a:t>
            </a:r>
          </a:p>
          <a:p>
            <a:pPr marL="0" indent="0" algn="r">
              <a:buNone/>
            </a:pPr>
            <a:r>
              <a:rPr lang="en-GB" sz="2800" dirty="0"/>
              <a:t>(</a:t>
            </a:r>
            <a:r>
              <a:rPr lang="en-GB" sz="2800" dirty="0" err="1"/>
              <a:t>Lewontin</a:t>
            </a:r>
            <a:r>
              <a:rPr lang="en-GB" sz="2800" dirty="0"/>
              <a:t> in Engeström 1987) </a:t>
            </a:r>
          </a:p>
          <a:p>
            <a:pPr marL="0" indent="0">
              <a:buNone/>
            </a:pPr>
            <a:endParaRPr lang="en-GB" dirty="0"/>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25810956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9"/>
            <a:ext cx="8363272" cy="2592288"/>
          </a:xfrm>
        </p:spPr>
        <p:txBody>
          <a:bodyPr>
            <a:normAutofit fontScale="85000" lnSpcReduction="20000"/>
          </a:bodyPr>
          <a:lstStyle/>
          <a:p>
            <a:pPr marL="0" indent="0">
              <a:buNone/>
            </a:pPr>
            <a:r>
              <a:rPr lang="en-GB" sz="4200" dirty="0" smtClean="0"/>
              <a:t>These are demonstrations </a:t>
            </a:r>
            <a:r>
              <a:rPr lang="en-GB" sz="4200" dirty="0"/>
              <a:t>of </a:t>
            </a:r>
            <a:r>
              <a:rPr lang="en-GB" sz="4200" i="1" dirty="0"/>
              <a:t>autopoietic </a:t>
            </a:r>
            <a:r>
              <a:rPr lang="en-GB" sz="4200" i="1" dirty="0" smtClean="0"/>
              <a:t>organisation</a:t>
            </a:r>
            <a:r>
              <a:rPr lang="en-GB" sz="4200" dirty="0"/>
              <a:t> </a:t>
            </a:r>
            <a:r>
              <a:rPr lang="en-GB" sz="4200" dirty="0" smtClean="0"/>
              <a:t>that show </a:t>
            </a:r>
            <a:r>
              <a:rPr lang="en-GB" sz="4200" dirty="0"/>
              <a:t>that schools are simultaneously producers and products of their own </a:t>
            </a:r>
            <a:r>
              <a:rPr lang="en-GB" sz="4200" dirty="0" smtClean="0"/>
              <a:t>system.</a:t>
            </a:r>
          </a:p>
          <a:p>
            <a:pPr marL="0" indent="0">
              <a:buNone/>
            </a:pPr>
            <a:r>
              <a:rPr lang="en-GB" dirty="0" smtClean="0"/>
              <a:t/>
            </a:r>
            <a:br>
              <a:rPr lang="en-GB" dirty="0" smtClean="0"/>
            </a:br>
            <a:endParaRPr lang="en-GB" dirty="0"/>
          </a:p>
        </p:txBody>
      </p:sp>
      <p:pic>
        <p:nvPicPr>
          <p:cNvPr id="5" name="Picture 4"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
        <p:nvSpPr>
          <p:cNvPr id="4" name="Title 1"/>
          <p:cNvSpPr>
            <a:spLocks noGrp="1"/>
          </p:cNvSpPr>
          <p:nvPr>
            <p:ph type="title"/>
          </p:nvPr>
        </p:nvSpPr>
        <p:spPr>
          <a:xfrm>
            <a:off x="467544" y="3501008"/>
            <a:ext cx="8229600" cy="1143000"/>
          </a:xfrm>
        </p:spPr>
        <p:txBody>
          <a:bodyPr>
            <a:normAutofit/>
          </a:bodyPr>
          <a:lstStyle/>
          <a:p>
            <a:r>
              <a:rPr lang="en-GB" sz="4000" b="1" dirty="0" smtClean="0"/>
              <a:t>Autopoiesis = self-creation</a:t>
            </a:r>
            <a:endParaRPr lang="en-GB" sz="4000" b="1" dirty="0"/>
          </a:p>
        </p:txBody>
      </p:sp>
      <p:sp>
        <p:nvSpPr>
          <p:cNvPr id="2" name="Rectangle 1"/>
          <p:cNvSpPr/>
          <p:nvPr/>
        </p:nvSpPr>
        <p:spPr>
          <a:xfrm>
            <a:off x="3275856" y="4797152"/>
            <a:ext cx="3453740" cy="461665"/>
          </a:xfrm>
          <a:prstGeom prst="rect">
            <a:avLst/>
          </a:prstGeom>
        </p:spPr>
        <p:txBody>
          <a:bodyPr wrap="none">
            <a:spAutoFit/>
          </a:bodyPr>
          <a:lstStyle/>
          <a:p>
            <a:r>
              <a:rPr lang="en-US" sz="2400" dirty="0"/>
              <a:t>(</a:t>
            </a:r>
            <a:r>
              <a:rPr lang="en-US" sz="2400" dirty="0" err="1" smtClean="0"/>
              <a:t>Maturana</a:t>
            </a:r>
            <a:r>
              <a:rPr lang="en-US" sz="2400" dirty="0" smtClean="0"/>
              <a:t> </a:t>
            </a:r>
            <a:r>
              <a:rPr lang="en-US" sz="2400" dirty="0"/>
              <a:t>&amp; </a:t>
            </a:r>
            <a:r>
              <a:rPr lang="en-US" sz="2400" dirty="0" smtClean="0"/>
              <a:t>Varela 1994</a:t>
            </a:r>
            <a:r>
              <a:rPr lang="en-US" sz="2400" dirty="0"/>
              <a:t>) </a:t>
            </a:r>
            <a:endParaRPr lang="en-GB" sz="2400" dirty="0"/>
          </a:p>
        </p:txBody>
      </p:sp>
    </p:spTree>
    <p:extLst>
      <p:ext uri="{BB962C8B-B14F-4D97-AF65-F5344CB8AC3E}">
        <p14:creationId xmlns:p14="http://schemas.microsoft.com/office/powerpoint/2010/main" val="1874027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Which brings us to Complexity </a:t>
            </a:r>
            <a:r>
              <a:rPr lang="en-GB" dirty="0" smtClean="0"/>
              <a:t>	</a:t>
            </a:r>
            <a:endParaRPr lang="en-GB" dirty="0"/>
          </a:p>
        </p:txBody>
      </p:sp>
      <p:sp>
        <p:nvSpPr>
          <p:cNvPr id="3" name="Content Placeholder 2"/>
          <p:cNvSpPr>
            <a:spLocks noGrp="1"/>
          </p:cNvSpPr>
          <p:nvPr>
            <p:ph idx="1"/>
          </p:nvPr>
        </p:nvSpPr>
        <p:spPr/>
        <p:txBody>
          <a:bodyPr/>
          <a:lstStyle/>
          <a:p>
            <a:r>
              <a:rPr lang="en-GB" dirty="0" smtClean="0">
                <a:solidFill>
                  <a:srgbClr val="000000"/>
                </a:solidFill>
              </a:rPr>
              <a:t>Systems will self-organise</a:t>
            </a:r>
            <a:br>
              <a:rPr lang="en-GB" dirty="0" smtClean="0">
                <a:solidFill>
                  <a:srgbClr val="000000"/>
                </a:solidFill>
              </a:rPr>
            </a:br>
            <a:endParaRPr lang="en-GB" dirty="0" smtClean="0">
              <a:solidFill>
                <a:srgbClr val="000000"/>
              </a:solidFill>
            </a:endParaRPr>
          </a:p>
          <a:p>
            <a:r>
              <a:rPr lang="en-GB" dirty="0" smtClean="0">
                <a:solidFill>
                  <a:srgbClr val="000000"/>
                </a:solidFill>
              </a:rPr>
              <a:t>Emergent properties, which cannot be predicted from the sum of their parts, will arise</a:t>
            </a:r>
          </a:p>
          <a:p>
            <a:endParaRPr lang="en-GB" dirty="0">
              <a:solidFill>
                <a:srgbClr val="000000"/>
              </a:solidFill>
            </a:endParaRPr>
          </a:p>
          <a:p>
            <a:r>
              <a:rPr lang="en-GB" dirty="0">
                <a:solidFill>
                  <a:srgbClr val="000000"/>
                </a:solidFill>
              </a:rPr>
              <a:t>Systems that are </a:t>
            </a:r>
            <a:r>
              <a:rPr lang="en-GB" i="1" dirty="0" smtClean="0">
                <a:solidFill>
                  <a:srgbClr val="000000"/>
                </a:solidFill>
              </a:rPr>
              <a:t>between </a:t>
            </a:r>
            <a:r>
              <a:rPr lang="en-GB" i="1" dirty="0">
                <a:solidFill>
                  <a:srgbClr val="000000"/>
                </a:solidFill>
              </a:rPr>
              <a:t>order and </a:t>
            </a:r>
            <a:r>
              <a:rPr lang="en-GB" i="1" dirty="0" smtClean="0">
                <a:solidFill>
                  <a:srgbClr val="000000"/>
                </a:solidFill>
              </a:rPr>
              <a:t>chaos</a:t>
            </a:r>
            <a:r>
              <a:rPr lang="en-GB" dirty="0" smtClean="0">
                <a:solidFill>
                  <a:srgbClr val="000000"/>
                </a:solidFill>
              </a:rPr>
              <a:t> </a:t>
            </a:r>
            <a:r>
              <a:rPr lang="en-GB" dirty="0">
                <a:solidFill>
                  <a:srgbClr val="000000"/>
                </a:solidFill>
              </a:rPr>
              <a:t>are the most </a:t>
            </a:r>
            <a:r>
              <a:rPr lang="en-GB" dirty="0" smtClean="0">
                <a:solidFill>
                  <a:srgbClr val="000000"/>
                </a:solidFill>
              </a:rPr>
              <a:t>resilient. </a:t>
            </a:r>
          </a:p>
        </p:txBody>
      </p:sp>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
        <p:nvSpPr>
          <p:cNvPr id="5" name="TextBox 4"/>
          <p:cNvSpPr txBox="1"/>
          <p:nvPr/>
        </p:nvSpPr>
        <p:spPr>
          <a:xfrm>
            <a:off x="6335688" y="5733256"/>
            <a:ext cx="2808312" cy="461665"/>
          </a:xfrm>
          <a:prstGeom prst="rect">
            <a:avLst/>
          </a:prstGeom>
          <a:noFill/>
        </p:spPr>
        <p:txBody>
          <a:bodyPr wrap="square" rtlCol="0">
            <a:spAutoFit/>
          </a:bodyPr>
          <a:lstStyle/>
          <a:p>
            <a:r>
              <a:rPr lang="en-GB" sz="2400" dirty="0" smtClean="0"/>
              <a:t>(</a:t>
            </a:r>
            <a:r>
              <a:rPr lang="en-GB" sz="2400" dirty="0" err="1" smtClean="0"/>
              <a:t>Pueyo</a:t>
            </a:r>
            <a:r>
              <a:rPr lang="en-GB" sz="2400" dirty="0" smtClean="0"/>
              <a:t> 2014)</a:t>
            </a:r>
            <a:endParaRPr lang="en-GB" sz="2400" dirty="0"/>
          </a:p>
        </p:txBody>
      </p:sp>
    </p:spTree>
    <p:extLst>
      <p:ext uri="{BB962C8B-B14F-4D97-AF65-F5344CB8AC3E}">
        <p14:creationId xmlns:p14="http://schemas.microsoft.com/office/powerpoint/2010/main" val="26155486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143000"/>
          </a:xfrm>
        </p:spPr>
        <p:txBody>
          <a:bodyPr/>
          <a:lstStyle/>
          <a:p>
            <a:r>
              <a:rPr lang="en-GB" dirty="0" smtClean="0"/>
              <a:t>Another example…</a:t>
            </a:r>
            <a:endParaRPr lang="en-GB" dirty="0"/>
          </a:p>
        </p:txBody>
      </p:sp>
      <p:sp>
        <p:nvSpPr>
          <p:cNvPr id="4" name="Title 1"/>
          <p:cNvSpPr txBox="1">
            <a:spLocks/>
          </p:cNvSpPr>
          <p:nvPr/>
        </p:nvSpPr>
        <p:spPr>
          <a:xfrm>
            <a:off x="683568" y="2276872"/>
            <a:ext cx="784887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When evaluating a recent project on teacher CPD in Modern Foreign Languages we learned that…</a:t>
            </a:r>
            <a:endParaRPr lang="en-GB" sz="3600" dirty="0"/>
          </a:p>
        </p:txBody>
      </p:sp>
    </p:spTree>
    <p:extLst>
      <p:ext uri="{BB962C8B-B14F-4D97-AF65-F5344CB8AC3E}">
        <p14:creationId xmlns:p14="http://schemas.microsoft.com/office/powerpoint/2010/main" val="39927953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8680"/>
            <a:ext cx="9036496" cy="6093296"/>
          </a:xfrm>
        </p:spPr>
        <p:txBody>
          <a:bodyPr>
            <a:noAutofit/>
          </a:bodyPr>
          <a:lstStyle/>
          <a:p>
            <a:pPr marL="0" indent="0">
              <a:buNone/>
            </a:pPr>
            <a:r>
              <a:rPr lang="en-GB" dirty="0" smtClean="0"/>
              <a:t>…allowing participating schools complete flexibility within certain parameters… </a:t>
            </a:r>
            <a:br>
              <a:rPr lang="en-GB" dirty="0" smtClean="0"/>
            </a:br>
            <a:endParaRPr lang="en-GB" dirty="0" smtClean="0"/>
          </a:p>
          <a:p>
            <a:pPr marL="971550" lvl="1" indent="-514350">
              <a:buFont typeface="+mj-lt"/>
              <a:buAutoNum type="arabicPeriod"/>
            </a:pPr>
            <a:r>
              <a:rPr lang="en-GB" sz="3200" dirty="0" smtClean="0"/>
              <a:t>Needs analysis (i.e. </a:t>
            </a:r>
            <a:r>
              <a:rPr lang="en-GB" sz="3200" i="1" dirty="0" smtClean="0"/>
              <a:t>competences in context</a:t>
            </a:r>
            <a:r>
              <a:rPr lang="en-GB" sz="3200" dirty="0" smtClean="0"/>
              <a:t>)</a:t>
            </a:r>
          </a:p>
          <a:p>
            <a:pPr marL="971550" lvl="1" indent="-514350">
              <a:buFont typeface="+mj-lt"/>
              <a:buAutoNum type="arabicPeriod"/>
            </a:pPr>
            <a:r>
              <a:rPr lang="en-GB" sz="3200" dirty="0" smtClean="0"/>
              <a:t>Face-to-face CPD</a:t>
            </a:r>
          </a:p>
          <a:p>
            <a:pPr marL="971550" lvl="1" indent="-514350">
              <a:buFont typeface="+mj-lt"/>
              <a:buAutoNum type="arabicPeriod"/>
            </a:pPr>
            <a:r>
              <a:rPr lang="en-GB" sz="3200" dirty="0" smtClean="0"/>
              <a:t>Sharing resources on a VLE</a:t>
            </a:r>
            <a:br>
              <a:rPr lang="en-GB" sz="3200" dirty="0" smtClean="0"/>
            </a:br>
            <a:endParaRPr lang="en-GB" sz="3200" dirty="0" smtClean="0"/>
          </a:p>
          <a:p>
            <a:pPr marL="0" lvl="1" indent="0">
              <a:buNone/>
            </a:pPr>
            <a:r>
              <a:rPr lang="en-GB" sz="3200" dirty="0" smtClean="0"/>
              <a:t>…allowed </a:t>
            </a:r>
            <a:r>
              <a:rPr lang="en-GB" sz="3200" dirty="0"/>
              <a:t>resilient professional-to-professional networks to </a:t>
            </a:r>
            <a:r>
              <a:rPr lang="en-GB" sz="3200" dirty="0" smtClean="0"/>
              <a:t>emerge.</a:t>
            </a:r>
            <a:br>
              <a:rPr lang="en-GB" sz="3200" dirty="0" smtClean="0"/>
            </a:br>
            <a:endParaRPr lang="en-GB" sz="3200" dirty="0" smtClean="0"/>
          </a:p>
          <a:p>
            <a:pPr marL="0" lvl="1" indent="0">
              <a:buNone/>
            </a:pPr>
            <a:r>
              <a:rPr lang="en-GB" dirty="0" smtClean="0"/>
              <a:t>(Burch &amp; Vare, forthcoming)</a:t>
            </a:r>
            <a:endParaRPr lang="en-GB" dirty="0"/>
          </a:p>
        </p:txBody>
      </p:sp>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30896973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To conclude…</a:t>
            </a:r>
            <a:endParaRPr lang="en-GB" b="1" dirty="0"/>
          </a:p>
        </p:txBody>
      </p:sp>
      <p:sp>
        <p:nvSpPr>
          <p:cNvPr id="3" name="Content Placeholder 2"/>
          <p:cNvSpPr>
            <a:spLocks noGrp="1"/>
          </p:cNvSpPr>
          <p:nvPr>
            <p:ph idx="1"/>
          </p:nvPr>
        </p:nvSpPr>
        <p:spPr>
          <a:xfrm>
            <a:off x="457200" y="1340768"/>
            <a:ext cx="8229600" cy="4785395"/>
          </a:xfrm>
        </p:spPr>
        <p:txBody>
          <a:bodyPr>
            <a:normAutofit/>
          </a:bodyPr>
          <a:lstStyle/>
          <a:p>
            <a:pPr marL="0" indent="0">
              <a:buNone/>
            </a:pPr>
            <a:r>
              <a:rPr lang="en-GB" dirty="0" smtClean="0"/>
              <a:t>Competences are vital for sustainability – but:</a:t>
            </a:r>
            <a:br>
              <a:rPr lang="en-GB" dirty="0" smtClean="0"/>
            </a:br>
            <a:endParaRPr lang="en-GB" dirty="0" smtClean="0"/>
          </a:p>
          <a:p>
            <a:r>
              <a:rPr lang="en-GB" dirty="0" smtClean="0"/>
              <a:t>It is the unforeseen contexts and combinations in which competences are applied that makes them sustainable – or not</a:t>
            </a:r>
            <a:br>
              <a:rPr lang="en-GB" dirty="0" smtClean="0"/>
            </a:br>
            <a:endParaRPr lang="en-GB" dirty="0" smtClean="0"/>
          </a:p>
          <a:p>
            <a:r>
              <a:rPr lang="en-GB" dirty="0" smtClean="0"/>
              <a:t>Educators for ESD need above all to recognise the limitations of ‘everyday’ competence discourse which is positivist in nature.</a:t>
            </a:r>
            <a:endParaRPr lang="en-GB" dirty="0"/>
          </a:p>
        </p:txBody>
      </p:sp>
    </p:spTree>
    <p:extLst>
      <p:ext uri="{BB962C8B-B14F-4D97-AF65-F5344CB8AC3E}">
        <p14:creationId xmlns:p14="http://schemas.microsoft.com/office/powerpoint/2010/main" val="16393538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Oval 45"/>
          <p:cNvSpPr>
            <a:spLocks noChangeArrowheads="1"/>
          </p:cNvSpPr>
          <p:nvPr/>
        </p:nvSpPr>
        <p:spPr bwMode="auto">
          <a:xfrm>
            <a:off x="2209800" y="38862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0" name="Oval 46"/>
          <p:cNvSpPr>
            <a:spLocks noChangeArrowheads="1"/>
          </p:cNvSpPr>
          <p:nvPr/>
        </p:nvSpPr>
        <p:spPr bwMode="auto">
          <a:xfrm>
            <a:off x="557213" y="33782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1" name="Oval 47"/>
          <p:cNvSpPr>
            <a:spLocks noChangeArrowheads="1"/>
          </p:cNvSpPr>
          <p:nvPr/>
        </p:nvSpPr>
        <p:spPr bwMode="auto">
          <a:xfrm>
            <a:off x="2843213" y="4368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2" name="Oval 48"/>
          <p:cNvSpPr>
            <a:spLocks noChangeArrowheads="1"/>
          </p:cNvSpPr>
          <p:nvPr/>
        </p:nvSpPr>
        <p:spPr bwMode="auto">
          <a:xfrm>
            <a:off x="1600200" y="30480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3" name="Oval 49"/>
          <p:cNvSpPr>
            <a:spLocks noChangeArrowheads="1"/>
          </p:cNvSpPr>
          <p:nvPr/>
        </p:nvSpPr>
        <p:spPr bwMode="auto">
          <a:xfrm>
            <a:off x="4572000" y="39624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4" name="Oval 50"/>
          <p:cNvSpPr>
            <a:spLocks noChangeArrowheads="1"/>
          </p:cNvSpPr>
          <p:nvPr/>
        </p:nvSpPr>
        <p:spPr bwMode="auto">
          <a:xfrm>
            <a:off x="3148013" y="5054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5" name="Oval 51"/>
          <p:cNvSpPr>
            <a:spLocks noChangeArrowheads="1"/>
          </p:cNvSpPr>
          <p:nvPr/>
        </p:nvSpPr>
        <p:spPr bwMode="auto">
          <a:xfrm>
            <a:off x="1776413" y="4826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7" name="Oval 53"/>
          <p:cNvSpPr>
            <a:spLocks noChangeArrowheads="1"/>
          </p:cNvSpPr>
          <p:nvPr/>
        </p:nvSpPr>
        <p:spPr bwMode="auto">
          <a:xfrm>
            <a:off x="5867400" y="41148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8" name="Oval 54"/>
          <p:cNvSpPr>
            <a:spLocks noChangeArrowheads="1"/>
          </p:cNvSpPr>
          <p:nvPr/>
        </p:nvSpPr>
        <p:spPr bwMode="auto">
          <a:xfrm>
            <a:off x="7391400" y="2985476"/>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9" name="Oval 55"/>
          <p:cNvSpPr>
            <a:spLocks noChangeArrowheads="1"/>
          </p:cNvSpPr>
          <p:nvPr/>
        </p:nvSpPr>
        <p:spPr bwMode="auto">
          <a:xfrm>
            <a:off x="5205413" y="47244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0" name="Oval 56"/>
          <p:cNvSpPr>
            <a:spLocks noChangeArrowheads="1"/>
          </p:cNvSpPr>
          <p:nvPr/>
        </p:nvSpPr>
        <p:spPr bwMode="auto">
          <a:xfrm>
            <a:off x="4419600" y="2362200"/>
            <a:ext cx="304800" cy="304800"/>
          </a:xfrm>
          <a:prstGeom prst="ellipse">
            <a:avLst/>
          </a:prstGeom>
          <a:solidFill>
            <a:schemeClr val="tx2"/>
          </a:solidFill>
          <a:ln w="9525">
            <a:solidFill>
              <a:srgbClr val="000000"/>
            </a:solidFill>
            <a:round/>
            <a:headEnd/>
            <a:tailEnd/>
          </a:ln>
        </p:spPr>
        <p:txBody>
          <a:bodyPr/>
          <a:lstStyle/>
          <a:p>
            <a:endParaRPr lang="en-US"/>
          </a:p>
        </p:txBody>
      </p:sp>
      <p:sp>
        <p:nvSpPr>
          <p:cNvPr id="24591" name="Oval 57"/>
          <p:cNvSpPr>
            <a:spLocks noChangeArrowheads="1"/>
          </p:cNvSpPr>
          <p:nvPr/>
        </p:nvSpPr>
        <p:spPr bwMode="auto">
          <a:xfrm>
            <a:off x="6259513" y="46482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2" name="Oval 58"/>
          <p:cNvSpPr>
            <a:spLocks noChangeArrowheads="1"/>
          </p:cNvSpPr>
          <p:nvPr/>
        </p:nvSpPr>
        <p:spPr bwMode="auto">
          <a:xfrm>
            <a:off x="3986213" y="43561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3" name="Oval 59"/>
          <p:cNvSpPr>
            <a:spLocks noChangeArrowheads="1"/>
          </p:cNvSpPr>
          <p:nvPr/>
        </p:nvSpPr>
        <p:spPr bwMode="auto">
          <a:xfrm>
            <a:off x="6858000" y="41910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94" name="Oval 60"/>
          <p:cNvSpPr>
            <a:spLocks noChangeArrowheads="1"/>
          </p:cNvSpPr>
          <p:nvPr/>
        </p:nvSpPr>
        <p:spPr bwMode="auto">
          <a:xfrm>
            <a:off x="785813" y="3530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5" name="Oval 61"/>
          <p:cNvSpPr>
            <a:spLocks noChangeArrowheads="1"/>
          </p:cNvSpPr>
          <p:nvPr/>
        </p:nvSpPr>
        <p:spPr bwMode="auto">
          <a:xfrm>
            <a:off x="6716713" y="518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6" name="Oval 62"/>
          <p:cNvSpPr>
            <a:spLocks noChangeArrowheads="1"/>
          </p:cNvSpPr>
          <p:nvPr/>
        </p:nvSpPr>
        <p:spPr bwMode="auto">
          <a:xfrm>
            <a:off x="1624013" y="4292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7" name="Oval 63"/>
          <p:cNvSpPr>
            <a:spLocks noChangeArrowheads="1"/>
          </p:cNvSpPr>
          <p:nvPr/>
        </p:nvSpPr>
        <p:spPr bwMode="auto">
          <a:xfrm>
            <a:off x="2843213" y="5054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8" name="Oval 64"/>
          <p:cNvSpPr>
            <a:spLocks noChangeArrowheads="1"/>
          </p:cNvSpPr>
          <p:nvPr/>
        </p:nvSpPr>
        <p:spPr bwMode="auto">
          <a:xfrm>
            <a:off x="5434013" y="4876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9" name="Oval 65"/>
          <p:cNvSpPr>
            <a:spLocks noChangeArrowheads="1"/>
          </p:cNvSpPr>
          <p:nvPr/>
        </p:nvSpPr>
        <p:spPr bwMode="auto">
          <a:xfrm>
            <a:off x="2081213" y="4826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0" name="Oval 66"/>
          <p:cNvSpPr>
            <a:spLocks noChangeArrowheads="1"/>
          </p:cNvSpPr>
          <p:nvPr/>
        </p:nvSpPr>
        <p:spPr bwMode="auto">
          <a:xfrm>
            <a:off x="5662613" y="5334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1" name="Oval 67"/>
          <p:cNvSpPr>
            <a:spLocks noChangeArrowheads="1"/>
          </p:cNvSpPr>
          <p:nvPr/>
        </p:nvSpPr>
        <p:spPr bwMode="auto">
          <a:xfrm>
            <a:off x="4367213" y="5638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2" name="Oval 68"/>
          <p:cNvSpPr>
            <a:spLocks noChangeArrowheads="1"/>
          </p:cNvSpPr>
          <p:nvPr/>
        </p:nvSpPr>
        <p:spPr bwMode="auto">
          <a:xfrm>
            <a:off x="4519613" y="51943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3" name="Oval 69"/>
          <p:cNvSpPr>
            <a:spLocks noChangeArrowheads="1"/>
          </p:cNvSpPr>
          <p:nvPr/>
        </p:nvSpPr>
        <p:spPr bwMode="auto">
          <a:xfrm>
            <a:off x="3681413" y="4292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4" name="Oval 70"/>
          <p:cNvSpPr>
            <a:spLocks noChangeArrowheads="1"/>
          </p:cNvSpPr>
          <p:nvPr/>
        </p:nvSpPr>
        <p:spPr bwMode="auto">
          <a:xfrm>
            <a:off x="4291013" y="50419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5" name="Oval 71"/>
          <p:cNvSpPr>
            <a:spLocks noChangeArrowheads="1"/>
          </p:cNvSpPr>
          <p:nvPr/>
        </p:nvSpPr>
        <p:spPr bwMode="auto">
          <a:xfrm>
            <a:off x="7173913" y="4876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6" name="Oval 72"/>
          <p:cNvSpPr>
            <a:spLocks noChangeArrowheads="1"/>
          </p:cNvSpPr>
          <p:nvPr/>
        </p:nvSpPr>
        <p:spPr bwMode="auto">
          <a:xfrm>
            <a:off x="4672013" y="54991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7" name="Oval 74"/>
          <p:cNvSpPr>
            <a:spLocks noChangeArrowheads="1"/>
          </p:cNvSpPr>
          <p:nvPr/>
        </p:nvSpPr>
        <p:spPr bwMode="auto">
          <a:xfrm>
            <a:off x="7848600" y="3810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8" name="Oval 75"/>
          <p:cNvSpPr>
            <a:spLocks noChangeArrowheads="1"/>
          </p:cNvSpPr>
          <p:nvPr/>
        </p:nvSpPr>
        <p:spPr bwMode="auto">
          <a:xfrm>
            <a:off x="7772400" y="3276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9" name="Oval 76"/>
          <p:cNvSpPr>
            <a:spLocks noChangeArrowheads="1"/>
          </p:cNvSpPr>
          <p:nvPr/>
        </p:nvSpPr>
        <p:spPr bwMode="auto">
          <a:xfrm>
            <a:off x="6030913" y="5257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0" name="Oval 77"/>
          <p:cNvSpPr>
            <a:spLocks noChangeArrowheads="1"/>
          </p:cNvSpPr>
          <p:nvPr/>
        </p:nvSpPr>
        <p:spPr bwMode="auto">
          <a:xfrm>
            <a:off x="7696200" y="518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1" name="Oval 78"/>
          <p:cNvSpPr>
            <a:spLocks noChangeArrowheads="1"/>
          </p:cNvSpPr>
          <p:nvPr/>
        </p:nvSpPr>
        <p:spPr bwMode="auto">
          <a:xfrm>
            <a:off x="4419600" y="3124200"/>
            <a:ext cx="304800" cy="304800"/>
          </a:xfrm>
          <a:prstGeom prst="ellipse">
            <a:avLst/>
          </a:prstGeom>
          <a:solidFill>
            <a:schemeClr val="accent2">
              <a:alpha val="85881"/>
            </a:schemeClr>
          </a:solidFill>
          <a:ln w="28575">
            <a:solidFill>
              <a:srgbClr val="FFFF00"/>
            </a:solidFill>
            <a:round/>
            <a:headEnd/>
            <a:tailEnd/>
          </a:ln>
        </p:spPr>
        <p:txBody>
          <a:bodyPr/>
          <a:lstStyle/>
          <a:p>
            <a:endParaRPr lang="en-US"/>
          </a:p>
        </p:txBody>
      </p:sp>
      <p:sp>
        <p:nvSpPr>
          <p:cNvPr id="24612" name="Oval 79"/>
          <p:cNvSpPr>
            <a:spLocks noChangeArrowheads="1"/>
          </p:cNvSpPr>
          <p:nvPr/>
        </p:nvSpPr>
        <p:spPr bwMode="auto">
          <a:xfrm>
            <a:off x="7402513" y="4953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3" name="Oval 80"/>
          <p:cNvSpPr>
            <a:spLocks noChangeArrowheads="1"/>
          </p:cNvSpPr>
          <p:nvPr/>
        </p:nvSpPr>
        <p:spPr bwMode="auto">
          <a:xfrm>
            <a:off x="1395413" y="391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4" name="Oval 81"/>
          <p:cNvSpPr>
            <a:spLocks noChangeArrowheads="1"/>
          </p:cNvSpPr>
          <p:nvPr/>
        </p:nvSpPr>
        <p:spPr bwMode="auto">
          <a:xfrm>
            <a:off x="7097713" y="518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5" name="Oval 82"/>
          <p:cNvSpPr>
            <a:spLocks noChangeArrowheads="1"/>
          </p:cNvSpPr>
          <p:nvPr/>
        </p:nvSpPr>
        <p:spPr bwMode="auto">
          <a:xfrm>
            <a:off x="3833813" y="52705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6" name="Oval 83"/>
          <p:cNvSpPr>
            <a:spLocks noChangeArrowheads="1"/>
          </p:cNvSpPr>
          <p:nvPr/>
        </p:nvSpPr>
        <p:spPr bwMode="auto">
          <a:xfrm>
            <a:off x="7467600" y="4191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7" name="Oval 84"/>
          <p:cNvSpPr>
            <a:spLocks noChangeArrowheads="1"/>
          </p:cNvSpPr>
          <p:nvPr/>
        </p:nvSpPr>
        <p:spPr bwMode="auto">
          <a:xfrm>
            <a:off x="1090613" y="4064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8" name="Oval 85"/>
          <p:cNvSpPr>
            <a:spLocks noChangeArrowheads="1"/>
          </p:cNvSpPr>
          <p:nvPr/>
        </p:nvSpPr>
        <p:spPr bwMode="auto">
          <a:xfrm>
            <a:off x="7010400" y="35052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619" name="Line 86"/>
          <p:cNvSpPr>
            <a:spLocks noChangeShapeType="1"/>
          </p:cNvSpPr>
          <p:nvPr/>
        </p:nvSpPr>
        <p:spPr bwMode="auto">
          <a:xfrm flipH="1">
            <a:off x="1066800" y="3352800"/>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0" name="Line 87"/>
          <p:cNvSpPr>
            <a:spLocks noChangeShapeType="1"/>
          </p:cNvSpPr>
          <p:nvPr/>
        </p:nvSpPr>
        <p:spPr bwMode="auto">
          <a:xfrm flipH="1">
            <a:off x="1600200" y="3352800"/>
            <a:ext cx="762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1" name="Line 89"/>
          <p:cNvSpPr>
            <a:spLocks noChangeShapeType="1"/>
          </p:cNvSpPr>
          <p:nvPr/>
        </p:nvSpPr>
        <p:spPr bwMode="auto">
          <a:xfrm flipH="1">
            <a:off x="2233611" y="4216400"/>
            <a:ext cx="128588" cy="584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2" name="Line 90"/>
          <p:cNvSpPr>
            <a:spLocks noChangeShapeType="1"/>
          </p:cNvSpPr>
          <p:nvPr/>
        </p:nvSpPr>
        <p:spPr bwMode="auto">
          <a:xfrm>
            <a:off x="2438400" y="4191000"/>
            <a:ext cx="457200" cy="254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3" name="Line 91"/>
          <p:cNvSpPr>
            <a:spLocks noChangeShapeType="1"/>
          </p:cNvSpPr>
          <p:nvPr/>
        </p:nvSpPr>
        <p:spPr bwMode="auto">
          <a:xfrm>
            <a:off x="1752600" y="3352800"/>
            <a:ext cx="7620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4" name="Line 92"/>
          <p:cNvSpPr>
            <a:spLocks noChangeShapeType="1"/>
          </p:cNvSpPr>
          <p:nvPr/>
        </p:nvSpPr>
        <p:spPr bwMode="auto">
          <a:xfrm>
            <a:off x="2362200" y="4191000"/>
            <a:ext cx="533400" cy="838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5" name="Line 93"/>
          <p:cNvSpPr>
            <a:spLocks noChangeShapeType="1"/>
          </p:cNvSpPr>
          <p:nvPr/>
        </p:nvSpPr>
        <p:spPr bwMode="auto">
          <a:xfrm flipH="1">
            <a:off x="4038600" y="4267200"/>
            <a:ext cx="60960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6" name="Line 94"/>
          <p:cNvSpPr>
            <a:spLocks noChangeShapeType="1"/>
          </p:cNvSpPr>
          <p:nvPr/>
        </p:nvSpPr>
        <p:spPr bwMode="auto">
          <a:xfrm flipH="1">
            <a:off x="4291012" y="4216400"/>
            <a:ext cx="347785"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7" name="Line 95"/>
          <p:cNvSpPr>
            <a:spLocks noChangeShapeType="1"/>
          </p:cNvSpPr>
          <p:nvPr/>
        </p:nvSpPr>
        <p:spPr bwMode="auto">
          <a:xfrm flipH="1">
            <a:off x="4648200" y="4267200"/>
            <a:ext cx="7620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8" name="Line 96"/>
          <p:cNvSpPr>
            <a:spLocks noChangeShapeType="1"/>
          </p:cNvSpPr>
          <p:nvPr/>
        </p:nvSpPr>
        <p:spPr bwMode="auto">
          <a:xfrm flipH="1">
            <a:off x="5486400" y="4419600"/>
            <a:ext cx="4572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9" name="Line 97"/>
          <p:cNvSpPr>
            <a:spLocks noChangeShapeType="1"/>
          </p:cNvSpPr>
          <p:nvPr/>
        </p:nvSpPr>
        <p:spPr bwMode="auto">
          <a:xfrm flipH="1">
            <a:off x="5791200" y="4419600"/>
            <a:ext cx="22860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0" name="Line 98"/>
          <p:cNvSpPr>
            <a:spLocks noChangeShapeType="1"/>
          </p:cNvSpPr>
          <p:nvPr/>
        </p:nvSpPr>
        <p:spPr bwMode="auto">
          <a:xfrm>
            <a:off x="6096000" y="4419600"/>
            <a:ext cx="76200" cy="838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1" name="Line 99"/>
          <p:cNvSpPr>
            <a:spLocks noChangeShapeType="1"/>
          </p:cNvSpPr>
          <p:nvPr/>
        </p:nvSpPr>
        <p:spPr bwMode="auto">
          <a:xfrm>
            <a:off x="6172200" y="4419600"/>
            <a:ext cx="2286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2" name="Line 100"/>
          <p:cNvSpPr>
            <a:spLocks noChangeShapeType="1"/>
          </p:cNvSpPr>
          <p:nvPr/>
        </p:nvSpPr>
        <p:spPr bwMode="auto">
          <a:xfrm flipH="1">
            <a:off x="6858000" y="4495800"/>
            <a:ext cx="7620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3" name="Line 101"/>
          <p:cNvSpPr>
            <a:spLocks noChangeShapeType="1"/>
          </p:cNvSpPr>
          <p:nvPr/>
        </p:nvSpPr>
        <p:spPr bwMode="auto">
          <a:xfrm flipH="1" flipV="1">
            <a:off x="7086600" y="4495800"/>
            <a:ext cx="38100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4" name="Line 102"/>
          <p:cNvSpPr>
            <a:spLocks noChangeShapeType="1"/>
          </p:cNvSpPr>
          <p:nvPr/>
        </p:nvSpPr>
        <p:spPr bwMode="auto">
          <a:xfrm>
            <a:off x="7391400" y="5410200"/>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5" name="Line 103"/>
          <p:cNvSpPr>
            <a:spLocks noChangeShapeType="1"/>
          </p:cNvSpPr>
          <p:nvPr/>
        </p:nvSpPr>
        <p:spPr bwMode="auto">
          <a:xfrm>
            <a:off x="5562600" y="5181600"/>
            <a:ext cx="152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6" name="Line 104"/>
          <p:cNvSpPr>
            <a:spLocks noChangeShapeType="1"/>
          </p:cNvSpPr>
          <p:nvPr/>
        </p:nvSpPr>
        <p:spPr bwMode="auto">
          <a:xfrm flipH="1" flipV="1">
            <a:off x="1295400" y="4343400"/>
            <a:ext cx="4572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7" name="Line 105"/>
          <p:cNvSpPr>
            <a:spLocks noChangeShapeType="1"/>
          </p:cNvSpPr>
          <p:nvPr/>
        </p:nvSpPr>
        <p:spPr bwMode="auto">
          <a:xfrm flipV="1">
            <a:off x="7543800" y="4495800"/>
            <a:ext cx="7620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8" name="Line 106"/>
          <p:cNvSpPr>
            <a:spLocks noChangeShapeType="1"/>
          </p:cNvSpPr>
          <p:nvPr/>
        </p:nvSpPr>
        <p:spPr bwMode="auto">
          <a:xfrm>
            <a:off x="7162800" y="4343400"/>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9" name="Line 107"/>
          <p:cNvSpPr>
            <a:spLocks noChangeShapeType="1"/>
          </p:cNvSpPr>
          <p:nvPr/>
        </p:nvSpPr>
        <p:spPr bwMode="auto">
          <a:xfrm flipV="1">
            <a:off x="7315200" y="3505200"/>
            <a:ext cx="4572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0" name="Line 108"/>
          <p:cNvSpPr>
            <a:spLocks noChangeShapeType="1"/>
          </p:cNvSpPr>
          <p:nvPr/>
        </p:nvSpPr>
        <p:spPr bwMode="auto">
          <a:xfrm>
            <a:off x="7315200" y="3733800"/>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1" name="Line 109"/>
          <p:cNvSpPr>
            <a:spLocks noChangeShapeType="1"/>
          </p:cNvSpPr>
          <p:nvPr/>
        </p:nvSpPr>
        <p:spPr bwMode="auto">
          <a:xfrm>
            <a:off x="1905000" y="3200400"/>
            <a:ext cx="25146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2" name="Line 110"/>
          <p:cNvSpPr>
            <a:spLocks noChangeShapeType="1"/>
          </p:cNvSpPr>
          <p:nvPr/>
        </p:nvSpPr>
        <p:spPr bwMode="auto">
          <a:xfrm flipV="1">
            <a:off x="2514600" y="3352800"/>
            <a:ext cx="198120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3" name="Line 111"/>
          <p:cNvSpPr>
            <a:spLocks noChangeShapeType="1"/>
          </p:cNvSpPr>
          <p:nvPr/>
        </p:nvSpPr>
        <p:spPr bwMode="auto">
          <a:xfrm flipH="1" flipV="1">
            <a:off x="4572000" y="3429000"/>
            <a:ext cx="1524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4" name="Line 112"/>
          <p:cNvSpPr>
            <a:spLocks noChangeShapeType="1"/>
          </p:cNvSpPr>
          <p:nvPr/>
        </p:nvSpPr>
        <p:spPr bwMode="auto">
          <a:xfrm flipH="1" flipV="1">
            <a:off x="4648200" y="3429000"/>
            <a:ext cx="1219200"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5" name="Line 113"/>
          <p:cNvSpPr>
            <a:spLocks noChangeShapeType="1"/>
          </p:cNvSpPr>
          <p:nvPr/>
        </p:nvSpPr>
        <p:spPr bwMode="auto">
          <a:xfrm flipH="1" flipV="1">
            <a:off x="4724400" y="3352800"/>
            <a:ext cx="22860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6" name="Line 114"/>
          <p:cNvSpPr>
            <a:spLocks noChangeShapeType="1"/>
          </p:cNvSpPr>
          <p:nvPr/>
        </p:nvSpPr>
        <p:spPr bwMode="auto">
          <a:xfrm flipH="1" flipV="1">
            <a:off x="1905000" y="3352800"/>
            <a:ext cx="3810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7" name="Line 115"/>
          <p:cNvSpPr>
            <a:spLocks noChangeShapeType="1"/>
          </p:cNvSpPr>
          <p:nvPr/>
        </p:nvSpPr>
        <p:spPr bwMode="auto">
          <a:xfrm>
            <a:off x="2514600" y="4038600"/>
            <a:ext cx="2057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8" name="Line 116"/>
          <p:cNvSpPr>
            <a:spLocks noChangeShapeType="1"/>
          </p:cNvSpPr>
          <p:nvPr/>
        </p:nvSpPr>
        <p:spPr bwMode="auto">
          <a:xfrm flipH="1" flipV="1">
            <a:off x="4876800" y="4114800"/>
            <a:ext cx="9906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9" name="Line 118"/>
          <p:cNvSpPr>
            <a:spLocks noChangeShapeType="1"/>
          </p:cNvSpPr>
          <p:nvPr/>
        </p:nvSpPr>
        <p:spPr bwMode="auto">
          <a:xfrm>
            <a:off x="6172200" y="4343400"/>
            <a:ext cx="685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0" name="Line 119"/>
          <p:cNvSpPr>
            <a:spLocks noChangeShapeType="1"/>
          </p:cNvSpPr>
          <p:nvPr/>
        </p:nvSpPr>
        <p:spPr bwMode="auto">
          <a:xfrm flipV="1">
            <a:off x="7010400" y="3810000"/>
            <a:ext cx="15240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1" name="Line 120"/>
          <p:cNvSpPr>
            <a:spLocks noChangeShapeType="1"/>
          </p:cNvSpPr>
          <p:nvPr/>
        </p:nvSpPr>
        <p:spPr bwMode="auto">
          <a:xfrm flipH="1" flipV="1">
            <a:off x="4672013" y="3429000"/>
            <a:ext cx="2209800" cy="838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2" name="Line 121"/>
          <p:cNvSpPr>
            <a:spLocks noChangeShapeType="1"/>
          </p:cNvSpPr>
          <p:nvPr/>
        </p:nvSpPr>
        <p:spPr bwMode="auto">
          <a:xfrm flipV="1">
            <a:off x="4572000" y="26670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3" name="Line 129"/>
          <p:cNvSpPr>
            <a:spLocks noChangeShapeType="1"/>
          </p:cNvSpPr>
          <p:nvPr/>
        </p:nvSpPr>
        <p:spPr bwMode="auto">
          <a:xfrm flipV="1">
            <a:off x="4953000" y="5486400"/>
            <a:ext cx="6858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4" name="Line 130"/>
          <p:cNvSpPr>
            <a:spLocks noChangeShapeType="1"/>
          </p:cNvSpPr>
          <p:nvPr/>
        </p:nvSpPr>
        <p:spPr bwMode="auto">
          <a:xfrm>
            <a:off x="4114800" y="5562600"/>
            <a:ext cx="2286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5" name="Line 131"/>
          <p:cNvSpPr>
            <a:spLocks noChangeShapeType="1"/>
          </p:cNvSpPr>
          <p:nvPr/>
        </p:nvSpPr>
        <p:spPr bwMode="auto">
          <a:xfrm flipH="1">
            <a:off x="3912393" y="4140200"/>
            <a:ext cx="654112" cy="203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6" name="Line 132"/>
          <p:cNvSpPr>
            <a:spLocks noChangeShapeType="1"/>
          </p:cNvSpPr>
          <p:nvPr/>
        </p:nvSpPr>
        <p:spPr bwMode="auto">
          <a:xfrm>
            <a:off x="6477000" y="4953000"/>
            <a:ext cx="2286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7" name="Line 140"/>
          <p:cNvSpPr>
            <a:spLocks noChangeShapeType="1"/>
          </p:cNvSpPr>
          <p:nvPr/>
        </p:nvSpPr>
        <p:spPr bwMode="auto">
          <a:xfrm flipH="1" flipV="1">
            <a:off x="2438400" y="1752600"/>
            <a:ext cx="198120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9" name="Line 145"/>
          <p:cNvSpPr>
            <a:spLocks noChangeShapeType="1"/>
          </p:cNvSpPr>
          <p:nvPr/>
        </p:nvSpPr>
        <p:spPr bwMode="auto">
          <a:xfrm flipV="1">
            <a:off x="4595813" y="1762368"/>
            <a:ext cx="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60" name="Line 146"/>
          <p:cNvSpPr>
            <a:spLocks noChangeShapeType="1"/>
          </p:cNvSpPr>
          <p:nvPr/>
        </p:nvSpPr>
        <p:spPr bwMode="auto">
          <a:xfrm flipH="1" flipV="1">
            <a:off x="3962400" y="1828800"/>
            <a:ext cx="4572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61" name="Line 147"/>
          <p:cNvSpPr>
            <a:spLocks noChangeShapeType="1"/>
          </p:cNvSpPr>
          <p:nvPr/>
        </p:nvSpPr>
        <p:spPr bwMode="auto">
          <a:xfrm flipV="1">
            <a:off x="4648200" y="1828800"/>
            <a:ext cx="5334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62" name="Text Box 148"/>
          <p:cNvSpPr txBox="1">
            <a:spLocks noChangeArrowheads="1"/>
          </p:cNvSpPr>
          <p:nvPr/>
        </p:nvSpPr>
        <p:spPr bwMode="auto">
          <a:xfrm>
            <a:off x="152400" y="621665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sz="3600"/>
              <a:t>   </a:t>
            </a:r>
            <a:endParaRPr lang="en-US"/>
          </a:p>
        </p:txBody>
      </p:sp>
      <p:sp>
        <p:nvSpPr>
          <p:cNvPr id="24664" name="Line 150"/>
          <p:cNvSpPr>
            <a:spLocks noChangeShapeType="1"/>
          </p:cNvSpPr>
          <p:nvPr/>
        </p:nvSpPr>
        <p:spPr bwMode="auto">
          <a:xfrm flipV="1">
            <a:off x="1905000" y="2617204"/>
            <a:ext cx="2550503" cy="49588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71" name="TextBox 96"/>
          <p:cNvSpPr txBox="1">
            <a:spLocks noChangeArrowheads="1"/>
          </p:cNvSpPr>
          <p:nvPr/>
        </p:nvSpPr>
        <p:spPr bwMode="auto">
          <a:xfrm>
            <a:off x="-5495" y="6472793"/>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smtClean="0"/>
              <a:t>University</a:t>
            </a:r>
            <a:endParaRPr lang="en-US" sz="1800" b="1" dirty="0"/>
          </a:p>
        </p:txBody>
      </p:sp>
      <p:sp>
        <p:nvSpPr>
          <p:cNvPr id="24672" name="TextBox 97"/>
          <p:cNvSpPr txBox="1">
            <a:spLocks noChangeArrowheads="1"/>
          </p:cNvSpPr>
          <p:nvPr/>
        </p:nvSpPr>
        <p:spPr bwMode="auto">
          <a:xfrm>
            <a:off x="-23727" y="5359400"/>
            <a:ext cx="20823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smtClean="0"/>
              <a:t>Lead School</a:t>
            </a:r>
            <a:endParaRPr lang="en-US" sz="1800" b="1" dirty="0"/>
          </a:p>
        </p:txBody>
      </p:sp>
      <p:sp>
        <p:nvSpPr>
          <p:cNvPr id="24673" name="TextBox 98"/>
          <p:cNvSpPr txBox="1">
            <a:spLocks noChangeArrowheads="1"/>
          </p:cNvSpPr>
          <p:nvPr/>
        </p:nvSpPr>
        <p:spPr bwMode="auto">
          <a:xfrm>
            <a:off x="-23727" y="5758934"/>
            <a:ext cx="188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smtClean="0"/>
              <a:t>Partner School</a:t>
            </a:r>
            <a:endParaRPr lang="en-US" sz="1800" b="1" dirty="0"/>
          </a:p>
        </p:txBody>
      </p:sp>
      <p:sp>
        <p:nvSpPr>
          <p:cNvPr id="99" name="Oval 52"/>
          <p:cNvSpPr>
            <a:spLocks noChangeArrowheads="1"/>
          </p:cNvSpPr>
          <p:nvPr/>
        </p:nvSpPr>
        <p:spPr bwMode="auto">
          <a:xfrm>
            <a:off x="3118705" y="14448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0" name="Oval 54"/>
          <p:cNvSpPr>
            <a:spLocks noChangeArrowheads="1"/>
          </p:cNvSpPr>
          <p:nvPr/>
        </p:nvSpPr>
        <p:spPr bwMode="auto">
          <a:xfrm>
            <a:off x="2233980" y="11400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1" name="Oval 74"/>
          <p:cNvSpPr>
            <a:spLocks noChangeArrowheads="1"/>
          </p:cNvSpPr>
          <p:nvPr/>
        </p:nvSpPr>
        <p:spPr bwMode="auto">
          <a:xfrm>
            <a:off x="2966305" y="19782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2" name="Oval 75"/>
          <p:cNvSpPr>
            <a:spLocks noChangeArrowheads="1"/>
          </p:cNvSpPr>
          <p:nvPr/>
        </p:nvSpPr>
        <p:spPr bwMode="auto">
          <a:xfrm>
            <a:off x="2890105" y="14448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3" name="Oval 85"/>
          <p:cNvSpPr>
            <a:spLocks noChangeArrowheads="1"/>
          </p:cNvSpPr>
          <p:nvPr/>
        </p:nvSpPr>
        <p:spPr bwMode="auto">
          <a:xfrm>
            <a:off x="2128105" y="1673469"/>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04" name="Line 107"/>
          <p:cNvSpPr>
            <a:spLocks noChangeShapeType="1"/>
          </p:cNvSpPr>
          <p:nvPr/>
        </p:nvSpPr>
        <p:spPr bwMode="auto">
          <a:xfrm flipV="1">
            <a:off x="2432905" y="1673469"/>
            <a:ext cx="4572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5" name="Line 108"/>
          <p:cNvSpPr>
            <a:spLocks noChangeShapeType="1"/>
          </p:cNvSpPr>
          <p:nvPr/>
        </p:nvSpPr>
        <p:spPr bwMode="auto">
          <a:xfrm>
            <a:off x="2432905" y="1902069"/>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6" name="Line 114"/>
          <p:cNvSpPr>
            <a:spLocks noChangeShapeType="1"/>
          </p:cNvSpPr>
          <p:nvPr/>
        </p:nvSpPr>
        <p:spPr bwMode="auto">
          <a:xfrm flipV="1">
            <a:off x="1814513" y="1978269"/>
            <a:ext cx="465992"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7" name="Line 114"/>
          <p:cNvSpPr>
            <a:spLocks noChangeShapeType="1"/>
          </p:cNvSpPr>
          <p:nvPr/>
        </p:nvSpPr>
        <p:spPr bwMode="auto">
          <a:xfrm flipH="1" flipV="1">
            <a:off x="2362200" y="1978269"/>
            <a:ext cx="2051905" cy="126023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8" name="Line 150"/>
          <p:cNvSpPr>
            <a:spLocks noChangeShapeType="1"/>
          </p:cNvSpPr>
          <p:nvPr/>
        </p:nvSpPr>
        <p:spPr bwMode="auto">
          <a:xfrm flipV="1">
            <a:off x="2438400" y="2667000"/>
            <a:ext cx="2017103" cy="1219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9" name="Line 150"/>
          <p:cNvSpPr>
            <a:spLocks noChangeShapeType="1"/>
          </p:cNvSpPr>
          <p:nvPr/>
        </p:nvSpPr>
        <p:spPr bwMode="auto">
          <a:xfrm>
            <a:off x="4648200" y="2623066"/>
            <a:ext cx="2433639" cy="9389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70" name="TextBox 95"/>
          <p:cNvSpPr txBox="1">
            <a:spLocks noChangeArrowheads="1"/>
          </p:cNvSpPr>
          <p:nvPr/>
        </p:nvSpPr>
        <p:spPr bwMode="auto">
          <a:xfrm>
            <a:off x="4029" y="6131174"/>
            <a:ext cx="2109787" cy="36988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smtClean="0"/>
              <a:t>Facilitator</a:t>
            </a:r>
            <a:endParaRPr lang="en-US" sz="1800" b="1" dirty="0"/>
          </a:p>
        </p:txBody>
      </p:sp>
      <p:sp>
        <p:nvSpPr>
          <p:cNvPr id="110" name="Oval 49"/>
          <p:cNvSpPr>
            <a:spLocks noChangeArrowheads="1"/>
          </p:cNvSpPr>
          <p:nvPr/>
        </p:nvSpPr>
        <p:spPr bwMode="auto">
          <a:xfrm>
            <a:off x="5181600" y="16764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11" name="Oval 67"/>
          <p:cNvSpPr>
            <a:spLocks noChangeArrowheads="1"/>
          </p:cNvSpPr>
          <p:nvPr/>
        </p:nvSpPr>
        <p:spPr bwMode="auto">
          <a:xfrm>
            <a:off x="6816726" y="19020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2" name="Oval 68"/>
          <p:cNvSpPr>
            <a:spLocks noChangeArrowheads="1"/>
          </p:cNvSpPr>
          <p:nvPr/>
        </p:nvSpPr>
        <p:spPr bwMode="auto">
          <a:xfrm>
            <a:off x="5427541" y="101941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3" name="Oval 70"/>
          <p:cNvSpPr>
            <a:spLocks noChangeArrowheads="1"/>
          </p:cNvSpPr>
          <p:nvPr/>
        </p:nvSpPr>
        <p:spPr bwMode="auto">
          <a:xfrm>
            <a:off x="6740526" y="13051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4" name="Oval 72"/>
          <p:cNvSpPr>
            <a:spLocks noChangeArrowheads="1"/>
          </p:cNvSpPr>
          <p:nvPr/>
        </p:nvSpPr>
        <p:spPr bwMode="auto">
          <a:xfrm>
            <a:off x="5949218" y="117181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5" name="Oval 82"/>
          <p:cNvSpPr>
            <a:spLocks noChangeArrowheads="1"/>
          </p:cNvSpPr>
          <p:nvPr/>
        </p:nvSpPr>
        <p:spPr bwMode="auto">
          <a:xfrm>
            <a:off x="6283326" y="15337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6" name="Line 93"/>
          <p:cNvSpPr>
            <a:spLocks noChangeShapeType="1"/>
          </p:cNvSpPr>
          <p:nvPr/>
        </p:nvSpPr>
        <p:spPr bwMode="auto">
          <a:xfrm flipH="1">
            <a:off x="5480294" y="1762368"/>
            <a:ext cx="803031" cy="12211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7" name="Line 95"/>
          <p:cNvSpPr>
            <a:spLocks noChangeShapeType="1"/>
          </p:cNvSpPr>
          <p:nvPr/>
        </p:nvSpPr>
        <p:spPr bwMode="auto">
          <a:xfrm flipH="1">
            <a:off x="5448300" y="1444869"/>
            <a:ext cx="1292226" cy="2667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8" name="Line 130"/>
          <p:cNvSpPr>
            <a:spLocks noChangeShapeType="1"/>
          </p:cNvSpPr>
          <p:nvPr/>
        </p:nvSpPr>
        <p:spPr bwMode="auto">
          <a:xfrm>
            <a:off x="6564313" y="1825869"/>
            <a:ext cx="2286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9" name="Line 145"/>
          <p:cNvSpPr>
            <a:spLocks noChangeShapeType="1"/>
          </p:cNvSpPr>
          <p:nvPr/>
        </p:nvSpPr>
        <p:spPr bwMode="auto">
          <a:xfrm flipV="1">
            <a:off x="5357812" y="1406769"/>
            <a:ext cx="585787"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20" name="Line 145"/>
          <p:cNvSpPr>
            <a:spLocks noChangeShapeType="1"/>
          </p:cNvSpPr>
          <p:nvPr/>
        </p:nvSpPr>
        <p:spPr bwMode="auto">
          <a:xfrm flipV="1">
            <a:off x="5333999" y="1305167"/>
            <a:ext cx="176213" cy="36830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21" name="Line 86"/>
          <p:cNvSpPr>
            <a:spLocks noChangeShapeType="1"/>
          </p:cNvSpPr>
          <p:nvPr/>
        </p:nvSpPr>
        <p:spPr bwMode="auto">
          <a:xfrm flipH="1">
            <a:off x="785813" y="3238500"/>
            <a:ext cx="852487" cy="1905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22" name="Oval 85"/>
          <p:cNvSpPr>
            <a:spLocks noChangeArrowheads="1"/>
          </p:cNvSpPr>
          <p:nvPr/>
        </p:nvSpPr>
        <p:spPr bwMode="auto">
          <a:xfrm>
            <a:off x="3733800" y="1569426"/>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23" name="Oval 85"/>
          <p:cNvSpPr>
            <a:spLocks noChangeArrowheads="1"/>
          </p:cNvSpPr>
          <p:nvPr/>
        </p:nvSpPr>
        <p:spPr bwMode="auto">
          <a:xfrm>
            <a:off x="4419967" y="14478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24" name="Oval 71"/>
          <p:cNvSpPr>
            <a:spLocks noChangeArrowheads="1"/>
          </p:cNvSpPr>
          <p:nvPr/>
        </p:nvSpPr>
        <p:spPr bwMode="auto">
          <a:xfrm>
            <a:off x="3452813" y="8572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5" name="Oval 77"/>
          <p:cNvSpPr>
            <a:spLocks noChangeArrowheads="1"/>
          </p:cNvSpPr>
          <p:nvPr/>
        </p:nvSpPr>
        <p:spPr bwMode="auto">
          <a:xfrm>
            <a:off x="3975100" y="11620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6" name="Oval 79"/>
          <p:cNvSpPr>
            <a:spLocks noChangeArrowheads="1"/>
          </p:cNvSpPr>
          <p:nvPr/>
        </p:nvSpPr>
        <p:spPr bwMode="auto">
          <a:xfrm>
            <a:off x="3681413" y="9334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7" name="Oval 81"/>
          <p:cNvSpPr>
            <a:spLocks noChangeArrowheads="1"/>
          </p:cNvSpPr>
          <p:nvPr/>
        </p:nvSpPr>
        <p:spPr bwMode="auto">
          <a:xfrm>
            <a:off x="3376613" y="11620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8" name="Oval 71"/>
          <p:cNvSpPr>
            <a:spLocks noChangeArrowheads="1"/>
          </p:cNvSpPr>
          <p:nvPr/>
        </p:nvSpPr>
        <p:spPr bwMode="auto">
          <a:xfrm>
            <a:off x="4486398" y="7810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9" name="Oval 77"/>
          <p:cNvSpPr>
            <a:spLocks noChangeArrowheads="1"/>
          </p:cNvSpPr>
          <p:nvPr/>
        </p:nvSpPr>
        <p:spPr bwMode="auto">
          <a:xfrm>
            <a:off x="4894385" y="133691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30" name="Oval 79"/>
          <p:cNvSpPr>
            <a:spLocks noChangeArrowheads="1"/>
          </p:cNvSpPr>
          <p:nvPr/>
        </p:nvSpPr>
        <p:spPr bwMode="auto">
          <a:xfrm>
            <a:off x="4648200" y="1081454"/>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31" name="Oval 81"/>
          <p:cNvSpPr>
            <a:spLocks noChangeArrowheads="1"/>
          </p:cNvSpPr>
          <p:nvPr/>
        </p:nvSpPr>
        <p:spPr bwMode="auto">
          <a:xfrm>
            <a:off x="4179644" y="7810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32" name="Line 145"/>
          <p:cNvSpPr>
            <a:spLocks noChangeShapeType="1"/>
          </p:cNvSpPr>
          <p:nvPr/>
        </p:nvSpPr>
        <p:spPr bwMode="auto">
          <a:xfrm flipV="1">
            <a:off x="3912393" y="1354504"/>
            <a:ext cx="100013" cy="22371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3" name="Line 145"/>
          <p:cNvSpPr>
            <a:spLocks noChangeShapeType="1"/>
          </p:cNvSpPr>
          <p:nvPr/>
        </p:nvSpPr>
        <p:spPr bwMode="auto">
          <a:xfrm flipH="1" flipV="1">
            <a:off x="3605213" y="1406768"/>
            <a:ext cx="207167" cy="18268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4" name="Line 145"/>
          <p:cNvSpPr>
            <a:spLocks noChangeShapeType="1"/>
          </p:cNvSpPr>
          <p:nvPr/>
        </p:nvSpPr>
        <p:spPr bwMode="auto">
          <a:xfrm flipV="1">
            <a:off x="4686300" y="1559168"/>
            <a:ext cx="266700" cy="8254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5" name="Line 145"/>
          <p:cNvSpPr>
            <a:spLocks noChangeShapeType="1"/>
          </p:cNvSpPr>
          <p:nvPr/>
        </p:nvSpPr>
        <p:spPr bwMode="auto">
          <a:xfrm flipV="1">
            <a:off x="4649177" y="1306145"/>
            <a:ext cx="100013" cy="22371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6" name="Line 145"/>
          <p:cNvSpPr>
            <a:spLocks noChangeShapeType="1"/>
          </p:cNvSpPr>
          <p:nvPr/>
        </p:nvSpPr>
        <p:spPr bwMode="auto">
          <a:xfrm flipV="1">
            <a:off x="4545806" y="1081454"/>
            <a:ext cx="50007" cy="3790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7" name="Line 145"/>
          <p:cNvSpPr>
            <a:spLocks noChangeShapeType="1"/>
          </p:cNvSpPr>
          <p:nvPr/>
        </p:nvSpPr>
        <p:spPr bwMode="auto">
          <a:xfrm flipH="1" flipV="1">
            <a:off x="4414105" y="1019419"/>
            <a:ext cx="72293"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8" name="Line 145"/>
          <p:cNvSpPr>
            <a:spLocks noChangeShapeType="1"/>
          </p:cNvSpPr>
          <p:nvPr/>
        </p:nvSpPr>
        <p:spPr bwMode="auto">
          <a:xfrm flipV="1">
            <a:off x="3812381" y="1171819"/>
            <a:ext cx="73820" cy="406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9" name="Line 145"/>
          <p:cNvSpPr>
            <a:spLocks noChangeShapeType="1"/>
          </p:cNvSpPr>
          <p:nvPr/>
        </p:nvSpPr>
        <p:spPr bwMode="auto">
          <a:xfrm flipH="1" flipV="1">
            <a:off x="3681414" y="1162050"/>
            <a:ext cx="116496" cy="39467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0" name="Line 145"/>
          <p:cNvSpPr>
            <a:spLocks noChangeShapeType="1"/>
          </p:cNvSpPr>
          <p:nvPr/>
        </p:nvSpPr>
        <p:spPr bwMode="auto">
          <a:xfrm flipV="1">
            <a:off x="2280506" y="1386254"/>
            <a:ext cx="50006" cy="3047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1" name="Line 145"/>
          <p:cNvSpPr>
            <a:spLocks noChangeShapeType="1"/>
          </p:cNvSpPr>
          <p:nvPr/>
        </p:nvSpPr>
        <p:spPr bwMode="auto">
          <a:xfrm flipH="1" flipV="1">
            <a:off x="2081214" y="1292469"/>
            <a:ext cx="128586" cy="39858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 name="Oval 56"/>
          <p:cNvSpPr>
            <a:spLocks noChangeArrowheads="1"/>
          </p:cNvSpPr>
          <p:nvPr/>
        </p:nvSpPr>
        <p:spPr bwMode="auto">
          <a:xfrm>
            <a:off x="1742838" y="6501062"/>
            <a:ext cx="304800" cy="304800"/>
          </a:xfrm>
          <a:prstGeom prst="ellipse">
            <a:avLst/>
          </a:prstGeom>
          <a:solidFill>
            <a:schemeClr val="tx2"/>
          </a:solidFill>
          <a:ln w="9525">
            <a:solidFill>
              <a:srgbClr val="000000"/>
            </a:solidFill>
            <a:round/>
            <a:headEnd/>
            <a:tailEnd/>
          </a:ln>
        </p:spPr>
        <p:txBody>
          <a:bodyPr/>
          <a:lstStyle/>
          <a:p>
            <a:endParaRPr lang="en-US"/>
          </a:p>
        </p:txBody>
      </p:sp>
      <p:sp>
        <p:nvSpPr>
          <p:cNvPr id="144" name="Oval 78"/>
          <p:cNvSpPr>
            <a:spLocks noChangeArrowheads="1"/>
          </p:cNvSpPr>
          <p:nvPr/>
        </p:nvSpPr>
        <p:spPr bwMode="auto">
          <a:xfrm>
            <a:off x="1738493" y="6147410"/>
            <a:ext cx="304800" cy="304800"/>
          </a:xfrm>
          <a:prstGeom prst="ellipse">
            <a:avLst/>
          </a:prstGeom>
          <a:solidFill>
            <a:schemeClr val="accent2">
              <a:alpha val="85881"/>
            </a:schemeClr>
          </a:solidFill>
          <a:ln w="28575">
            <a:solidFill>
              <a:srgbClr val="FFFF00"/>
            </a:solidFill>
            <a:round/>
            <a:headEnd/>
            <a:tailEnd/>
          </a:ln>
        </p:spPr>
        <p:txBody>
          <a:bodyPr/>
          <a:lstStyle/>
          <a:p>
            <a:endParaRPr lang="en-US"/>
          </a:p>
        </p:txBody>
      </p:sp>
      <p:sp>
        <p:nvSpPr>
          <p:cNvPr id="146" name="Oval 51"/>
          <p:cNvSpPr>
            <a:spLocks noChangeArrowheads="1"/>
          </p:cNvSpPr>
          <p:nvPr/>
        </p:nvSpPr>
        <p:spPr bwMode="auto">
          <a:xfrm>
            <a:off x="1718345" y="576970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47" name="Oval 46"/>
          <p:cNvSpPr>
            <a:spLocks noChangeArrowheads="1"/>
          </p:cNvSpPr>
          <p:nvPr/>
        </p:nvSpPr>
        <p:spPr bwMode="auto">
          <a:xfrm>
            <a:off x="1070829" y="1890345"/>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48" name="Oval 60"/>
          <p:cNvSpPr>
            <a:spLocks noChangeArrowheads="1"/>
          </p:cNvSpPr>
          <p:nvPr/>
        </p:nvSpPr>
        <p:spPr bwMode="auto">
          <a:xfrm>
            <a:off x="1299429" y="2042745"/>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49" name="Line 86"/>
          <p:cNvSpPr>
            <a:spLocks noChangeShapeType="1"/>
          </p:cNvSpPr>
          <p:nvPr/>
        </p:nvSpPr>
        <p:spPr bwMode="auto">
          <a:xfrm flipH="1">
            <a:off x="1580416" y="1864945"/>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0" name="Line 86"/>
          <p:cNvSpPr>
            <a:spLocks noChangeShapeType="1"/>
          </p:cNvSpPr>
          <p:nvPr/>
        </p:nvSpPr>
        <p:spPr bwMode="auto">
          <a:xfrm flipH="1">
            <a:off x="1299429" y="1750645"/>
            <a:ext cx="852487" cy="1905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1" name="Oval 46"/>
          <p:cNvSpPr>
            <a:spLocks noChangeArrowheads="1"/>
          </p:cNvSpPr>
          <p:nvPr/>
        </p:nvSpPr>
        <p:spPr bwMode="auto">
          <a:xfrm>
            <a:off x="1895109" y="100036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2" name="Oval 46"/>
          <p:cNvSpPr>
            <a:spLocks noChangeArrowheads="1"/>
          </p:cNvSpPr>
          <p:nvPr/>
        </p:nvSpPr>
        <p:spPr bwMode="auto">
          <a:xfrm>
            <a:off x="1460257" y="8352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3" name="Oval 46"/>
          <p:cNvSpPr>
            <a:spLocks noChangeArrowheads="1"/>
          </p:cNvSpPr>
          <p:nvPr/>
        </p:nvSpPr>
        <p:spPr bwMode="auto">
          <a:xfrm>
            <a:off x="1135673" y="115276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4" name="Oval 46"/>
          <p:cNvSpPr>
            <a:spLocks noChangeArrowheads="1"/>
          </p:cNvSpPr>
          <p:nvPr/>
        </p:nvSpPr>
        <p:spPr bwMode="auto">
          <a:xfrm>
            <a:off x="883994" y="149175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5" name="Oval 46"/>
          <p:cNvSpPr>
            <a:spLocks noChangeArrowheads="1"/>
          </p:cNvSpPr>
          <p:nvPr/>
        </p:nvSpPr>
        <p:spPr bwMode="auto">
          <a:xfrm>
            <a:off x="1228359" y="24384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6" name="Oval 46"/>
          <p:cNvSpPr>
            <a:spLocks noChangeArrowheads="1"/>
          </p:cNvSpPr>
          <p:nvPr/>
        </p:nvSpPr>
        <p:spPr bwMode="auto">
          <a:xfrm>
            <a:off x="1589575" y="2499946"/>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7" name="Oval 46"/>
          <p:cNvSpPr>
            <a:spLocks noChangeArrowheads="1"/>
          </p:cNvSpPr>
          <p:nvPr/>
        </p:nvSpPr>
        <p:spPr bwMode="auto">
          <a:xfrm>
            <a:off x="2209800" y="22830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8" name="Oval 46"/>
          <p:cNvSpPr>
            <a:spLocks noChangeArrowheads="1"/>
          </p:cNvSpPr>
          <p:nvPr/>
        </p:nvSpPr>
        <p:spPr bwMode="auto">
          <a:xfrm>
            <a:off x="2538413" y="2219568"/>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9" name="Line 86"/>
          <p:cNvSpPr>
            <a:spLocks noChangeShapeType="1"/>
          </p:cNvSpPr>
          <p:nvPr/>
        </p:nvSpPr>
        <p:spPr bwMode="auto">
          <a:xfrm flipH="1">
            <a:off x="1847116" y="1981200"/>
            <a:ext cx="386495" cy="53046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0" name="Line 86"/>
          <p:cNvSpPr>
            <a:spLocks noChangeShapeType="1"/>
          </p:cNvSpPr>
          <p:nvPr/>
        </p:nvSpPr>
        <p:spPr bwMode="auto">
          <a:xfrm flipH="1">
            <a:off x="1460257" y="1978268"/>
            <a:ext cx="739652" cy="52167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1" name="Line 86"/>
          <p:cNvSpPr>
            <a:spLocks noChangeShapeType="1"/>
          </p:cNvSpPr>
          <p:nvPr/>
        </p:nvSpPr>
        <p:spPr bwMode="auto">
          <a:xfrm>
            <a:off x="2330512" y="1978268"/>
            <a:ext cx="249298" cy="30480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2" name="Line 86"/>
          <p:cNvSpPr>
            <a:spLocks noChangeShapeType="1"/>
          </p:cNvSpPr>
          <p:nvPr/>
        </p:nvSpPr>
        <p:spPr bwMode="auto">
          <a:xfrm>
            <a:off x="2266216" y="2017345"/>
            <a:ext cx="64296" cy="330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3" name="Line 86"/>
          <p:cNvSpPr>
            <a:spLocks noChangeShapeType="1"/>
          </p:cNvSpPr>
          <p:nvPr/>
        </p:nvSpPr>
        <p:spPr bwMode="auto">
          <a:xfrm flipH="1" flipV="1">
            <a:off x="1135673" y="1691051"/>
            <a:ext cx="1064236" cy="3077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4" name="Line 86"/>
          <p:cNvSpPr>
            <a:spLocks noChangeShapeType="1"/>
          </p:cNvSpPr>
          <p:nvPr/>
        </p:nvSpPr>
        <p:spPr bwMode="auto">
          <a:xfrm flipH="1" flipV="1">
            <a:off x="1395413" y="1418002"/>
            <a:ext cx="804496" cy="29356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5" name="Line 86"/>
          <p:cNvSpPr>
            <a:spLocks noChangeShapeType="1"/>
          </p:cNvSpPr>
          <p:nvPr/>
        </p:nvSpPr>
        <p:spPr bwMode="auto">
          <a:xfrm flipH="1" flipV="1">
            <a:off x="1638299" y="1085850"/>
            <a:ext cx="561609" cy="60031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7" name="Line 86"/>
          <p:cNvSpPr>
            <a:spLocks noChangeShapeType="1"/>
          </p:cNvSpPr>
          <p:nvPr/>
        </p:nvSpPr>
        <p:spPr bwMode="auto">
          <a:xfrm flipH="1">
            <a:off x="4672013" y="1994876"/>
            <a:ext cx="652585" cy="12436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8" name="Line 86"/>
          <p:cNvSpPr>
            <a:spLocks noChangeShapeType="1"/>
          </p:cNvSpPr>
          <p:nvPr/>
        </p:nvSpPr>
        <p:spPr bwMode="auto">
          <a:xfrm flipH="1" flipV="1">
            <a:off x="3886200" y="1845895"/>
            <a:ext cx="616438" cy="129198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9" name="Oval 85"/>
          <p:cNvSpPr>
            <a:spLocks noChangeArrowheads="1"/>
          </p:cNvSpPr>
          <p:nvPr/>
        </p:nvSpPr>
        <p:spPr bwMode="auto">
          <a:xfrm>
            <a:off x="6412280" y="2738314"/>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70" name="Oval 71"/>
          <p:cNvSpPr>
            <a:spLocks noChangeArrowheads="1"/>
          </p:cNvSpPr>
          <p:nvPr/>
        </p:nvSpPr>
        <p:spPr bwMode="auto">
          <a:xfrm>
            <a:off x="6478711" y="2071564"/>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1" name="Oval 77"/>
          <p:cNvSpPr>
            <a:spLocks noChangeArrowheads="1"/>
          </p:cNvSpPr>
          <p:nvPr/>
        </p:nvSpPr>
        <p:spPr bwMode="auto">
          <a:xfrm>
            <a:off x="6886698" y="2627431"/>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2" name="Oval 79"/>
          <p:cNvSpPr>
            <a:spLocks noChangeArrowheads="1"/>
          </p:cNvSpPr>
          <p:nvPr/>
        </p:nvSpPr>
        <p:spPr bwMode="auto">
          <a:xfrm>
            <a:off x="6640513" y="2371968"/>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3" name="Oval 81"/>
          <p:cNvSpPr>
            <a:spLocks noChangeArrowheads="1"/>
          </p:cNvSpPr>
          <p:nvPr/>
        </p:nvSpPr>
        <p:spPr bwMode="auto">
          <a:xfrm>
            <a:off x="6171957" y="2071564"/>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4" name="Line 145"/>
          <p:cNvSpPr>
            <a:spLocks noChangeShapeType="1"/>
          </p:cNvSpPr>
          <p:nvPr/>
        </p:nvSpPr>
        <p:spPr bwMode="auto">
          <a:xfrm flipV="1">
            <a:off x="6678613" y="2849682"/>
            <a:ext cx="266700" cy="8254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5" name="Line 145"/>
          <p:cNvSpPr>
            <a:spLocks noChangeShapeType="1"/>
          </p:cNvSpPr>
          <p:nvPr/>
        </p:nvSpPr>
        <p:spPr bwMode="auto">
          <a:xfrm flipV="1">
            <a:off x="6641490" y="2596659"/>
            <a:ext cx="100013" cy="22371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6" name="Line 145"/>
          <p:cNvSpPr>
            <a:spLocks noChangeShapeType="1"/>
          </p:cNvSpPr>
          <p:nvPr/>
        </p:nvSpPr>
        <p:spPr bwMode="auto">
          <a:xfrm flipV="1">
            <a:off x="6538119" y="2371968"/>
            <a:ext cx="50007" cy="3790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7" name="Line 145"/>
          <p:cNvSpPr>
            <a:spLocks noChangeShapeType="1"/>
          </p:cNvSpPr>
          <p:nvPr/>
        </p:nvSpPr>
        <p:spPr bwMode="auto">
          <a:xfrm flipH="1" flipV="1">
            <a:off x="6406418" y="2309933"/>
            <a:ext cx="72293"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8" name="Line 86"/>
          <p:cNvSpPr>
            <a:spLocks noChangeShapeType="1"/>
          </p:cNvSpPr>
          <p:nvPr/>
        </p:nvSpPr>
        <p:spPr bwMode="auto">
          <a:xfrm flipH="1">
            <a:off x="4672013" y="2932231"/>
            <a:ext cx="1770550" cy="34437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9" name="Line 86"/>
          <p:cNvSpPr>
            <a:spLocks noChangeShapeType="1"/>
          </p:cNvSpPr>
          <p:nvPr/>
        </p:nvSpPr>
        <p:spPr bwMode="auto">
          <a:xfrm flipH="1" flipV="1">
            <a:off x="4724399" y="2524368"/>
            <a:ext cx="1718163" cy="29600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0" name="Oval 53"/>
          <p:cNvSpPr>
            <a:spLocks noChangeArrowheads="1"/>
          </p:cNvSpPr>
          <p:nvPr/>
        </p:nvSpPr>
        <p:spPr bwMode="auto">
          <a:xfrm>
            <a:off x="1695535" y="53467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81" name="Line 107"/>
          <p:cNvSpPr>
            <a:spLocks noChangeShapeType="1"/>
          </p:cNvSpPr>
          <p:nvPr/>
        </p:nvSpPr>
        <p:spPr bwMode="auto">
          <a:xfrm flipV="1">
            <a:off x="7162800" y="3238500"/>
            <a:ext cx="304800" cy="283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cxnSp>
        <p:nvCxnSpPr>
          <p:cNvPr id="3" name="Straight Connector 2"/>
          <p:cNvCxnSpPr/>
          <p:nvPr/>
        </p:nvCxnSpPr>
        <p:spPr>
          <a:xfrm>
            <a:off x="4029" y="5257800"/>
            <a:ext cx="2077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81213" y="5257800"/>
            <a:ext cx="14287" cy="1600200"/>
          </a:xfrm>
          <a:prstGeom prst="line">
            <a:avLst/>
          </a:prstGeom>
        </p:spPr>
        <p:style>
          <a:lnRef idx="1">
            <a:schemeClr val="accent1"/>
          </a:lnRef>
          <a:fillRef idx="0">
            <a:schemeClr val="accent1"/>
          </a:fillRef>
          <a:effectRef idx="0">
            <a:schemeClr val="accent1"/>
          </a:effectRef>
          <a:fontRef idx="minor">
            <a:schemeClr val="tx1"/>
          </a:fontRef>
        </p:style>
      </p:cxnSp>
      <p:sp>
        <p:nvSpPr>
          <p:cNvPr id="189" name="Line 111"/>
          <p:cNvSpPr>
            <a:spLocks noChangeShapeType="1"/>
          </p:cNvSpPr>
          <p:nvPr/>
        </p:nvSpPr>
        <p:spPr bwMode="auto">
          <a:xfrm flipV="1">
            <a:off x="3912393" y="3368918"/>
            <a:ext cx="563016" cy="93638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0" name="Line 111"/>
          <p:cNvSpPr>
            <a:spLocks noChangeShapeType="1"/>
          </p:cNvSpPr>
          <p:nvPr/>
        </p:nvSpPr>
        <p:spPr bwMode="auto">
          <a:xfrm flipH="1" flipV="1">
            <a:off x="2432905" y="4216400"/>
            <a:ext cx="791308" cy="8802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1" name="Line 111"/>
          <p:cNvSpPr>
            <a:spLocks noChangeShapeType="1"/>
          </p:cNvSpPr>
          <p:nvPr/>
        </p:nvSpPr>
        <p:spPr bwMode="auto">
          <a:xfrm flipH="1" flipV="1">
            <a:off x="5372100" y="1941145"/>
            <a:ext cx="1063626" cy="9021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2" name="Line 111"/>
          <p:cNvSpPr>
            <a:spLocks noChangeShapeType="1"/>
          </p:cNvSpPr>
          <p:nvPr/>
        </p:nvSpPr>
        <p:spPr bwMode="auto">
          <a:xfrm flipH="1" flipV="1">
            <a:off x="4656871" y="1694715"/>
            <a:ext cx="548542" cy="6765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3" name="Line 111"/>
          <p:cNvSpPr>
            <a:spLocks noChangeShapeType="1"/>
          </p:cNvSpPr>
          <p:nvPr/>
        </p:nvSpPr>
        <p:spPr bwMode="auto">
          <a:xfrm flipH="1">
            <a:off x="4028708" y="1644159"/>
            <a:ext cx="390891" cy="2930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194" name="Picture 19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26246632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Oval 45"/>
          <p:cNvSpPr>
            <a:spLocks noChangeArrowheads="1"/>
          </p:cNvSpPr>
          <p:nvPr/>
        </p:nvSpPr>
        <p:spPr bwMode="auto">
          <a:xfrm>
            <a:off x="2209800" y="38862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0" name="Oval 46"/>
          <p:cNvSpPr>
            <a:spLocks noChangeArrowheads="1"/>
          </p:cNvSpPr>
          <p:nvPr/>
        </p:nvSpPr>
        <p:spPr bwMode="auto">
          <a:xfrm>
            <a:off x="539552" y="3212976"/>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1" name="Oval 47"/>
          <p:cNvSpPr>
            <a:spLocks noChangeArrowheads="1"/>
          </p:cNvSpPr>
          <p:nvPr/>
        </p:nvSpPr>
        <p:spPr bwMode="auto">
          <a:xfrm>
            <a:off x="2843213" y="4368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2" name="Oval 48"/>
          <p:cNvSpPr>
            <a:spLocks noChangeArrowheads="1"/>
          </p:cNvSpPr>
          <p:nvPr/>
        </p:nvSpPr>
        <p:spPr bwMode="auto">
          <a:xfrm>
            <a:off x="1600200" y="30480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3" name="Oval 49"/>
          <p:cNvSpPr>
            <a:spLocks noChangeArrowheads="1"/>
          </p:cNvSpPr>
          <p:nvPr/>
        </p:nvSpPr>
        <p:spPr bwMode="auto">
          <a:xfrm>
            <a:off x="4572000" y="39624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4" name="Oval 50"/>
          <p:cNvSpPr>
            <a:spLocks noChangeArrowheads="1"/>
          </p:cNvSpPr>
          <p:nvPr/>
        </p:nvSpPr>
        <p:spPr bwMode="auto">
          <a:xfrm>
            <a:off x="3275856" y="486916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5" name="Oval 51"/>
          <p:cNvSpPr>
            <a:spLocks noChangeArrowheads="1"/>
          </p:cNvSpPr>
          <p:nvPr/>
        </p:nvSpPr>
        <p:spPr bwMode="auto">
          <a:xfrm>
            <a:off x="1776413" y="4826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7" name="Oval 53"/>
          <p:cNvSpPr>
            <a:spLocks noChangeArrowheads="1"/>
          </p:cNvSpPr>
          <p:nvPr/>
        </p:nvSpPr>
        <p:spPr bwMode="auto">
          <a:xfrm>
            <a:off x="5867400" y="41148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8" name="Oval 54"/>
          <p:cNvSpPr>
            <a:spLocks noChangeArrowheads="1"/>
          </p:cNvSpPr>
          <p:nvPr/>
        </p:nvSpPr>
        <p:spPr bwMode="auto">
          <a:xfrm>
            <a:off x="7391400" y="2985476"/>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9" name="Oval 55"/>
          <p:cNvSpPr>
            <a:spLocks noChangeArrowheads="1"/>
          </p:cNvSpPr>
          <p:nvPr/>
        </p:nvSpPr>
        <p:spPr bwMode="auto">
          <a:xfrm>
            <a:off x="5205413" y="47244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0" name="Oval 56"/>
          <p:cNvSpPr>
            <a:spLocks noChangeArrowheads="1"/>
          </p:cNvSpPr>
          <p:nvPr/>
        </p:nvSpPr>
        <p:spPr bwMode="auto">
          <a:xfrm>
            <a:off x="4419600" y="2362200"/>
            <a:ext cx="304800" cy="304800"/>
          </a:xfrm>
          <a:prstGeom prst="ellipse">
            <a:avLst/>
          </a:prstGeom>
          <a:solidFill>
            <a:schemeClr val="tx2"/>
          </a:solidFill>
          <a:ln w="9525">
            <a:solidFill>
              <a:srgbClr val="000000"/>
            </a:solidFill>
            <a:round/>
            <a:headEnd/>
            <a:tailEnd/>
          </a:ln>
        </p:spPr>
        <p:txBody>
          <a:bodyPr/>
          <a:lstStyle/>
          <a:p>
            <a:endParaRPr lang="en-US"/>
          </a:p>
        </p:txBody>
      </p:sp>
      <p:sp>
        <p:nvSpPr>
          <p:cNvPr id="24591" name="Oval 57"/>
          <p:cNvSpPr>
            <a:spLocks noChangeArrowheads="1"/>
          </p:cNvSpPr>
          <p:nvPr/>
        </p:nvSpPr>
        <p:spPr bwMode="auto">
          <a:xfrm>
            <a:off x="6259513" y="46482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2" name="Oval 58"/>
          <p:cNvSpPr>
            <a:spLocks noChangeArrowheads="1"/>
          </p:cNvSpPr>
          <p:nvPr/>
        </p:nvSpPr>
        <p:spPr bwMode="auto">
          <a:xfrm>
            <a:off x="3986213" y="43561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3" name="Oval 59"/>
          <p:cNvSpPr>
            <a:spLocks noChangeArrowheads="1"/>
          </p:cNvSpPr>
          <p:nvPr/>
        </p:nvSpPr>
        <p:spPr bwMode="auto">
          <a:xfrm>
            <a:off x="6858000" y="41910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94" name="Oval 60"/>
          <p:cNvSpPr>
            <a:spLocks noChangeArrowheads="1"/>
          </p:cNvSpPr>
          <p:nvPr/>
        </p:nvSpPr>
        <p:spPr bwMode="auto">
          <a:xfrm>
            <a:off x="785813" y="3530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5" name="Oval 61"/>
          <p:cNvSpPr>
            <a:spLocks noChangeArrowheads="1"/>
          </p:cNvSpPr>
          <p:nvPr/>
        </p:nvSpPr>
        <p:spPr bwMode="auto">
          <a:xfrm>
            <a:off x="6716713" y="518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6" name="Oval 62"/>
          <p:cNvSpPr>
            <a:spLocks noChangeArrowheads="1"/>
          </p:cNvSpPr>
          <p:nvPr/>
        </p:nvSpPr>
        <p:spPr bwMode="auto">
          <a:xfrm>
            <a:off x="1624013" y="4292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7" name="Oval 63"/>
          <p:cNvSpPr>
            <a:spLocks noChangeArrowheads="1"/>
          </p:cNvSpPr>
          <p:nvPr/>
        </p:nvSpPr>
        <p:spPr bwMode="auto">
          <a:xfrm>
            <a:off x="2843808" y="486916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8" name="Oval 64"/>
          <p:cNvSpPr>
            <a:spLocks noChangeArrowheads="1"/>
          </p:cNvSpPr>
          <p:nvPr/>
        </p:nvSpPr>
        <p:spPr bwMode="auto">
          <a:xfrm>
            <a:off x="5434013" y="4876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9" name="Oval 65"/>
          <p:cNvSpPr>
            <a:spLocks noChangeArrowheads="1"/>
          </p:cNvSpPr>
          <p:nvPr/>
        </p:nvSpPr>
        <p:spPr bwMode="auto">
          <a:xfrm>
            <a:off x="2123728" y="486916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0" name="Oval 66"/>
          <p:cNvSpPr>
            <a:spLocks noChangeArrowheads="1"/>
          </p:cNvSpPr>
          <p:nvPr/>
        </p:nvSpPr>
        <p:spPr bwMode="auto">
          <a:xfrm>
            <a:off x="5662613" y="5334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1" name="Oval 67"/>
          <p:cNvSpPr>
            <a:spLocks noChangeArrowheads="1"/>
          </p:cNvSpPr>
          <p:nvPr/>
        </p:nvSpPr>
        <p:spPr bwMode="auto">
          <a:xfrm>
            <a:off x="4367213" y="5638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2" name="Oval 68"/>
          <p:cNvSpPr>
            <a:spLocks noChangeArrowheads="1"/>
          </p:cNvSpPr>
          <p:nvPr/>
        </p:nvSpPr>
        <p:spPr bwMode="auto">
          <a:xfrm>
            <a:off x="4519613" y="51943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3" name="Oval 69"/>
          <p:cNvSpPr>
            <a:spLocks noChangeArrowheads="1"/>
          </p:cNvSpPr>
          <p:nvPr/>
        </p:nvSpPr>
        <p:spPr bwMode="auto">
          <a:xfrm>
            <a:off x="3681413" y="4292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4" name="Oval 70"/>
          <p:cNvSpPr>
            <a:spLocks noChangeArrowheads="1"/>
          </p:cNvSpPr>
          <p:nvPr/>
        </p:nvSpPr>
        <p:spPr bwMode="auto">
          <a:xfrm>
            <a:off x="4291013" y="50419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5" name="Oval 71"/>
          <p:cNvSpPr>
            <a:spLocks noChangeArrowheads="1"/>
          </p:cNvSpPr>
          <p:nvPr/>
        </p:nvSpPr>
        <p:spPr bwMode="auto">
          <a:xfrm>
            <a:off x="7173913" y="4876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6" name="Oval 72"/>
          <p:cNvSpPr>
            <a:spLocks noChangeArrowheads="1"/>
          </p:cNvSpPr>
          <p:nvPr/>
        </p:nvSpPr>
        <p:spPr bwMode="auto">
          <a:xfrm>
            <a:off x="4716016" y="558924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7" name="Oval 74"/>
          <p:cNvSpPr>
            <a:spLocks noChangeArrowheads="1"/>
          </p:cNvSpPr>
          <p:nvPr/>
        </p:nvSpPr>
        <p:spPr bwMode="auto">
          <a:xfrm>
            <a:off x="7848600" y="3810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8" name="Oval 75"/>
          <p:cNvSpPr>
            <a:spLocks noChangeArrowheads="1"/>
          </p:cNvSpPr>
          <p:nvPr/>
        </p:nvSpPr>
        <p:spPr bwMode="auto">
          <a:xfrm>
            <a:off x="7772400" y="3276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9" name="Oval 76"/>
          <p:cNvSpPr>
            <a:spLocks noChangeArrowheads="1"/>
          </p:cNvSpPr>
          <p:nvPr/>
        </p:nvSpPr>
        <p:spPr bwMode="auto">
          <a:xfrm>
            <a:off x="6030913" y="5257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0" name="Oval 77"/>
          <p:cNvSpPr>
            <a:spLocks noChangeArrowheads="1"/>
          </p:cNvSpPr>
          <p:nvPr/>
        </p:nvSpPr>
        <p:spPr bwMode="auto">
          <a:xfrm>
            <a:off x="7696200" y="518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1" name="Oval 78"/>
          <p:cNvSpPr>
            <a:spLocks noChangeArrowheads="1"/>
          </p:cNvSpPr>
          <p:nvPr/>
        </p:nvSpPr>
        <p:spPr bwMode="auto">
          <a:xfrm>
            <a:off x="4419600" y="3124200"/>
            <a:ext cx="304800" cy="304800"/>
          </a:xfrm>
          <a:prstGeom prst="ellipse">
            <a:avLst/>
          </a:prstGeom>
          <a:solidFill>
            <a:schemeClr val="accent2">
              <a:alpha val="85881"/>
            </a:schemeClr>
          </a:solidFill>
          <a:ln w="28575">
            <a:solidFill>
              <a:srgbClr val="FFFF00"/>
            </a:solidFill>
            <a:round/>
            <a:headEnd/>
            <a:tailEnd/>
          </a:ln>
        </p:spPr>
        <p:txBody>
          <a:bodyPr/>
          <a:lstStyle/>
          <a:p>
            <a:endParaRPr lang="en-US"/>
          </a:p>
        </p:txBody>
      </p:sp>
      <p:sp>
        <p:nvSpPr>
          <p:cNvPr id="24612" name="Oval 79"/>
          <p:cNvSpPr>
            <a:spLocks noChangeArrowheads="1"/>
          </p:cNvSpPr>
          <p:nvPr/>
        </p:nvSpPr>
        <p:spPr bwMode="auto">
          <a:xfrm>
            <a:off x="7402513" y="4953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3" name="Oval 80"/>
          <p:cNvSpPr>
            <a:spLocks noChangeArrowheads="1"/>
          </p:cNvSpPr>
          <p:nvPr/>
        </p:nvSpPr>
        <p:spPr bwMode="auto">
          <a:xfrm>
            <a:off x="1395413" y="391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4" name="Oval 81"/>
          <p:cNvSpPr>
            <a:spLocks noChangeArrowheads="1"/>
          </p:cNvSpPr>
          <p:nvPr/>
        </p:nvSpPr>
        <p:spPr bwMode="auto">
          <a:xfrm>
            <a:off x="7097713" y="518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5" name="Oval 82"/>
          <p:cNvSpPr>
            <a:spLocks noChangeArrowheads="1"/>
          </p:cNvSpPr>
          <p:nvPr/>
        </p:nvSpPr>
        <p:spPr bwMode="auto">
          <a:xfrm>
            <a:off x="3869197" y="5260691"/>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6" name="Oval 83"/>
          <p:cNvSpPr>
            <a:spLocks noChangeArrowheads="1"/>
          </p:cNvSpPr>
          <p:nvPr/>
        </p:nvSpPr>
        <p:spPr bwMode="auto">
          <a:xfrm>
            <a:off x="7467600" y="4191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7" name="Oval 84"/>
          <p:cNvSpPr>
            <a:spLocks noChangeArrowheads="1"/>
          </p:cNvSpPr>
          <p:nvPr/>
        </p:nvSpPr>
        <p:spPr bwMode="auto">
          <a:xfrm>
            <a:off x="1043608" y="414908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8" name="Oval 85"/>
          <p:cNvSpPr>
            <a:spLocks noChangeArrowheads="1"/>
          </p:cNvSpPr>
          <p:nvPr/>
        </p:nvSpPr>
        <p:spPr bwMode="auto">
          <a:xfrm>
            <a:off x="7010400" y="35052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619" name="Line 86"/>
          <p:cNvSpPr>
            <a:spLocks noChangeShapeType="1"/>
          </p:cNvSpPr>
          <p:nvPr/>
        </p:nvSpPr>
        <p:spPr bwMode="auto">
          <a:xfrm flipH="1">
            <a:off x="1066800" y="3352800"/>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0" name="Line 87"/>
          <p:cNvSpPr>
            <a:spLocks noChangeShapeType="1"/>
          </p:cNvSpPr>
          <p:nvPr/>
        </p:nvSpPr>
        <p:spPr bwMode="auto">
          <a:xfrm flipH="1">
            <a:off x="1600200" y="3352800"/>
            <a:ext cx="762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1" name="Line 89"/>
          <p:cNvSpPr>
            <a:spLocks noChangeShapeType="1"/>
          </p:cNvSpPr>
          <p:nvPr/>
        </p:nvSpPr>
        <p:spPr bwMode="auto">
          <a:xfrm flipH="1">
            <a:off x="2267743" y="4216400"/>
            <a:ext cx="94455" cy="65276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2" name="Line 90"/>
          <p:cNvSpPr>
            <a:spLocks noChangeShapeType="1"/>
          </p:cNvSpPr>
          <p:nvPr/>
        </p:nvSpPr>
        <p:spPr bwMode="auto">
          <a:xfrm>
            <a:off x="2438400" y="4191000"/>
            <a:ext cx="457200" cy="254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3" name="Line 91"/>
          <p:cNvSpPr>
            <a:spLocks noChangeShapeType="1"/>
          </p:cNvSpPr>
          <p:nvPr/>
        </p:nvSpPr>
        <p:spPr bwMode="auto">
          <a:xfrm>
            <a:off x="1752600" y="3352800"/>
            <a:ext cx="7620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4" name="Line 92"/>
          <p:cNvSpPr>
            <a:spLocks noChangeShapeType="1"/>
          </p:cNvSpPr>
          <p:nvPr/>
        </p:nvSpPr>
        <p:spPr bwMode="auto">
          <a:xfrm>
            <a:off x="2362200" y="4191000"/>
            <a:ext cx="481608" cy="75016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5" name="Line 93"/>
          <p:cNvSpPr>
            <a:spLocks noChangeShapeType="1"/>
          </p:cNvSpPr>
          <p:nvPr/>
        </p:nvSpPr>
        <p:spPr bwMode="auto">
          <a:xfrm flipH="1">
            <a:off x="4038600" y="4267200"/>
            <a:ext cx="60960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6" name="Line 94"/>
          <p:cNvSpPr>
            <a:spLocks noChangeShapeType="1"/>
          </p:cNvSpPr>
          <p:nvPr/>
        </p:nvSpPr>
        <p:spPr bwMode="auto">
          <a:xfrm flipH="1">
            <a:off x="4291012" y="4216400"/>
            <a:ext cx="347785"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7" name="Line 95"/>
          <p:cNvSpPr>
            <a:spLocks noChangeShapeType="1"/>
          </p:cNvSpPr>
          <p:nvPr/>
        </p:nvSpPr>
        <p:spPr bwMode="auto">
          <a:xfrm flipH="1">
            <a:off x="4648200" y="4267200"/>
            <a:ext cx="7620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8" name="Line 96"/>
          <p:cNvSpPr>
            <a:spLocks noChangeShapeType="1"/>
          </p:cNvSpPr>
          <p:nvPr/>
        </p:nvSpPr>
        <p:spPr bwMode="auto">
          <a:xfrm flipH="1">
            <a:off x="5486400" y="4419600"/>
            <a:ext cx="4572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29" name="Line 97"/>
          <p:cNvSpPr>
            <a:spLocks noChangeShapeType="1"/>
          </p:cNvSpPr>
          <p:nvPr/>
        </p:nvSpPr>
        <p:spPr bwMode="auto">
          <a:xfrm flipH="1">
            <a:off x="5791200" y="4419600"/>
            <a:ext cx="22860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0" name="Line 98"/>
          <p:cNvSpPr>
            <a:spLocks noChangeShapeType="1"/>
          </p:cNvSpPr>
          <p:nvPr/>
        </p:nvSpPr>
        <p:spPr bwMode="auto">
          <a:xfrm>
            <a:off x="6096000" y="4419600"/>
            <a:ext cx="76200" cy="838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1" name="Line 99"/>
          <p:cNvSpPr>
            <a:spLocks noChangeShapeType="1"/>
          </p:cNvSpPr>
          <p:nvPr/>
        </p:nvSpPr>
        <p:spPr bwMode="auto">
          <a:xfrm>
            <a:off x="6172200" y="4419600"/>
            <a:ext cx="2286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2" name="Line 100"/>
          <p:cNvSpPr>
            <a:spLocks noChangeShapeType="1"/>
          </p:cNvSpPr>
          <p:nvPr/>
        </p:nvSpPr>
        <p:spPr bwMode="auto">
          <a:xfrm flipH="1">
            <a:off x="6858000" y="4495800"/>
            <a:ext cx="7620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3" name="Line 101"/>
          <p:cNvSpPr>
            <a:spLocks noChangeShapeType="1"/>
          </p:cNvSpPr>
          <p:nvPr/>
        </p:nvSpPr>
        <p:spPr bwMode="auto">
          <a:xfrm flipH="1" flipV="1">
            <a:off x="7086600" y="4495800"/>
            <a:ext cx="38100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4" name="Line 102"/>
          <p:cNvSpPr>
            <a:spLocks noChangeShapeType="1"/>
          </p:cNvSpPr>
          <p:nvPr/>
        </p:nvSpPr>
        <p:spPr bwMode="auto">
          <a:xfrm>
            <a:off x="7391400" y="5410200"/>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5" name="Line 103"/>
          <p:cNvSpPr>
            <a:spLocks noChangeShapeType="1"/>
          </p:cNvSpPr>
          <p:nvPr/>
        </p:nvSpPr>
        <p:spPr bwMode="auto">
          <a:xfrm>
            <a:off x="5562600" y="5181600"/>
            <a:ext cx="152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6" name="Line 104"/>
          <p:cNvSpPr>
            <a:spLocks noChangeShapeType="1"/>
          </p:cNvSpPr>
          <p:nvPr/>
        </p:nvSpPr>
        <p:spPr bwMode="auto">
          <a:xfrm flipH="1" flipV="1">
            <a:off x="1295400" y="4343400"/>
            <a:ext cx="540296" cy="59776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7" name="Line 105"/>
          <p:cNvSpPr>
            <a:spLocks noChangeShapeType="1"/>
          </p:cNvSpPr>
          <p:nvPr/>
        </p:nvSpPr>
        <p:spPr bwMode="auto">
          <a:xfrm flipV="1">
            <a:off x="7543800" y="4495800"/>
            <a:ext cx="7620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8" name="Line 106"/>
          <p:cNvSpPr>
            <a:spLocks noChangeShapeType="1"/>
          </p:cNvSpPr>
          <p:nvPr/>
        </p:nvSpPr>
        <p:spPr bwMode="auto">
          <a:xfrm>
            <a:off x="7162800" y="4343400"/>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39" name="Line 107"/>
          <p:cNvSpPr>
            <a:spLocks noChangeShapeType="1"/>
          </p:cNvSpPr>
          <p:nvPr/>
        </p:nvSpPr>
        <p:spPr bwMode="auto">
          <a:xfrm flipV="1">
            <a:off x="7315200" y="3505200"/>
            <a:ext cx="4572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0" name="Line 108"/>
          <p:cNvSpPr>
            <a:spLocks noChangeShapeType="1"/>
          </p:cNvSpPr>
          <p:nvPr/>
        </p:nvSpPr>
        <p:spPr bwMode="auto">
          <a:xfrm>
            <a:off x="7315200" y="3733800"/>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1" name="Line 109"/>
          <p:cNvSpPr>
            <a:spLocks noChangeShapeType="1"/>
          </p:cNvSpPr>
          <p:nvPr/>
        </p:nvSpPr>
        <p:spPr bwMode="auto">
          <a:xfrm>
            <a:off x="1905000" y="3200400"/>
            <a:ext cx="25146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2" name="Line 110"/>
          <p:cNvSpPr>
            <a:spLocks noChangeShapeType="1"/>
          </p:cNvSpPr>
          <p:nvPr/>
        </p:nvSpPr>
        <p:spPr bwMode="auto">
          <a:xfrm flipV="1">
            <a:off x="2514600" y="3352800"/>
            <a:ext cx="198120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3" name="Line 111"/>
          <p:cNvSpPr>
            <a:spLocks noChangeShapeType="1"/>
          </p:cNvSpPr>
          <p:nvPr/>
        </p:nvSpPr>
        <p:spPr bwMode="auto">
          <a:xfrm flipH="1" flipV="1">
            <a:off x="4572000" y="3429000"/>
            <a:ext cx="1524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4" name="Line 112"/>
          <p:cNvSpPr>
            <a:spLocks noChangeShapeType="1"/>
          </p:cNvSpPr>
          <p:nvPr/>
        </p:nvSpPr>
        <p:spPr bwMode="auto">
          <a:xfrm flipH="1" flipV="1">
            <a:off x="4648200" y="3429000"/>
            <a:ext cx="1219200"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5" name="Line 113"/>
          <p:cNvSpPr>
            <a:spLocks noChangeShapeType="1"/>
          </p:cNvSpPr>
          <p:nvPr/>
        </p:nvSpPr>
        <p:spPr bwMode="auto">
          <a:xfrm flipH="1" flipV="1">
            <a:off x="4680012" y="3333750"/>
            <a:ext cx="2330388" cy="3238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6" name="Line 114"/>
          <p:cNvSpPr>
            <a:spLocks noChangeShapeType="1"/>
          </p:cNvSpPr>
          <p:nvPr/>
        </p:nvSpPr>
        <p:spPr bwMode="auto">
          <a:xfrm flipH="1" flipV="1">
            <a:off x="1905000" y="3352800"/>
            <a:ext cx="3810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7" name="Line 115"/>
          <p:cNvSpPr>
            <a:spLocks noChangeShapeType="1"/>
          </p:cNvSpPr>
          <p:nvPr/>
        </p:nvSpPr>
        <p:spPr bwMode="auto">
          <a:xfrm>
            <a:off x="2514600" y="4038600"/>
            <a:ext cx="2057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8" name="Line 116"/>
          <p:cNvSpPr>
            <a:spLocks noChangeShapeType="1"/>
          </p:cNvSpPr>
          <p:nvPr/>
        </p:nvSpPr>
        <p:spPr bwMode="auto">
          <a:xfrm flipH="1" flipV="1">
            <a:off x="4876800" y="4114800"/>
            <a:ext cx="9906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49" name="Line 118"/>
          <p:cNvSpPr>
            <a:spLocks noChangeShapeType="1"/>
          </p:cNvSpPr>
          <p:nvPr/>
        </p:nvSpPr>
        <p:spPr bwMode="auto">
          <a:xfrm>
            <a:off x="6172200" y="4343400"/>
            <a:ext cx="685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0" name="Line 119"/>
          <p:cNvSpPr>
            <a:spLocks noChangeShapeType="1"/>
          </p:cNvSpPr>
          <p:nvPr/>
        </p:nvSpPr>
        <p:spPr bwMode="auto">
          <a:xfrm flipV="1">
            <a:off x="7010400" y="3810000"/>
            <a:ext cx="15240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1" name="Line 120"/>
          <p:cNvSpPr>
            <a:spLocks noChangeShapeType="1"/>
          </p:cNvSpPr>
          <p:nvPr/>
        </p:nvSpPr>
        <p:spPr bwMode="auto">
          <a:xfrm flipH="1" flipV="1">
            <a:off x="4672013" y="3429000"/>
            <a:ext cx="2209800" cy="838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2" name="Line 121"/>
          <p:cNvSpPr>
            <a:spLocks noChangeShapeType="1"/>
          </p:cNvSpPr>
          <p:nvPr/>
        </p:nvSpPr>
        <p:spPr bwMode="auto">
          <a:xfrm flipV="1">
            <a:off x="4572000" y="26670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3" name="Line 129"/>
          <p:cNvSpPr>
            <a:spLocks noChangeShapeType="1"/>
          </p:cNvSpPr>
          <p:nvPr/>
        </p:nvSpPr>
        <p:spPr bwMode="auto">
          <a:xfrm flipV="1">
            <a:off x="6300192" y="5373216"/>
            <a:ext cx="562744" cy="10284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4" name="Line 130"/>
          <p:cNvSpPr>
            <a:spLocks noChangeShapeType="1"/>
          </p:cNvSpPr>
          <p:nvPr/>
        </p:nvSpPr>
        <p:spPr bwMode="auto">
          <a:xfrm>
            <a:off x="4067944" y="5517232"/>
            <a:ext cx="360040" cy="28803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5" name="Line 131"/>
          <p:cNvSpPr>
            <a:spLocks noChangeShapeType="1"/>
          </p:cNvSpPr>
          <p:nvPr/>
        </p:nvSpPr>
        <p:spPr bwMode="auto">
          <a:xfrm flipH="1">
            <a:off x="3912393" y="4140200"/>
            <a:ext cx="654112" cy="203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6" name="Line 132"/>
          <p:cNvSpPr>
            <a:spLocks noChangeShapeType="1"/>
          </p:cNvSpPr>
          <p:nvPr/>
        </p:nvSpPr>
        <p:spPr bwMode="auto">
          <a:xfrm>
            <a:off x="6477000" y="4953000"/>
            <a:ext cx="2286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7" name="Line 140"/>
          <p:cNvSpPr>
            <a:spLocks noChangeShapeType="1"/>
          </p:cNvSpPr>
          <p:nvPr/>
        </p:nvSpPr>
        <p:spPr bwMode="auto">
          <a:xfrm flipH="1" flipV="1">
            <a:off x="2438400" y="1752600"/>
            <a:ext cx="198120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59" name="Line 145"/>
          <p:cNvSpPr>
            <a:spLocks noChangeShapeType="1"/>
          </p:cNvSpPr>
          <p:nvPr/>
        </p:nvSpPr>
        <p:spPr bwMode="auto">
          <a:xfrm flipV="1">
            <a:off x="4595813" y="1762368"/>
            <a:ext cx="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60" name="Line 146"/>
          <p:cNvSpPr>
            <a:spLocks noChangeShapeType="1"/>
          </p:cNvSpPr>
          <p:nvPr/>
        </p:nvSpPr>
        <p:spPr bwMode="auto">
          <a:xfrm flipH="1" flipV="1">
            <a:off x="3962400" y="1828800"/>
            <a:ext cx="4572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61" name="Line 147"/>
          <p:cNvSpPr>
            <a:spLocks noChangeShapeType="1"/>
          </p:cNvSpPr>
          <p:nvPr/>
        </p:nvSpPr>
        <p:spPr bwMode="auto">
          <a:xfrm flipV="1">
            <a:off x="4648200" y="1828800"/>
            <a:ext cx="5334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62" name="Text Box 148"/>
          <p:cNvSpPr txBox="1">
            <a:spLocks noChangeArrowheads="1"/>
          </p:cNvSpPr>
          <p:nvPr/>
        </p:nvSpPr>
        <p:spPr bwMode="auto">
          <a:xfrm>
            <a:off x="152400" y="621665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sz="3600"/>
              <a:t>   </a:t>
            </a:r>
            <a:endParaRPr lang="en-US"/>
          </a:p>
        </p:txBody>
      </p:sp>
      <p:sp>
        <p:nvSpPr>
          <p:cNvPr id="24664" name="Line 150"/>
          <p:cNvSpPr>
            <a:spLocks noChangeShapeType="1"/>
          </p:cNvSpPr>
          <p:nvPr/>
        </p:nvSpPr>
        <p:spPr bwMode="auto">
          <a:xfrm flipV="1">
            <a:off x="1905000" y="2617204"/>
            <a:ext cx="2550503" cy="49588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71" name="TextBox 96"/>
          <p:cNvSpPr txBox="1">
            <a:spLocks noChangeArrowheads="1"/>
          </p:cNvSpPr>
          <p:nvPr/>
        </p:nvSpPr>
        <p:spPr bwMode="auto">
          <a:xfrm>
            <a:off x="-5495" y="6472793"/>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smtClean="0"/>
              <a:t>Authority</a:t>
            </a:r>
            <a:endParaRPr lang="en-US" sz="1800" b="1" dirty="0"/>
          </a:p>
        </p:txBody>
      </p:sp>
      <p:sp>
        <p:nvSpPr>
          <p:cNvPr id="24672" name="TextBox 97"/>
          <p:cNvSpPr txBox="1">
            <a:spLocks noChangeArrowheads="1"/>
          </p:cNvSpPr>
          <p:nvPr/>
        </p:nvSpPr>
        <p:spPr bwMode="auto">
          <a:xfrm>
            <a:off x="-23727" y="5359400"/>
            <a:ext cx="20823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smtClean="0"/>
              <a:t>Lead School</a:t>
            </a:r>
            <a:endParaRPr lang="en-US" sz="1800" b="1" dirty="0"/>
          </a:p>
        </p:txBody>
      </p:sp>
      <p:sp>
        <p:nvSpPr>
          <p:cNvPr id="24673" name="TextBox 98"/>
          <p:cNvSpPr txBox="1">
            <a:spLocks noChangeArrowheads="1"/>
          </p:cNvSpPr>
          <p:nvPr/>
        </p:nvSpPr>
        <p:spPr bwMode="auto">
          <a:xfrm>
            <a:off x="-23727" y="5758934"/>
            <a:ext cx="188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smtClean="0"/>
              <a:t>Partner School</a:t>
            </a:r>
            <a:endParaRPr lang="en-US" sz="1800" b="1" dirty="0"/>
          </a:p>
        </p:txBody>
      </p:sp>
      <p:sp>
        <p:nvSpPr>
          <p:cNvPr id="99" name="Oval 52"/>
          <p:cNvSpPr>
            <a:spLocks noChangeArrowheads="1"/>
          </p:cNvSpPr>
          <p:nvPr/>
        </p:nvSpPr>
        <p:spPr bwMode="auto">
          <a:xfrm>
            <a:off x="3118705" y="14448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0" name="Oval 54"/>
          <p:cNvSpPr>
            <a:spLocks noChangeArrowheads="1"/>
          </p:cNvSpPr>
          <p:nvPr/>
        </p:nvSpPr>
        <p:spPr bwMode="auto">
          <a:xfrm>
            <a:off x="2233980" y="11400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1" name="Oval 74"/>
          <p:cNvSpPr>
            <a:spLocks noChangeArrowheads="1"/>
          </p:cNvSpPr>
          <p:nvPr/>
        </p:nvSpPr>
        <p:spPr bwMode="auto">
          <a:xfrm>
            <a:off x="2966305" y="19782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2" name="Oval 75"/>
          <p:cNvSpPr>
            <a:spLocks noChangeArrowheads="1"/>
          </p:cNvSpPr>
          <p:nvPr/>
        </p:nvSpPr>
        <p:spPr bwMode="auto">
          <a:xfrm>
            <a:off x="2890105" y="14448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3" name="Oval 85"/>
          <p:cNvSpPr>
            <a:spLocks noChangeArrowheads="1"/>
          </p:cNvSpPr>
          <p:nvPr/>
        </p:nvSpPr>
        <p:spPr bwMode="auto">
          <a:xfrm>
            <a:off x="2128105" y="1673469"/>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04" name="Line 107"/>
          <p:cNvSpPr>
            <a:spLocks noChangeShapeType="1"/>
          </p:cNvSpPr>
          <p:nvPr/>
        </p:nvSpPr>
        <p:spPr bwMode="auto">
          <a:xfrm flipV="1">
            <a:off x="2432905" y="1673469"/>
            <a:ext cx="4572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5" name="Line 108"/>
          <p:cNvSpPr>
            <a:spLocks noChangeShapeType="1"/>
          </p:cNvSpPr>
          <p:nvPr/>
        </p:nvSpPr>
        <p:spPr bwMode="auto">
          <a:xfrm>
            <a:off x="2432905" y="1902069"/>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6" name="Line 114"/>
          <p:cNvSpPr>
            <a:spLocks noChangeShapeType="1"/>
          </p:cNvSpPr>
          <p:nvPr/>
        </p:nvSpPr>
        <p:spPr bwMode="auto">
          <a:xfrm flipV="1">
            <a:off x="1814513" y="1978269"/>
            <a:ext cx="465992"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7" name="Line 114"/>
          <p:cNvSpPr>
            <a:spLocks noChangeShapeType="1"/>
          </p:cNvSpPr>
          <p:nvPr/>
        </p:nvSpPr>
        <p:spPr bwMode="auto">
          <a:xfrm flipH="1" flipV="1">
            <a:off x="2362200" y="1978269"/>
            <a:ext cx="2051905" cy="126023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8" name="Line 150"/>
          <p:cNvSpPr>
            <a:spLocks noChangeShapeType="1"/>
          </p:cNvSpPr>
          <p:nvPr/>
        </p:nvSpPr>
        <p:spPr bwMode="auto">
          <a:xfrm flipV="1">
            <a:off x="2438400" y="2667000"/>
            <a:ext cx="2017103" cy="1219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9" name="Line 150"/>
          <p:cNvSpPr>
            <a:spLocks noChangeShapeType="1"/>
          </p:cNvSpPr>
          <p:nvPr/>
        </p:nvSpPr>
        <p:spPr bwMode="auto">
          <a:xfrm>
            <a:off x="4648200" y="2623066"/>
            <a:ext cx="2433639" cy="9389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70" name="TextBox 95"/>
          <p:cNvSpPr txBox="1">
            <a:spLocks noChangeArrowheads="1"/>
          </p:cNvSpPr>
          <p:nvPr/>
        </p:nvSpPr>
        <p:spPr bwMode="auto">
          <a:xfrm>
            <a:off x="4029" y="6131174"/>
            <a:ext cx="2109787" cy="36988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smtClean="0"/>
              <a:t>Facilitator</a:t>
            </a:r>
            <a:endParaRPr lang="en-US" sz="1800" b="1" dirty="0"/>
          </a:p>
        </p:txBody>
      </p:sp>
      <p:sp>
        <p:nvSpPr>
          <p:cNvPr id="110" name="Oval 49"/>
          <p:cNvSpPr>
            <a:spLocks noChangeArrowheads="1"/>
          </p:cNvSpPr>
          <p:nvPr/>
        </p:nvSpPr>
        <p:spPr bwMode="auto">
          <a:xfrm>
            <a:off x="5181600" y="16764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11" name="Oval 67"/>
          <p:cNvSpPr>
            <a:spLocks noChangeArrowheads="1"/>
          </p:cNvSpPr>
          <p:nvPr/>
        </p:nvSpPr>
        <p:spPr bwMode="auto">
          <a:xfrm>
            <a:off x="6660232" y="1700808"/>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2" name="Oval 68"/>
          <p:cNvSpPr>
            <a:spLocks noChangeArrowheads="1"/>
          </p:cNvSpPr>
          <p:nvPr/>
        </p:nvSpPr>
        <p:spPr bwMode="auto">
          <a:xfrm>
            <a:off x="5427541" y="101941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3" name="Oval 70"/>
          <p:cNvSpPr>
            <a:spLocks noChangeArrowheads="1"/>
          </p:cNvSpPr>
          <p:nvPr/>
        </p:nvSpPr>
        <p:spPr bwMode="auto">
          <a:xfrm>
            <a:off x="6740526" y="13051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4" name="Oval 72"/>
          <p:cNvSpPr>
            <a:spLocks noChangeArrowheads="1"/>
          </p:cNvSpPr>
          <p:nvPr/>
        </p:nvSpPr>
        <p:spPr bwMode="auto">
          <a:xfrm>
            <a:off x="5949218" y="117181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5" name="Oval 82"/>
          <p:cNvSpPr>
            <a:spLocks noChangeArrowheads="1"/>
          </p:cNvSpPr>
          <p:nvPr/>
        </p:nvSpPr>
        <p:spPr bwMode="auto">
          <a:xfrm>
            <a:off x="6283326" y="15337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6" name="Line 93"/>
          <p:cNvSpPr>
            <a:spLocks noChangeShapeType="1"/>
          </p:cNvSpPr>
          <p:nvPr/>
        </p:nvSpPr>
        <p:spPr bwMode="auto">
          <a:xfrm flipH="1">
            <a:off x="5480294" y="1762368"/>
            <a:ext cx="803031" cy="12211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7" name="Line 95"/>
          <p:cNvSpPr>
            <a:spLocks noChangeShapeType="1"/>
          </p:cNvSpPr>
          <p:nvPr/>
        </p:nvSpPr>
        <p:spPr bwMode="auto">
          <a:xfrm flipH="1">
            <a:off x="5448300" y="1444869"/>
            <a:ext cx="1292226" cy="2667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8" name="Line 130"/>
          <p:cNvSpPr>
            <a:spLocks noChangeShapeType="1"/>
          </p:cNvSpPr>
          <p:nvPr/>
        </p:nvSpPr>
        <p:spPr bwMode="auto">
          <a:xfrm>
            <a:off x="6516216" y="1772816"/>
            <a:ext cx="21602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9" name="Line 145"/>
          <p:cNvSpPr>
            <a:spLocks noChangeShapeType="1"/>
          </p:cNvSpPr>
          <p:nvPr/>
        </p:nvSpPr>
        <p:spPr bwMode="auto">
          <a:xfrm flipV="1">
            <a:off x="5357812" y="1406769"/>
            <a:ext cx="585787"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20" name="Line 145"/>
          <p:cNvSpPr>
            <a:spLocks noChangeShapeType="1"/>
          </p:cNvSpPr>
          <p:nvPr/>
        </p:nvSpPr>
        <p:spPr bwMode="auto">
          <a:xfrm flipV="1">
            <a:off x="5333999" y="1305167"/>
            <a:ext cx="176213" cy="36830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21" name="Line 86"/>
          <p:cNvSpPr>
            <a:spLocks noChangeShapeType="1"/>
          </p:cNvSpPr>
          <p:nvPr/>
        </p:nvSpPr>
        <p:spPr bwMode="auto">
          <a:xfrm flipH="1">
            <a:off x="755576" y="3238500"/>
            <a:ext cx="882724" cy="4648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22" name="Oval 85"/>
          <p:cNvSpPr>
            <a:spLocks noChangeArrowheads="1"/>
          </p:cNvSpPr>
          <p:nvPr/>
        </p:nvSpPr>
        <p:spPr bwMode="auto">
          <a:xfrm>
            <a:off x="3733800" y="1569426"/>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23" name="Oval 85"/>
          <p:cNvSpPr>
            <a:spLocks noChangeArrowheads="1"/>
          </p:cNvSpPr>
          <p:nvPr/>
        </p:nvSpPr>
        <p:spPr bwMode="auto">
          <a:xfrm>
            <a:off x="4419967" y="14478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24" name="Oval 71"/>
          <p:cNvSpPr>
            <a:spLocks noChangeArrowheads="1"/>
          </p:cNvSpPr>
          <p:nvPr/>
        </p:nvSpPr>
        <p:spPr bwMode="auto">
          <a:xfrm>
            <a:off x="3452813" y="8572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5" name="Oval 77"/>
          <p:cNvSpPr>
            <a:spLocks noChangeArrowheads="1"/>
          </p:cNvSpPr>
          <p:nvPr/>
        </p:nvSpPr>
        <p:spPr bwMode="auto">
          <a:xfrm>
            <a:off x="3975100" y="11620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6" name="Oval 79"/>
          <p:cNvSpPr>
            <a:spLocks noChangeArrowheads="1"/>
          </p:cNvSpPr>
          <p:nvPr/>
        </p:nvSpPr>
        <p:spPr bwMode="auto">
          <a:xfrm>
            <a:off x="3681413" y="9334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7" name="Oval 81"/>
          <p:cNvSpPr>
            <a:spLocks noChangeArrowheads="1"/>
          </p:cNvSpPr>
          <p:nvPr/>
        </p:nvSpPr>
        <p:spPr bwMode="auto">
          <a:xfrm>
            <a:off x="3275856" y="1196752"/>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8" name="Oval 71"/>
          <p:cNvSpPr>
            <a:spLocks noChangeArrowheads="1"/>
          </p:cNvSpPr>
          <p:nvPr/>
        </p:nvSpPr>
        <p:spPr bwMode="auto">
          <a:xfrm>
            <a:off x="4486398" y="7810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9" name="Oval 77"/>
          <p:cNvSpPr>
            <a:spLocks noChangeArrowheads="1"/>
          </p:cNvSpPr>
          <p:nvPr/>
        </p:nvSpPr>
        <p:spPr bwMode="auto">
          <a:xfrm>
            <a:off x="4894385" y="133691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30" name="Oval 79"/>
          <p:cNvSpPr>
            <a:spLocks noChangeArrowheads="1"/>
          </p:cNvSpPr>
          <p:nvPr/>
        </p:nvSpPr>
        <p:spPr bwMode="auto">
          <a:xfrm>
            <a:off x="4648200" y="1081454"/>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31" name="Oval 81"/>
          <p:cNvSpPr>
            <a:spLocks noChangeArrowheads="1"/>
          </p:cNvSpPr>
          <p:nvPr/>
        </p:nvSpPr>
        <p:spPr bwMode="auto">
          <a:xfrm>
            <a:off x="4179644" y="7810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32" name="Line 145"/>
          <p:cNvSpPr>
            <a:spLocks noChangeShapeType="1"/>
          </p:cNvSpPr>
          <p:nvPr/>
        </p:nvSpPr>
        <p:spPr bwMode="auto">
          <a:xfrm flipV="1">
            <a:off x="3912393" y="1354504"/>
            <a:ext cx="100013" cy="22371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3" name="Line 145"/>
          <p:cNvSpPr>
            <a:spLocks noChangeShapeType="1"/>
          </p:cNvSpPr>
          <p:nvPr/>
        </p:nvSpPr>
        <p:spPr bwMode="auto">
          <a:xfrm flipH="1" flipV="1">
            <a:off x="3605213" y="1406768"/>
            <a:ext cx="207167" cy="18268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4" name="Line 145"/>
          <p:cNvSpPr>
            <a:spLocks noChangeShapeType="1"/>
          </p:cNvSpPr>
          <p:nvPr/>
        </p:nvSpPr>
        <p:spPr bwMode="auto">
          <a:xfrm flipV="1">
            <a:off x="4686300" y="1559168"/>
            <a:ext cx="266700" cy="8254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5" name="Line 145"/>
          <p:cNvSpPr>
            <a:spLocks noChangeShapeType="1"/>
          </p:cNvSpPr>
          <p:nvPr/>
        </p:nvSpPr>
        <p:spPr bwMode="auto">
          <a:xfrm flipV="1">
            <a:off x="4649177" y="1306145"/>
            <a:ext cx="100013" cy="22371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6" name="Line 145"/>
          <p:cNvSpPr>
            <a:spLocks noChangeShapeType="1"/>
          </p:cNvSpPr>
          <p:nvPr/>
        </p:nvSpPr>
        <p:spPr bwMode="auto">
          <a:xfrm flipV="1">
            <a:off x="4545806" y="1081454"/>
            <a:ext cx="50007" cy="3790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7" name="Line 145"/>
          <p:cNvSpPr>
            <a:spLocks noChangeShapeType="1"/>
          </p:cNvSpPr>
          <p:nvPr/>
        </p:nvSpPr>
        <p:spPr bwMode="auto">
          <a:xfrm flipH="1" flipV="1">
            <a:off x="4414105" y="1019419"/>
            <a:ext cx="72293"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8" name="Line 145"/>
          <p:cNvSpPr>
            <a:spLocks noChangeShapeType="1"/>
          </p:cNvSpPr>
          <p:nvPr/>
        </p:nvSpPr>
        <p:spPr bwMode="auto">
          <a:xfrm flipV="1">
            <a:off x="3812381" y="1171819"/>
            <a:ext cx="73820" cy="406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39" name="Line 145"/>
          <p:cNvSpPr>
            <a:spLocks noChangeShapeType="1"/>
          </p:cNvSpPr>
          <p:nvPr/>
        </p:nvSpPr>
        <p:spPr bwMode="auto">
          <a:xfrm flipH="1" flipV="1">
            <a:off x="3681414" y="1162050"/>
            <a:ext cx="116496" cy="39467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0" name="Line 145"/>
          <p:cNvSpPr>
            <a:spLocks noChangeShapeType="1"/>
          </p:cNvSpPr>
          <p:nvPr/>
        </p:nvSpPr>
        <p:spPr bwMode="auto">
          <a:xfrm flipV="1">
            <a:off x="2280506" y="1386254"/>
            <a:ext cx="50006" cy="3047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1" name="Line 145"/>
          <p:cNvSpPr>
            <a:spLocks noChangeShapeType="1"/>
          </p:cNvSpPr>
          <p:nvPr/>
        </p:nvSpPr>
        <p:spPr bwMode="auto">
          <a:xfrm flipH="1" flipV="1">
            <a:off x="2081214" y="1292469"/>
            <a:ext cx="128586" cy="39858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 name="Oval 56"/>
          <p:cNvSpPr>
            <a:spLocks noChangeArrowheads="1"/>
          </p:cNvSpPr>
          <p:nvPr/>
        </p:nvSpPr>
        <p:spPr bwMode="auto">
          <a:xfrm>
            <a:off x="1742838" y="6501062"/>
            <a:ext cx="304800" cy="304800"/>
          </a:xfrm>
          <a:prstGeom prst="ellipse">
            <a:avLst/>
          </a:prstGeom>
          <a:solidFill>
            <a:schemeClr val="tx2"/>
          </a:solidFill>
          <a:ln w="9525">
            <a:solidFill>
              <a:srgbClr val="000000"/>
            </a:solidFill>
            <a:round/>
            <a:headEnd/>
            <a:tailEnd/>
          </a:ln>
        </p:spPr>
        <p:txBody>
          <a:bodyPr/>
          <a:lstStyle/>
          <a:p>
            <a:endParaRPr lang="en-US"/>
          </a:p>
        </p:txBody>
      </p:sp>
      <p:sp>
        <p:nvSpPr>
          <p:cNvPr id="144" name="Oval 78"/>
          <p:cNvSpPr>
            <a:spLocks noChangeArrowheads="1"/>
          </p:cNvSpPr>
          <p:nvPr/>
        </p:nvSpPr>
        <p:spPr bwMode="auto">
          <a:xfrm>
            <a:off x="1738493" y="6147410"/>
            <a:ext cx="304800" cy="304800"/>
          </a:xfrm>
          <a:prstGeom prst="ellipse">
            <a:avLst/>
          </a:prstGeom>
          <a:solidFill>
            <a:schemeClr val="accent2">
              <a:alpha val="85881"/>
            </a:schemeClr>
          </a:solidFill>
          <a:ln w="28575">
            <a:solidFill>
              <a:srgbClr val="FFFF00"/>
            </a:solidFill>
            <a:round/>
            <a:headEnd/>
            <a:tailEnd/>
          </a:ln>
        </p:spPr>
        <p:txBody>
          <a:bodyPr/>
          <a:lstStyle/>
          <a:p>
            <a:endParaRPr lang="en-US"/>
          </a:p>
        </p:txBody>
      </p:sp>
      <p:sp>
        <p:nvSpPr>
          <p:cNvPr id="146" name="Oval 51"/>
          <p:cNvSpPr>
            <a:spLocks noChangeArrowheads="1"/>
          </p:cNvSpPr>
          <p:nvPr/>
        </p:nvSpPr>
        <p:spPr bwMode="auto">
          <a:xfrm>
            <a:off x="1718345" y="576970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47" name="Oval 46"/>
          <p:cNvSpPr>
            <a:spLocks noChangeArrowheads="1"/>
          </p:cNvSpPr>
          <p:nvPr/>
        </p:nvSpPr>
        <p:spPr bwMode="auto">
          <a:xfrm>
            <a:off x="1070829" y="1890345"/>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48" name="Oval 60"/>
          <p:cNvSpPr>
            <a:spLocks noChangeArrowheads="1"/>
          </p:cNvSpPr>
          <p:nvPr/>
        </p:nvSpPr>
        <p:spPr bwMode="auto">
          <a:xfrm>
            <a:off x="1299429" y="2042745"/>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49" name="Line 86"/>
          <p:cNvSpPr>
            <a:spLocks noChangeShapeType="1"/>
          </p:cNvSpPr>
          <p:nvPr/>
        </p:nvSpPr>
        <p:spPr bwMode="auto">
          <a:xfrm flipH="1">
            <a:off x="1580416" y="1864945"/>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0" name="Line 86"/>
          <p:cNvSpPr>
            <a:spLocks noChangeShapeType="1"/>
          </p:cNvSpPr>
          <p:nvPr/>
        </p:nvSpPr>
        <p:spPr bwMode="auto">
          <a:xfrm flipH="1">
            <a:off x="1299429" y="1750645"/>
            <a:ext cx="852487" cy="1905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1" name="Oval 46"/>
          <p:cNvSpPr>
            <a:spLocks noChangeArrowheads="1"/>
          </p:cNvSpPr>
          <p:nvPr/>
        </p:nvSpPr>
        <p:spPr bwMode="auto">
          <a:xfrm>
            <a:off x="1895109" y="100036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2" name="Oval 46"/>
          <p:cNvSpPr>
            <a:spLocks noChangeArrowheads="1"/>
          </p:cNvSpPr>
          <p:nvPr/>
        </p:nvSpPr>
        <p:spPr bwMode="auto">
          <a:xfrm>
            <a:off x="1460257" y="8352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3" name="Oval 46"/>
          <p:cNvSpPr>
            <a:spLocks noChangeArrowheads="1"/>
          </p:cNvSpPr>
          <p:nvPr/>
        </p:nvSpPr>
        <p:spPr bwMode="auto">
          <a:xfrm>
            <a:off x="1135673" y="115276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4" name="Oval 46"/>
          <p:cNvSpPr>
            <a:spLocks noChangeArrowheads="1"/>
          </p:cNvSpPr>
          <p:nvPr/>
        </p:nvSpPr>
        <p:spPr bwMode="auto">
          <a:xfrm>
            <a:off x="883994" y="149175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5" name="Oval 46"/>
          <p:cNvSpPr>
            <a:spLocks noChangeArrowheads="1"/>
          </p:cNvSpPr>
          <p:nvPr/>
        </p:nvSpPr>
        <p:spPr bwMode="auto">
          <a:xfrm>
            <a:off x="1228359" y="24384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6" name="Oval 46"/>
          <p:cNvSpPr>
            <a:spLocks noChangeArrowheads="1"/>
          </p:cNvSpPr>
          <p:nvPr/>
        </p:nvSpPr>
        <p:spPr bwMode="auto">
          <a:xfrm>
            <a:off x="1589575" y="2499946"/>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7" name="Oval 46"/>
          <p:cNvSpPr>
            <a:spLocks noChangeArrowheads="1"/>
          </p:cNvSpPr>
          <p:nvPr/>
        </p:nvSpPr>
        <p:spPr bwMode="auto">
          <a:xfrm>
            <a:off x="2209800" y="22830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8" name="Oval 46"/>
          <p:cNvSpPr>
            <a:spLocks noChangeArrowheads="1"/>
          </p:cNvSpPr>
          <p:nvPr/>
        </p:nvSpPr>
        <p:spPr bwMode="auto">
          <a:xfrm>
            <a:off x="2538413" y="2219568"/>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9" name="Line 86"/>
          <p:cNvSpPr>
            <a:spLocks noChangeShapeType="1"/>
          </p:cNvSpPr>
          <p:nvPr/>
        </p:nvSpPr>
        <p:spPr bwMode="auto">
          <a:xfrm flipH="1">
            <a:off x="1847116" y="1981200"/>
            <a:ext cx="386495" cy="53046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0" name="Line 86"/>
          <p:cNvSpPr>
            <a:spLocks noChangeShapeType="1"/>
          </p:cNvSpPr>
          <p:nvPr/>
        </p:nvSpPr>
        <p:spPr bwMode="auto">
          <a:xfrm flipH="1">
            <a:off x="1460257" y="1978268"/>
            <a:ext cx="739652" cy="52167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1" name="Line 86"/>
          <p:cNvSpPr>
            <a:spLocks noChangeShapeType="1"/>
          </p:cNvSpPr>
          <p:nvPr/>
        </p:nvSpPr>
        <p:spPr bwMode="auto">
          <a:xfrm>
            <a:off x="2330512" y="1978268"/>
            <a:ext cx="249298" cy="30480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2" name="Line 86"/>
          <p:cNvSpPr>
            <a:spLocks noChangeShapeType="1"/>
          </p:cNvSpPr>
          <p:nvPr/>
        </p:nvSpPr>
        <p:spPr bwMode="auto">
          <a:xfrm>
            <a:off x="2266216" y="2017345"/>
            <a:ext cx="64296" cy="330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3" name="Line 86"/>
          <p:cNvSpPr>
            <a:spLocks noChangeShapeType="1"/>
          </p:cNvSpPr>
          <p:nvPr/>
        </p:nvSpPr>
        <p:spPr bwMode="auto">
          <a:xfrm flipH="1" flipV="1">
            <a:off x="1135673" y="1691051"/>
            <a:ext cx="1064236" cy="3077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4" name="Line 86"/>
          <p:cNvSpPr>
            <a:spLocks noChangeShapeType="1"/>
          </p:cNvSpPr>
          <p:nvPr/>
        </p:nvSpPr>
        <p:spPr bwMode="auto">
          <a:xfrm flipH="1" flipV="1">
            <a:off x="1395413" y="1418002"/>
            <a:ext cx="804496" cy="29356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5" name="Line 86"/>
          <p:cNvSpPr>
            <a:spLocks noChangeShapeType="1"/>
          </p:cNvSpPr>
          <p:nvPr/>
        </p:nvSpPr>
        <p:spPr bwMode="auto">
          <a:xfrm flipH="1" flipV="1">
            <a:off x="1638299" y="1085850"/>
            <a:ext cx="561609" cy="60031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6" name="Line 86"/>
          <p:cNvSpPr>
            <a:spLocks noChangeShapeType="1"/>
          </p:cNvSpPr>
          <p:nvPr/>
        </p:nvSpPr>
        <p:spPr bwMode="auto">
          <a:xfrm flipH="1" flipV="1">
            <a:off x="3388151" y="1641716"/>
            <a:ext cx="407561" cy="10599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7" name="Line 86"/>
          <p:cNvSpPr>
            <a:spLocks noChangeShapeType="1"/>
          </p:cNvSpPr>
          <p:nvPr/>
        </p:nvSpPr>
        <p:spPr bwMode="auto">
          <a:xfrm flipH="1">
            <a:off x="4672013" y="1994876"/>
            <a:ext cx="652585" cy="12436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8" name="Line 86"/>
          <p:cNvSpPr>
            <a:spLocks noChangeShapeType="1"/>
          </p:cNvSpPr>
          <p:nvPr/>
        </p:nvSpPr>
        <p:spPr bwMode="auto">
          <a:xfrm flipH="1" flipV="1">
            <a:off x="3886200" y="1845895"/>
            <a:ext cx="616438" cy="129198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9" name="Oval 85"/>
          <p:cNvSpPr>
            <a:spLocks noChangeArrowheads="1"/>
          </p:cNvSpPr>
          <p:nvPr/>
        </p:nvSpPr>
        <p:spPr bwMode="auto">
          <a:xfrm>
            <a:off x="6412280" y="2738314"/>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70" name="Oval 71"/>
          <p:cNvSpPr>
            <a:spLocks noChangeArrowheads="1"/>
          </p:cNvSpPr>
          <p:nvPr/>
        </p:nvSpPr>
        <p:spPr bwMode="auto">
          <a:xfrm>
            <a:off x="6588224" y="2060848"/>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1" name="Oval 77"/>
          <p:cNvSpPr>
            <a:spLocks noChangeArrowheads="1"/>
          </p:cNvSpPr>
          <p:nvPr/>
        </p:nvSpPr>
        <p:spPr bwMode="auto">
          <a:xfrm>
            <a:off x="6886698" y="2627431"/>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2" name="Oval 79"/>
          <p:cNvSpPr>
            <a:spLocks noChangeArrowheads="1"/>
          </p:cNvSpPr>
          <p:nvPr/>
        </p:nvSpPr>
        <p:spPr bwMode="auto">
          <a:xfrm>
            <a:off x="7020272" y="2132856"/>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3" name="Oval 81"/>
          <p:cNvSpPr>
            <a:spLocks noChangeArrowheads="1"/>
          </p:cNvSpPr>
          <p:nvPr/>
        </p:nvSpPr>
        <p:spPr bwMode="auto">
          <a:xfrm>
            <a:off x="6171957" y="2071564"/>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4" name="Line 145"/>
          <p:cNvSpPr>
            <a:spLocks noChangeShapeType="1"/>
          </p:cNvSpPr>
          <p:nvPr/>
        </p:nvSpPr>
        <p:spPr bwMode="auto">
          <a:xfrm flipV="1">
            <a:off x="6678613" y="2849682"/>
            <a:ext cx="266700" cy="8254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5" name="Line 145"/>
          <p:cNvSpPr>
            <a:spLocks noChangeShapeType="1"/>
          </p:cNvSpPr>
          <p:nvPr/>
        </p:nvSpPr>
        <p:spPr bwMode="auto">
          <a:xfrm flipV="1">
            <a:off x="6641490" y="2348880"/>
            <a:ext cx="450790" cy="4714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6" name="Line 145"/>
          <p:cNvSpPr>
            <a:spLocks noChangeShapeType="1"/>
          </p:cNvSpPr>
          <p:nvPr/>
        </p:nvSpPr>
        <p:spPr bwMode="auto">
          <a:xfrm flipV="1">
            <a:off x="6538119" y="2348880"/>
            <a:ext cx="122113" cy="40213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7" name="Line 145"/>
          <p:cNvSpPr>
            <a:spLocks noChangeShapeType="1"/>
          </p:cNvSpPr>
          <p:nvPr/>
        </p:nvSpPr>
        <p:spPr bwMode="auto">
          <a:xfrm flipH="1" flipV="1">
            <a:off x="6406418" y="2309933"/>
            <a:ext cx="72293"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8" name="Line 86"/>
          <p:cNvSpPr>
            <a:spLocks noChangeShapeType="1"/>
          </p:cNvSpPr>
          <p:nvPr/>
        </p:nvSpPr>
        <p:spPr bwMode="auto">
          <a:xfrm flipH="1">
            <a:off x="4672013" y="2932231"/>
            <a:ext cx="1770550" cy="34437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79" name="Line 86"/>
          <p:cNvSpPr>
            <a:spLocks noChangeShapeType="1"/>
          </p:cNvSpPr>
          <p:nvPr/>
        </p:nvSpPr>
        <p:spPr bwMode="auto">
          <a:xfrm flipH="1" flipV="1">
            <a:off x="4724399" y="2524368"/>
            <a:ext cx="1718163" cy="29600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0" name="Oval 53"/>
          <p:cNvSpPr>
            <a:spLocks noChangeArrowheads="1"/>
          </p:cNvSpPr>
          <p:nvPr/>
        </p:nvSpPr>
        <p:spPr bwMode="auto">
          <a:xfrm>
            <a:off x="1695535" y="53467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81" name="Line 107"/>
          <p:cNvSpPr>
            <a:spLocks noChangeShapeType="1"/>
          </p:cNvSpPr>
          <p:nvPr/>
        </p:nvSpPr>
        <p:spPr bwMode="auto">
          <a:xfrm flipV="1">
            <a:off x="7162800" y="3238500"/>
            <a:ext cx="304800" cy="283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cxnSp>
        <p:nvCxnSpPr>
          <p:cNvPr id="3" name="Straight Connector 2"/>
          <p:cNvCxnSpPr/>
          <p:nvPr/>
        </p:nvCxnSpPr>
        <p:spPr>
          <a:xfrm>
            <a:off x="0" y="5229200"/>
            <a:ext cx="3833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44776" y="5214847"/>
            <a:ext cx="14287" cy="1628800"/>
          </a:xfrm>
          <a:prstGeom prst="line">
            <a:avLst/>
          </a:prstGeom>
        </p:spPr>
        <p:style>
          <a:lnRef idx="1">
            <a:schemeClr val="accent1"/>
          </a:lnRef>
          <a:fillRef idx="0">
            <a:schemeClr val="accent1"/>
          </a:fillRef>
          <a:effectRef idx="0">
            <a:schemeClr val="accent1"/>
          </a:effectRef>
          <a:fontRef idx="minor">
            <a:schemeClr val="tx1"/>
          </a:fontRef>
        </p:style>
      </p:cxnSp>
      <p:sp>
        <p:nvSpPr>
          <p:cNvPr id="189" name="Line 111"/>
          <p:cNvSpPr>
            <a:spLocks noChangeShapeType="1"/>
          </p:cNvSpPr>
          <p:nvPr/>
        </p:nvSpPr>
        <p:spPr bwMode="auto">
          <a:xfrm flipV="1">
            <a:off x="3912393" y="3368918"/>
            <a:ext cx="563016" cy="93638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0" name="Line 111"/>
          <p:cNvSpPr>
            <a:spLocks noChangeShapeType="1"/>
          </p:cNvSpPr>
          <p:nvPr/>
        </p:nvSpPr>
        <p:spPr bwMode="auto">
          <a:xfrm flipH="1" flipV="1">
            <a:off x="2432904" y="4216400"/>
            <a:ext cx="914959" cy="86878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1" name="Line 111"/>
          <p:cNvSpPr>
            <a:spLocks noChangeShapeType="1"/>
          </p:cNvSpPr>
          <p:nvPr/>
        </p:nvSpPr>
        <p:spPr bwMode="auto">
          <a:xfrm flipH="1" flipV="1">
            <a:off x="5372100" y="1941145"/>
            <a:ext cx="1063626" cy="9021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2" name="Line 111"/>
          <p:cNvSpPr>
            <a:spLocks noChangeShapeType="1"/>
          </p:cNvSpPr>
          <p:nvPr/>
        </p:nvSpPr>
        <p:spPr bwMode="auto">
          <a:xfrm flipH="1" flipV="1">
            <a:off x="4656871" y="1694715"/>
            <a:ext cx="548542" cy="6765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3" name="Line 111"/>
          <p:cNvSpPr>
            <a:spLocks noChangeShapeType="1"/>
          </p:cNvSpPr>
          <p:nvPr/>
        </p:nvSpPr>
        <p:spPr bwMode="auto">
          <a:xfrm flipH="1">
            <a:off x="4028708" y="1644159"/>
            <a:ext cx="390891" cy="2930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194" name="Picture 19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
        <p:nvSpPr>
          <p:cNvPr id="182" name="Line 86"/>
          <p:cNvSpPr>
            <a:spLocks noChangeShapeType="1"/>
          </p:cNvSpPr>
          <p:nvPr/>
        </p:nvSpPr>
        <p:spPr bwMode="auto">
          <a:xfrm flipH="1">
            <a:off x="1086706" y="3402596"/>
            <a:ext cx="533400" cy="228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3" name="Line 87"/>
          <p:cNvSpPr>
            <a:spLocks noChangeShapeType="1"/>
          </p:cNvSpPr>
          <p:nvPr/>
        </p:nvSpPr>
        <p:spPr bwMode="auto">
          <a:xfrm flipH="1">
            <a:off x="1620106" y="3402596"/>
            <a:ext cx="76200" cy="533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5" name="Line 90"/>
          <p:cNvSpPr>
            <a:spLocks noChangeShapeType="1"/>
          </p:cNvSpPr>
          <p:nvPr/>
        </p:nvSpPr>
        <p:spPr bwMode="auto">
          <a:xfrm>
            <a:off x="2458306" y="4240796"/>
            <a:ext cx="457200" cy="2540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6" name="Line 91"/>
          <p:cNvSpPr>
            <a:spLocks noChangeShapeType="1"/>
          </p:cNvSpPr>
          <p:nvPr/>
        </p:nvSpPr>
        <p:spPr bwMode="auto">
          <a:xfrm>
            <a:off x="1772506" y="3402596"/>
            <a:ext cx="76200" cy="914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7" name="Line 92"/>
          <p:cNvSpPr>
            <a:spLocks noChangeShapeType="1"/>
          </p:cNvSpPr>
          <p:nvPr/>
        </p:nvSpPr>
        <p:spPr bwMode="auto">
          <a:xfrm>
            <a:off x="2382106" y="4240796"/>
            <a:ext cx="533710" cy="70037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8" name="Line 93"/>
          <p:cNvSpPr>
            <a:spLocks noChangeShapeType="1"/>
          </p:cNvSpPr>
          <p:nvPr/>
        </p:nvSpPr>
        <p:spPr bwMode="auto">
          <a:xfrm flipH="1">
            <a:off x="4058506" y="4316996"/>
            <a:ext cx="609600" cy="990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5" name="Line 95"/>
          <p:cNvSpPr>
            <a:spLocks noChangeShapeType="1"/>
          </p:cNvSpPr>
          <p:nvPr/>
        </p:nvSpPr>
        <p:spPr bwMode="auto">
          <a:xfrm flipH="1">
            <a:off x="4668106" y="4316996"/>
            <a:ext cx="76200" cy="914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6" name="Line 96"/>
          <p:cNvSpPr>
            <a:spLocks noChangeShapeType="1"/>
          </p:cNvSpPr>
          <p:nvPr/>
        </p:nvSpPr>
        <p:spPr bwMode="auto">
          <a:xfrm flipH="1">
            <a:off x="5486400" y="4427004"/>
            <a:ext cx="462818" cy="38529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7" name="Line 97"/>
          <p:cNvSpPr>
            <a:spLocks noChangeShapeType="1"/>
          </p:cNvSpPr>
          <p:nvPr/>
        </p:nvSpPr>
        <p:spPr bwMode="auto">
          <a:xfrm flipH="1">
            <a:off x="5811106" y="4469396"/>
            <a:ext cx="228600" cy="914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8" name="Line 98"/>
          <p:cNvSpPr>
            <a:spLocks noChangeShapeType="1"/>
          </p:cNvSpPr>
          <p:nvPr/>
        </p:nvSpPr>
        <p:spPr bwMode="auto">
          <a:xfrm>
            <a:off x="6115906" y="4469396"/>
            <a:ext cx="76200" cy="838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99" name="Line 99"/>
          <p:cNvSpPr>
            <a:spLocks noChangeShapeType="1"/>
          </p:cNvSpPr>
          <p:nvPr/>
        </p:nvSpPr>
        <p:spPr bwMode="auto">
          <a:xfrm>
            <a:off x="6192106" y="4469396"/>
            <a:ext cx="228600" cy="228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0" name="Line 100"/>
          <p:cNvSpPr>
            <a:spLocks noChangeShapeType="1"/>
          </p:cNvSpPr>
          <p:nvPr/>
        </p:nvSpPr>
        <p:spPr bwMode="auto">
          <a:xfrm flipH="1">
            <a:off x="6877906" y="4545596"/>
            <a:ext cx="76200" cy="685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1" name="Line 101"/>
          <p:cNvSpPr>
            <a:spLocks noChangeShapeType="1"/>
          </p:cNvSpPr>
          <p:nvPr/>
        </p:nvSpPr>
        <p:spPr bwMode="auto">
          <a:xfrm flipH="1" flipV="1">
            <a:off x="7106506" y="4545596"/>
            <a:ext cx="381000" cy="457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2" name="Line 102"/>
          <p:cNvSpPr>
            <a:spLocks noChangeShapeType="1"/>
          </p:cNvSpPr>
          <p:nvPr/>
        </p:nvSpPr>
        <p:spPr bwMode="auto">
          <a:xfrm>
            <a:off x="7411306" y="5459996"/>
            <a:ext cx="304800"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3" name="Line 103"/>
          <p:cNvSpPr>
            <a:spLocks noChangeShapeType="1"/>
          </p:cNvSpPr>
          <p:nvPr/>
        </p:nvSpPr>
        <p:spPr bwMode="auto">
          <a:xfrm>
            <a:off x="5582506" y="5231396"/>
            <a:ext cx="152400" cy="228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4" name="Line 105"/>
          <p:cNvSpPr>
            <a:spLocks noChangeShapeType="1"/>
          </p:cNvSpPr>
          <p:nvPr/>
        </p:nvSpPr>
        <p:spPr bwMode="auto">
          <a:xfrm flipV="1">
            <a:off x="7563706" y="4545596"/>
            <a:ext cx="76200" cy="457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5" name="Line 106"/>
          <p:cNvSpPr>
            <a:spLocks noChangeShapeType="1"/>
          </p:cNvSpPr>
          <p:nvPr/>
        </p:nvSpPr>
        <p:spPr bwMode="auto">
          <a:xfrm>
            <a:off x="7164288" y="4365104"/>
            <a:ext cx="323218" cy="2809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6" name="Line 107"/>
          <p:cNvSpPr>
            <a:spLocks noChangeShapeType="1"/>
          </p:cNvSpPr>
          <p:nvPr/>
        </p:nvSpPr>
        <p:spPr bwMode="auto">
          <a:xfrm flipV="1">
            <a:off x="7335106" y="3554996"/>
            <a:ext cx="457200" cy="76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7" name="Line 108"/>
          <p:cNvSpPr>
            <a:spLocks noChangeShapeType="1"/>
          </p:cNvSpPr>
          <p:nvPr/>
        </p:nvSpPr>
        <p:spPr bwMode="auto">
          <a:xfrm>
            <a:off x="7335106" y="3783596"/>
            <a:ext cx="533400" cy="228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8" name="Line 109"/>
          <p:cNvSpPr>
            <a:spLocks noChangeShapeType="1"/>
          </p:cNvSpPr>
          <p:nvPr/>
        </p:nvSpPr>
        <p:spPr bwMode="auto">
          <a:xfrm>
            <a:off x="1924906" y="3250196"/>
            <a:ext cx="2514600" cy="76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9" name="Line 111"/>
          <p:cNvSpPr>
            <a:spLocks noChangeShapeType="1"/>
          </p:cNvSpPr>
          <p:nvPr/>
        </p:nvSpPr>
        <p:spPr bwMode="auto">
          <a:xfrm flipH="1" flipV="1">
            <a:off x="4591906" y="3478796"/>
            <a:ext cx="152400" cy="533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0" name="Line 112"/>
          <p:cNvSpPr>
            <a:spLocks noChangeShapeType="1"/>
          </p:cNvSpPr>
          <p:nvPr/>
        </p:nvSpPr>
        <p:spPr bwMode="auto">
          <a:xfrm flipH="1" flipV="1">
            <a:off x="4668106" y="3478796"/>
            <a:ext cx="1219200" cy="7620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1" name="Line 114"/>
          <p:cNvSpPr>
            <a:spLocks noChangeShapeType="1"/>
          </p:cNvSpPr>
          <p:nvPr/>
        </p:nvSpPr>
        <p:spPr bwMode="auto">
          <a:xfrm flipH="1" flipV="1">
            <a:off x="1924906" y="3402596"/>
            <a:ext cx="381000" cy="533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2" name="Line 116"/>
          <p:cNvSpPr>
            <a:spLocks noChangeShapeType="1"/>
          </p:cNvSpPr>
          <p:nvPr/>
        </p:nvSpPr>
        <p:spPr bwMode="auto">
          <a:xfrm flipH="1" flipV="1">
            <a:off x="4896706" y="4164596"/>
            <a:ext cx="990600" cy="152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3" name="Line 119"/>
          <p:cNvSpPr>
            <a:spLocks noChangeShapeType="1"/>
          </p:cNvSpPr>
          <p:nvPr/>
        </p:nvSpPr>
        <p:spPr bwMode="auto">
          <a:xfrm flipV="1">
            <a:off x="7030306" y="3859796"/>
            <a:ext cx="152400" cy="3810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4" name="Line 120"/>
          <p:cNvSpPr>
            <a:spLocks noChangeShapeType="1"/>
          </p:cNvSpPr>
          <p:nvPr/>
        </p:nvSpPr>
        <p:spPr bwMode="auto">
          <a:xfrm flipH="1" flipV="1">
            <a:off x="4691919" y="3478796"/>
            <a:ext cx="2209800" cy="838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 name="Line 129"/>
          <p:cNvSpPr>
            <a:spLocks noChangeShapeType="1"/>
          </p:cNvSpPr>
          <p:nvPr/>
        </p:nvSpPr>
        <p:spPr bwMode="auto">
          <a:xfrm flipV="1">
            <a:off x="6300192" y="5301208"/>
            <a:ext cx="469776" cy="14401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6" name="Line 131"/>
          <p:cNvSpPr>
            <a:spLocks noChangeShapeType="1"/>
          </p:cNvSpPr>
          <p:nvPr/>
        </p:nvSpPr>
        <p:spPr bwMode="auto">
          <a:xfrm flipH="1">
            <a:off x="3932299" y="4189996"/>
            <a:ext cx="654112" cy="203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7" name="Line 140"/>
          <p:cNvSpPr>
            <a:spLocks noChangeShapeType="1"/>
          </p:cNvSpPr>
          <p:nvPr/>
        </p:nvSpPr>
        <p:spPr bwMode="auto">
          <a:xfrm flipH="1" flipV="1">
            <a:off x="2458306" y="1802396"/>
            <a:ext cx="1981200" cy="685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8" name="Line 150"/>
          <p:cNvSpPr>
            <a:spLocks noChangeShapeType="1"/>
          </p:cNvSpPr>
          <p:nvPr/>
        </p:nvSpPr>
        <p:spPr bwMode="auto">
          <a:xfrm flipV="1">
            <a:off x="1924906" y="2628381"/>
            <a:ext cx="2561492" cy="53450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9" name="Line 107"/>
          <p:cNvSpPr>
            <a:spLocks noChangeShapeType="1"/>
          </p:cNvSpPr>
          <p:nvPr/>
        </p:nvSpPr>
        <p:spPr bwMode="auto">
          <a:xfrm flipV="1">
            <a:off x="2452811" y="1723265"/>
            <a:ext cx="457200" cy="76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0" name="Line 108"/>
          <p:cNvSpPr>
            <a:spLocks noChangeShapeType="1"/>
          </p:cNvSpPr>
          <p:nvPr/>
        </p:nvSpPr>
        <p:spPr bwMode="auto">
          <a:xfrm>
            <a:off x="2452811" y="1951865"/>
            <a:ext cx="533400" cy="228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1" name="Line 114"/>
          <p:cNvSpPr>
            <a:spLocks noChangeShapeType="1"/>
          </p:cNvSpPr>
          <p:nvPr/>
        </p:nvSpPr>
        <p:spPr bwMode="auto">
          <a:xfrm flipV="1">
            <a:off x="1834419" y="2028065"/>
            <a:ext cx="465992" cy="1066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2" name="Line 114"/>
          <p:cNvSpPr>
            <a:spLocks noChangeShapeType="1"/>
          </p:cNvSpPr>
          <p:nvPr/>
        </p:nvSpPr>
        <p:spPr bwMode="auto">
          <a:xfrm flipH="1" flipV="1">
            <a:off x="2382106" y="2028065"/>
            <a:ext cx="2051905" cy="1260231"/>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3" name="Line 93"/>
          <p:cNvSpPr>
            <a:spLocks noChangeShapeType="1"/>
          </p:cNvSpPr>
          <p:nvPr/>
        </p:nvSpPr>
        <p:spPr bwMode="auto">
          <a:xfrm flipH="1">
            <a:off x="5500200" y="1812164"/>
            <a:ext cx="803031" cy="122115"/>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4" name="Line 145"/>
          <p:cNvSpPr>
            <a:spLocks noChangeShapeType="1"/>
          </p:cNvSpPr>
          <p:nvPr/>
        </p:nvSpPr>
        <p:spPr bwMode="auto">
          <a:xfrm flipV="1">
            <a:off x="5377718" y="1456565"/>
            <a:ext cx="585787" cy="304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5" name="Line 145"/>
          <p:cNvSpPr>
            <a:spLocks noChangeShapeType="1"/>
          </p:cNvSpPr>
          <p:nvPr/>
        </p:nvSpPr>
        <p:spPr bwMode="auto">
          <a:xfrm flipV="1">
            <a:off x="5353905" y="1354963"/>
            <a:ext cx="176213" cy="368301"/>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6" name="Line 145"/>
          <p:cNvSpPr>
            <a:spLocks noChangeShapeType="1"/>
          </p:cNvSpPr>
          <p:nvPr/>
        </p:nvSpPr>
        <p:spPr bwMode="auto">
          <a:xfrm flipV="1">
            <a:off x="3932299" y="1404300"/>
            <a:ext cx="100013" cy="223715"/>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7" name="Line 145"/>
          <p:cNvSpPr>
            <a:spLocks noChangeShapeType="1"/>
          </p:cNvSpPr>
          <p:nvPr/>
        </p:nvSpPr>
        <p:spPr bwMode="auto">
          <a:xfrm flipH="1" flipV="1">
            <a:off x="3625119" y="1456564"/>
            <a:ext cx="207167" cy="18268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8" name="Line 145"/>
          <p:cNvSpPr>
            <a:spLocks noChangeShapeType="1"/>
          </p:cNvSpPr>
          <p:nvPr/>
        </p:nvSpPr>
        <p:spPr bwMode="auto">
          <a:xfrm flipV="1">
            <a:off x="4706206" y="1608964"/>
            <a:ext cx="266700" cy="8254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9" name="Line 145"/>
          <p:cNvSpPr>
            <a:spLocks noChangeShapeType="1"/>
          </p:cNvSpPr>
          <p:nvPr/>
        </p:nvSpPr>
        <p:spPr bwMode="auto">
          <a:xfrm flipV="1">
            <a:off x="4669083" y="1355941"/>
            <a:ext cx="100013" cy="223715"/>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30" name="Line 145"/>
          <p:cNvSpPr>
            <a:spLocks noChangeShapeType="1"/>
          </p:cNvSpPr>
          <p:nvPr/>
        </p:nvSpPr>
        <p:spPr bwMode="auto">
          <a:xfrm flipV="1">
            <a:off x="4565712" y="1131250"/>
            <a:ext cx="50007" cy="37904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31" name="Line 145"/>
          <p:cNvSpPr>
            <a:spLocks noChangeShapeType="1"/>
          </p:cNvSpPr>
          <p:nvPr/>
        </p:nvSpPr>
        <p:spPr bwMode="auto">
          <a:xfrm flipH="1" flipV="1">
            <a:off x="4475409" y="1037996"/>
            <a:ext cx="72293" cy="457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32" name="Line 145"/>
          <p:cNvSpPr>
            <a:spLocks noChangeShapeType="1"/>
          </p:cNvSpPr>
          <p:nvPr/>
        </p:nvSpPr>
        <p:spPr bwMode="auto">
          <a:xfrm flipV="1">
            <a:off x="3832287" y="1221615"/>
            <a:ext cx="73820" cy="406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33" name="Line 145"/>
          <p:cNvSpPr>
            <a:spLocks noChangeShapeType="1"/>
          </p:cNvSpPr>
          <p:nvPr/>
        </p:nvSpPr>
        <p:spPr bwMode="auto">
          <a:xfrm flipH="1" flipV="1">
            <a:off x="3721664" y="1149291"/>
            <a:ext cx="116496" cy="39467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34" name="Line 145"/>
          <p:cNvSpPr>
            <a:spLocks noChangeShapeType="1"/>
          </p:cNvSpPr>
          <p:nvPr/>
        </p:nvSpPr>
        <p:spPr bwMode="auto">
          <a:xfrm flipV="1">
            <a:off x="2300412" y="1436050"/>
            <a:ext cx="50006" cy="30479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35" name="Line 145"/>
          <p:cNvSpPr>
            <a:spLocks noChangeShapeType="1"/>
          </p:cNvSpPr>
          <p:nvPr/>
        </p:nvSpPr>
        <p:spPr bwMode="auto">
          <a:xfrm flipH="1" flipV="1">
            <a:off x="2101120" y="1342265"/>
            <a:ext cx="128586" cy="398581"/>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36" name="Line 86"/>
          <p:cNvSpPr>
            <a:spLocks noChangeShapeType="1"/>
          </p:cNvSpPr>
          <p:nvPr/>
        </p:nvSpPr>
        <p:spPr bwMode="auto">
          <a:xfrm flipH="1">
            <a:off x="1600322" y="1914741"/>
            <a:ext cx="533400" cy="228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37" name="Line 86"/>
          <p:cNvSpPr>
            <a:spLocks noChangeShapeType="1"/>
          </p:cNvSpPr>
          <p:nvPr/>
        </p:nvSpPr>
        <p:spPr bwMode="auto">
          <a:xfrm flipH="1">
            <a:off x="1319335" y="1800441"/>
            <a:ext cx="852487" cy="1905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38" name="Line 86"/>
          <p:cNvSpPr>
            <a:spLocks noChangeShapeType="1"/>
          </p:cNvSpPr>
          <p:nvPr/>
        </p:nvSpPr>
        <p:spPr bwMode="auto">
          <a:xfrm flipH="1">
            <a:off x="1867022" y="2030996"/>
            <a:ext cx="386495" cy="530469"/>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39" name="Line 86"/>
          <p:cNvSpPr>
            <a:spLocks noChangeShapeType="1"/>
          </p:cNvSpPr>
          <p:nvPr/>
        </p:nvSpPr>
        <p:spPr bwMode="auto">
          <a:xfrm flipH="1">
            <a:off x="1480163" y="2028064"/>
            <a:ext cx="739652" cy="521677"/>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0" name="Line 86"/>
          <p:cNvSpPr>
            <a:spLocks noChangeShapeType="1"/>
          </p:cNvSpPr>
          <p:nvPr/>
        </p:nvSpPr>
        <p:spPr bwMode="auto">
          <a:xfrm>
            <a:off x="2350418" y="2028064"/>
            <a:ext cx="249298" cy="304801"/>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1" name="Line 86"/>
          <p:cNvSpPr>
            <a:spLocks noChangeShapeType="1"/>
          </p:cNvSpPr>
          <p:nvPr/>
        </p:nvSpPr>
        <p:spPr bwMode="auto">
          <a:xfrm>
            <a:off x="2286122" y="2067141"/>
            <a:ext cx="64296" cy="330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2" name="Line 86"/>
          <p:cNvSpPr>
            <a:spLocks noChangeShapeType="1"/>
          </p:cNvSpPr>
          <p:nvPr/>
        </p:nvSpPr>
        <p:spPr bwMode="auto">
          <a:xfrm flipH="1" flipV="1">
            <a:off x="1155579" y="1740847"/>
            <a:ext cx="1064236" cy="3077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3" name="Line 86"/>
          <p:cNvSpPr>
            <a:spLocks noChangeShapeType="1"/>
          </p:cNvSpPr>
          <p:nvPr/>
        </p:nvSpPr>
        <p:spPr bwMode="auto">
          <a:xfrm flipH="1" flipV="1">
            <a:off x="1415319" y="1467798"/>
            <a:ext cx="804496" cy="293567"/>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4" name="Line 86"/>
          <p:cNvSpPr>
            <a:spLocks noChangeShapeType="1"/>
          </p:cNvSpPr>
          <p:nvPr/>
        </p:nvSpPr>
        <p:spPr bwMode="auto">
          <a:xfrm flipH="1" flipV="1">
            <a:off x="1658205" y="1135646"/>
            <a:ext cx="561609" cy="600319"/>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 name="Line 145"/>
          <p:cNvSpPr>
            <a:spLocks noChangeShapeType="1"/>
          </p:cNvSpPr>
          <p:nvPr/>
        </p:nvSpPr>
        <p:spPr bwMode="auto">
          <a:xfrm flipV="1">
            <a:off x="6698519" y="2899478"/>
            <a:ext cx="266700" cy="8254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7" name="Line 145"/>
          <p:cNvSpPr>
            <a:spLocks noChangeShapeType="1"/>
          </p:cNvSpPr>
          <p:nvPr/>
        </p:nvSpPr>
        <p:spPr bwMode="auto">
          <a:xfrm flipV="1">
            <a:off x="6660232" y="2348880"/>
            <a:ext cx="72008" cy="45105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8" name="Line 145"/>
          <p:cNvSpPr>
            <a:spLocks noChangeShapeType="1"/>
          </p:cNvSpPr>
          <p:nvPr/>
        </p:nvSpPr>
        <p:spPr bwMode="auto">
          <a:xfrm flipH="1" flipV="1">
            <a:off x="6426324" y="2359729"/>
            <a:ext cx="72293" cy="457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9" name="Line 86"/>
          <p:cNvSpPr>
            <a:spLocks noChangeShapeType="1"/>
          </p:cNvSpPr>
          <p:nvPr/>
        </p:nvSpPr>
        <p:spPr bwMode="auto">
          <a:xfrm flipH="1" flipV="1">
            <a:off x="4744305" y="2574164"/>
            <a:ext cx="1718163" cy="29600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50" name="Line 107"/>
          <p:cNvSpPr>
            <a:spLocks noChangeShapeType="1"/>
          </p:cNvSpPr>
          <p:nvPr/>
        </p:nvSpPr>
        <p:spPr bwMode="auto">
          <a:xfrm flipV="1">
            <a:off x="7182706" y="3288296"/>
            <a:ext cx="304800" cy="28330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51" name="Line 111"/>
          <p:cNvSpPr>
            <a:spLocks noChangeShapeType="1"/>
          </p:cNvSpPr>
          <p:nvPr/>
        </p:nvSpPr>
        <p:spPr bwMode="auto">
          <a:xfrm flipV="1">
            <a:off x="3932299" y="3418714"/>
            <a:ext cx="563016" cy="936381"/>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52" name="Line 111"/>
          <p:cNvSpPr>
            <a:spLocks noChangeShapeType="1"/>
          </p:cNvSpPr>
          <p:nvPr/>
        </p:nvSpPr>
        <p:spPr bwMode="auto">
          <a:xfrm flipH="1" flipV="1">
            <a:off x="2483768" y="4077072"/>
            <a:ext cx="791308" cy="88020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53" name="Line 111"/>
          <p:cNvSpPr>
            <a:spLocks noChangeShapeType="1"/>
          </p:cNvSpPr>
          <p:nvPr/>
        </p:nvSpPr>
        <p:spPr bwMode="auto">
          <a:xfrm flipH="1" flipV="1">
            <a:off x="5392006" y="1990941"/>
            <a:ext cx="1063626" cy="90218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54" name="Line 111"/>
          <p:cNvSpPr>
            <a:spLocks noChangeShapeType="1"/>
          </p:cNvSpPr>
          <p:nvPr/>
        </p:nvSpPr>
        <p:spPr bwMode="auto">
          <a:xfrm flipH="1" flipV="1">
            <a:off x="4676777" y="1744511"/>
            <a:ext cx="548542" cy="6765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55" name="Line 111"/>
          <p:cNvSpPr>
            <a:spLocks noChangeShapeType="1"/>
          </p:cNvSpPr>
          <p:nvPr/>
        </p:nvSpPr>
        <p:spPr bwMode="auto">
          <a:xfrm flipH="1">
            <a:off x="4048614" y="1693955"/>
            <a:ext cx="390891" cy="29309"/>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57" name="Line 87"/>
          <p:cNvSpPr>
            <a:spLocks noChangeShapeType="1"/>
          </p:cNvSpPr>
          <p:nvPr/>
        </p:nvSpPr>
        <p:spPr bwMode="auto">
          <a:xfrm flipH="1">
            <a:off x="1587159" y="3308810"/>
            <a:ext cx="76200" cy="533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59" name="Line 90"/>
          <p:cNvSpPr>
            <a:spLocks noChangeShapeType="1"/>
          </p:cNvSpPr>
          <p:nvPr/>
        </p:nvSpPr>
        <p:spPr bwMode="auto">
          <a:xfrm>
            <a:off x="2425359" y="4147010"/>
            <a:ext cx="457200" cy="2540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60" name="Line 91"/>
          <p:cNvSpPr>
            <a:spLocks noChangeShapeType="1"/>
          </p:cNvSpPr>
          <p:nvPr/>
        </p:nvSpPr>
        <p:spPr bwMode="auto">
          <a:xfrm>
            <a:off x="1739559" y="3308810"/>
            <a:ext cx="76200" cy="914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61" name="Line 92"/>
          <p:cNvSpPr>
            <a:spLocks noChangeShapeType="1"/>
          </p:cNvSpPr>
          <p:nvPr/>
        </p:nvSpPr>
        <p:spPr bwMode="auto">
          <a:xfrm>
            <a:off x="2349158" y="4147010"/>
            <a:ext cx="566657" cy="72215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62" name="Line 93"/>
          <p:cNvSpPr>
            <a:spLocks noChangeShapeType="1"/>
          </p:cNvSpPr>
          <p:nvPr/>
        </p:nvSpPr>
        <p:spPr bwMode="auto">
          <a:xfrm flipH="1">
            <a:off x="4025559" y="4223210"/>
            <a:ext cx="609600" cy="9906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63" name="Line 95"/>
          <p:cNvSpPr>
            <a:spLocks noChangeShapeType="1"/>
          </p:cNvSpPr>
          <p:nvPr/>
        </p:nvSpPr>
        <p:spPr bwMode="auto">
          <a:xfrm flipH="1">
            <a:off x="4635159" y="4223210"/>
            <a:ext cx="76200" cy="914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64" name="Line 96"/>
          <p:cNvSpPr>
            <a:spLocks noChangeShapeType="1"/>
          </p:cNvSpPr>
          <p:nvPr/>
        </p:nvSpPr>
        <p:spPr bwMode="auto">
          <a:xfrm flipH="1">
            <a:off x="5535272" y="4489910"/>
            <a:ext cx="424234" cy="403563"/>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65" name="Line 97"/>
          <p:cNvSpPr>
            <a:spLocks noChangeShapeType="1"/>
          </p:cNvSpPr>
          <p:nvPr/>
        </p:nvSpPr>
        <p:spPr bwMode="auto">
          <a:xfrm flipH="1">
            <a:off x="5778159" y="4375610"/>
            <a:ext cx="228600" cy="914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66" name="Line 98"/>
          <p:cNvSpPr>
            <a:spLocks noChangeShapeType="1"/>
          </p:cNvSpPr>
          <p:nvPr/>
        </p:nvSpPr>
        <p:spPr bwMode="auto">
          <a:xfrm>
            <a:off x="6082959" y="4375610"/>
            <a:ext cx="76200" cy="838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67" name="Line 99"/>
          <p:cNvSpPr>
            <a:spLocks noChangeShapeType="1"/>
          </p:cNvSpPr>
          <p:nvPr/>
        </p:nvSpPr>
        <p:spPr bwMode="auto">
          <a:xfrm>
            <a:off x="6159159" y="4375610"/>
            <a:ext cx="228600" cy="2286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68" name="Line 100"/>
          <p:cNvSpPr>
            <a:spLocks noChangeShapeType="1"/>
          </p:cNvSpPr>
          <p:nvPr/>
        </p:nvSpPr>
        <p:spPr bwMode="auto">
          <a:xfrm flipH="1">
            <a:off x="6844959" y="4451810"/>
            <a:ext cx="76200" cy="6858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69" name="Line 101"/>
          <p:cNvSpPr>
            <a:spLocks noChangeShapeType="1"/>
          </p:cNvSpPr>
          <p:nvPr/>
        </p:nvSpPr>
        <p:spPr bwMode="auto">
          <a:xfrm flipH="1" flipV="1">
            <a:off x="7073559" y="4451810"/>
            <a:ext cx="381000" cy="457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70" name="Line 102"/>
          <p:cNvSpPr>
            <a:spLocks noChangeShapeType="1"/>
          </p:cNvSpPr>
          <p:nvPr/>
        </p:nvSpPr>
        <p:spPr bwMode="auto">
          <a:xfrm>
            <a:off x="7378359" y="5366210"/>
            <a:ext cx="304800" cy="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71" name="Line 103"/>
          <p:cNvSpPr>
            <a:spLocks noChangeShapeType="1"/>
          </p:cNvSpPr>
          <p:nvPr/>
        </p:nvSpPr>
        <p:spPr bwMode="auto">
          <a:xfrm>
            <a:off x="5549559" y="5137610"/>
            <a:ext cx="152400" cy="2286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72" name="Line 105"/>
          <p:cNvSpPr>
            <a:spLocks noChangeShapeType="1"/>
          </p:cNvSpPr>
          <p:nvPr/>
        </p:nvSpPr>
        <p:spPr bwMode="auto">
          <a:xfrm flipV="1">
            <a:off x="7530759" y="4451810"/>
            <a:ext cx="76200" cy="457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73" name="Line 106"/>
          <p:cNvSpPr>
            <a:spLocks noChangeShapeType="1"/>
          </p:cNvSpPr>
          <p:nvPr/>
        </p:nvSpPr>
        <p:spPr bwMode="auto">
          <a:xfrm flipV="1">
            <a:off x="7149758" y="4293096"/>
            <a:ext cx="374569" cy="6314"/>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74" name="Line 107"/>
          <p:cNvSpPr>
            <a:spLocks noChangeShapeType="1"/>
          </p:cNvSpPr>
          <p:nvPr/>
        </p:nvSpPr>
        <p:spPr bwMode="auto">
          <a:xfrm flipV="1">
            <a:off x="7302159" y="3461210"/>
            <a:ext cx="457200" cy="76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75" name="Line 108"/>
          <p:cNvSpPr>
            <a:spLocks noChangeShapeType="1"/>
          </p:cNvSpPr>
          <p:nvPr/>
        </p:nvSpPr>
        <p:spPr bwMode="auto">
          <a:xfrm>
            <a:off x="7302159" y="3689810"/>
            <a:ext cx="533400" cy="2286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76" name="Line 109"/>
          <p:cNvSpPr>
            <a:spLocks noChangeShapeType="1"/>
          </p:cNvSpPr>
          <p:nvPr/>
        </p:nvSpPr>
        <p:spPr bwMode="auto">
          <a:xfrm>
            <a:off x="1891959" y="3156410"/>
            <a:ext cx="2514600" cy="76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77" name="Line 111"/>
          <p:cNvSpPr>
            <a:spLocks noChangeShapeType="1"/>
          </p:cNvSpPr>
          <p:nvPr/>
        </p:nvSpPr>
        <p:spPr bwMode="auto">
          <a:xfrm flipH="1" flipV="1">
            <a:off x="4558959" y="3385010"/>
            <a:ext cx="152400" cy="533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78" name="Line 112"/>
          <p:cNvSpPr>
            <a:spLocks noChangeShapeType="1"/>
          </p:cNvSpPr>
          <p:nvPr/>
        </p:nvSpPr>
        <p:spPr bwMode="auto">
          <a:xfrm flipH="1" flipV="1">
            <a:off x="4635159" y="3385010"/>
            <a:ext cx="1219200" cy="7620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79" name="Line 114"/>
          <p:cNvSpPr>
            <a:spLocks noChangeShapeType="1"/>
          </p:cNvSpPr>
          <p:nvPr/>
        </p:nvSpPr>
        <p:spPr bwMode="auto">
          <a:xfrm flipH="1" flipV="1">
            <a:off x="1891959" y="3308810"/>
            <a:ext cx="381000" cy="533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80" name="Line 116"/>
          <p:cNvSpPr>
            <a:spLocks noChangeShapeType="1"/>
          </p:cNvSpPr>
          <p:nvPr/>
        </p:nvSpPr>
        <p:spPr bwMode="auto">
          <a:xfrm flipH="1" flipV="1">
            <a:off x="4863759" y="4070810"/>
            <a:ext cx="990600" cy="152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82" name="Line 120"/>
          <p:cNvSpPr>
            <a:spLocks noChangeShapeType="1"/>
          </p:cNvSpPr>
          <p:nvPr/>
        </p:nvSpPr>
        <p:spPr bwMode="auto">
          <a:xfrm flipH="1" flipV="1">
            <a:off x="4658972" y="3385010"/>
            <a:ext cx="2209800" cy="838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83" name="Line 129"/>
          <p:cNvSpPr>
            <a:spLocks noChangeShapeType="1"/>
          </p:cNvSpPr>
          <p:nvPr/>
        </p:nvSpPr>
        <p:spPr bwMode="auto">
          <a:xfrm flipV="1">
            <a:off x="6300192" y="5301208"/>
            <a:ext cx="541784" cy="144016"/>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84" name="Line 131"/>
          <p:cNvSpPr>
            <a:spLocks noChangeShapeType="1"/>
          </p:cNvSpPr>
          <p:nvPr/>
        </p:nvSpPr>
        <p:spPr bwMode="auto">
          <a:xfrm flipH="1">
            <a:off x="3899352" y="4096210"/>
            <a:ext cx="654112" cy="203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85" name="Line 140"/>
          <p:cNvSpPr>
            <a:spLocks noChangeShapeType="1"/>
          </p:cNvSpPr>
          <p:nvPr/>
        </p:nvSpPr>
        <p:spPr bwMode="auto">
          <a:xfrm flipH="1" flipV="1">
            <a:off x="2425359" y="1708610"/>
            <a:ext cx="1981200" cy="6858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86" name="Line 150"/>
          <p:cNvSpPr>
            <a:spLocks noChangeShapeType="1"/>
          </p:cNvSpPr>
          <p:nvPr/>
        </p:nvSpPr>
        <p:spPr bwMode="auto">
          <a:xfrm flipV="1">
            <a:off x="1891959" y="2573214"/>
            <a:ext cx="2550503" cy="495884"/>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87" name="Line 107"/>
          <p:cNvSpPr>
            <a:spLocks noChangeShapeType="1"/>
          </p:cNvSpPr>
          <p:nvPr/>
        </p:nvSpPr>
        <p:spPr bwMode="auto">
          <a:xfrm flipV="1">
            <a:off x="2419864" y="1629479"/>
            <a:ext cx="457200" cy="76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88" name="Line 108"/>
          <p:cNvSpPr>
            <a:spLocks noChangeShapeType="1"/>
          </p:cNvSpPr>
          <p:nvPr/>
        </p:nvSpPr>
        <p:spPr bwMode="auto">
          <a:xfrm>
            <a:off x="2419864" y="1858079"/>
            <a:ext cx="533400" cy="2286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89" name="Line 114"/>
          <p:cNvSpPr>
            <a:spLocks noChangeShapeType="1"/>
          </p:cNvSpPr>
          <p:nvPr/>
        </p:nvSpPr>
        <p:spPr bwMode="auto">
          <a:xfrm flipV="1">
            <a:off x="1801472" y="1934279"/>
            <a:ext cx="465992" cy="10668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91" name="Line 93"/>
          <p:cNvSpPr>
            <a:spLocks noChangeShapeType="1"/>
          </p:cNvSpPr>
          <p:nvPr/>
        </p:nvSpPr>
        <p:spPr bwMode="auto">
          <a:xfrm flipH="1">
            <a:off x="5467253" y="1718378"/>
            <a:ext cx="803031" cy="122115"/>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92" name="Line 145"/>
          <p:cNvSpPr>
            <a:spLocks noChangeShapeType="1"/>
          </p:cNvSpPr>
          <p:nvPr/>
        </p:nvSpPr>
        <p:spPr bwMode="auto">
          <a:xfrm flipV="1">
            <a:off x="5344771" y="1362779"/>
            <a:ext cx="585787" cy="3048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93" name="Line 145"/>
          <p:cNvSpPr>
            <a:spLocks noChangeShapeType="1"/>
          </p:cNvSpPr>
          <p:nvPr/>
        </p:nvSpPr>
        <p:spPr bwMode="auto">
          <a:xfrm flipV="1">
            <a:off x="5320958" y="1261177"/>
            <a:ext cx="176213" cy="368301"/>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94" name="Line 145"/>
          <p:cNvSpPr>
            <a:spLocks noChangeShapeType="1"/>
          </p:cNvSpPr>
          <p:nvPr/>
        </p:nvSpPr>
        <p:spPr bwMode="auto">
          <a:xfrm flipV="1">
            <a:off x="3899352" y="1310514"/>
            <a:ext cx="100013" cy="223715"/>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95" name="Line 145"/>
          <p:cNvSpPr>
            <a:spLocks noChangeShapeType="1"/>
          </p:cNvSpPr>
          <p:nvPr/>
        </p:nvSpPr>
        <p:spPr bwMode="auto">
          <a:xfrm flipH="1" flipV="1">
            <a:off x="3592172" y="1362778"/>
            <a:ext cx="207167" cy="182684"/>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96" name="Line 145"/>
          <p:cNvSpPr>
            <a:spLocks noChangeShapeType="1"/>
          </p:cNvSpPr>
          <p:nvPr/>
        </p:nvSpPr>
        <p:spPr bwMode="auto">
          <a:xfrm flipV="1">
            <a:off x="4673259" y="1515178"/>
            <a:ext cx="266700" cy="82548"/>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97" name="Line 145"/>
          <p:cNvSpPr>
            <a:spLocks noChangeShapeType="1"/>
          </p:cNvSpPr>
          <p:nvPr/>
        </p:nvSpPr>
        <p:spPr bwMode="auto">
          <a:xfrm flipV="1">
            <a:off x="4636136" y="1262155"/>
            <a:ext cx="100013" cy="223715"/>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98" name="Line 145"/>
          <p:cNvSpPr>
            <a:spLocks noChangeShapeType="1"/>
          </p:cNvSpPr>
          <p:nvPr/>
        </p:nvSpPr>
        <p:spPr bwMode="auto">
          <a:xfrm flipV="1">
            <a:off x="4532765" y="1037464"/>
            <a:ext cx="50007" cy="379046"/>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99" name="Line 145"/>
          <p:cNvSpPr>
            <a:spLocks noChangeShapeType="1"/>
          </p:cNvSpPr>
          <p:nvPr/>
        </p:nvSpPr>
        <p:spPr bwMode="auto">
          <a:xfrm flipH="1" flipV="1">
            <a:off x="4359521" y="1019419"/>
            <a:ext cx="72293" cy="457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00" name="Line 145"/>
          <p:cNvSpPr>
            <a:spLocks noChangeShapeType="1"/>
          </p:cNvSpPr>
          <p:nvPr/>
        </p:nvSpPr>
        <p:spPr bwMode="auto">
          <a:xfrm flipV="1">
            <a:off x="3799340" y="1127829"/>
            <a:ext cx="73820" cy="406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01" name="Line 145"/>
          <p:cNvSpPr>
            <a:spLocks noChangeShapeType="1"/>
          </p:cNvSpPr>
          <p:nvPr/>
        </p:nvSpPr>
        <p:spPr bwMode="auto">
          <a:xfrm flipH="1" flipV="1">
            <a:off x="3637507" y="1149120"/>
            <a:ext cx="116496" cy="394676"/>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02" name="Line 145"/>
          <p:cNvSpPr>
            <a:spLocks noChangeShapeType="1"/>
          </p:cNvSpPr>
          <p:nvPr/>
        </p:nvSpPr>
        <p:spPr bwMode="auto">
          <a:xfrm flipV="1">
            <a:off x="2267465" y="1342264"/>
            <a:ext cx="50006" cy="304796"/>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03" name="Line 145"/>
          <p:cNvSpPr>
            <a:spLocks noChangeShapeType="1"/>
          </p:cNvSpPr>
          <p:nvPr/>
        </p:nvSpPr>
        <p:spPr bwMode="auto">
          <a:xfrm flipH="1" flipV="1">
            <a:off x="2068173" y="1248479"/>
            <a:ext cx="128586" cy="398581"/>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05" name="Line 86"/>
          <p:cNvSpPr>
            <a:spLocks noChangeShapeType="1"/>
          </p:cNvSpPr>
          <p:nvPr/>
        </p:nvSpPr>
        <p:spPr bwMode="auto">
          <a:xfrm flipH="1">
            <a:off x="1286388" y="1706655"/>
            <a:ext cx="852487" cy="1905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06" name="Line 86"/>
          <p:cNvSpPr>
            <a:spLocks noChangeShapeType="1"/>
          </p:cNvSpPr>
          <p:nvPr/>
        </p:nvSpPr>
        <p:spPr bwMode="auto">
          <a:xfrm flipH="1">
            <a:off x="1834075" y="1937210"/>
            <a:ext cx="386495" cy="530469"/>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07" name="Line 86"/>
          <p:cNvSpPr>
            <a:spLocks noChangeShapeType="1"/>
          </p:cNvSpPr>
          <p:nvPr/>
        </p:nvSpPr>
        <p:spPr bwMode="auto">
          <a:xfrm flipH="1">
            <a:off x="1447216" y="1934278"/>
            <a:ext cx="739652" cy="521677"/>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08" name="Line 86"/>
          <p:cNvSpPr>
            <a:spLocks noChangeShapeType="1"/>
          </p:cNvSpPr>
          <p:nvPr/>
        </p:nvSpPr>
        <p:spPr bwMode="auto">
          <a:xfrm>
            <a:off x="2317471" y="1934278"/>
            <a:ext cx="249298" cy="304801"/>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09" name="Line 86"/>
          <p:cNvSpPr>
            <a:spLocks noChangeShapeType="1"/>
          </p:cNvSpPr>
          <p:nvPr/>
        </p:nvSpPr>
        <p:spPr bwMode="auto">
          <a:xfrm>
            <a:off x="2253175" y="1973355"/>
            <a:ext cx="64296" cy="330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0" name="Line 86"/>
          <p:cNvSpPr>
            <a:spLocks noChangeShapeType="1"/>
          </p:cNvSpPr>
          <p:nvPr/>
        </p:nvSpPr>
        <p:spPr bwMode="auto">
          <a:xfrm flipH="1" flipV="1">
            <a:off x="1122632" y="1647061"/>
            <a:ext cx="1064236" cy="30776"/>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1" name="Line 86"/>
          <p:cNvSpPr>
            <a:spLocks noChangeShapeType="1"/>
          </p:cNvSpPr>
          <p:nvPr/>
        </p:nvSpPr>
        <p:spPr bwMode="auto">
          <a:xfrm flipH="1" flipV="1">
            <a:off x="1382372" y="1374012"/>
            <a:ext cx="804496" cy="293567"/>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2" name="Line 86"/>
          <p:cNvSpPr>
            <a:spLocks noChangeShapeType="1"/>
          </p:cNvSpPr>
          <p:nvPr/>
        </p:nvSpPr>
        <p:spPr bwMode="auto">
          <a:xfrm flipH="1" flipV="1">
            <a:off x="1625258" y="1041860"/>
            <a:ext cx="561609" cy="600319"/>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4" name="Line 145"/>
          <p:cNvSpPr>
            <a:spLocks noChangeShapeType="1"/>
          </p:cNvSpPr>
          <p:nvPr/>
        </p:nvSpPr>
        <p:spPr bwMode="auto">
          <a:xfrm flipV="1">
            <a:off x="6665572" y="2805692"/>
            <a:ext cx="266700" cy="82548"/>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5" name="Line 145"/>
          <p:cNvSpPr>
            <a:spLocks noChangeShapeType="1"/>
          </p:cNvSpPr>
          <p:nvPr/>
        </p:nvSpPr>
        <p:spPr bwMode="auto">
          <a:xfrm flipV="1">
            <a:off x="6660232" y="2276872"/>
            <a:ext cx="0" cy="430152"/>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6" name="Line 145"/>
          <p:cNvSpPr>
            <a:spLocks noChangeShapeType="1"/>
          </p:cNvSpPr>
          <p:nvPr/>
        </p:nvSpPr>
        <p:spPr bwMode="auto">
          <a:xfrm flipH="1" flipV="1">
            <a:off x="6393377" y="2265943"/>
            <a:ext cx="72293" cy="457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7" name="Line 86"/>
          <p:cNvSpPr>
            <a:spLocks noChangeShapeType="1"/>
          </p:cNvSpPr>
          <p:nvPr/>
        </p:nvSpPr>
        <p:spPr bwMode="auto">
          <a:xfrm flipH="1" flipV="1">
            <a:off x="4711358" y="2480378"/>
            <a:ext cx="1718163" cy="296006"/>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8" name="Line 107"/>
          <p:cNvSpPr>
            <a:spLocks noChangeShapeType="1"/>
          </p:cNvSpPr>
          <p:nvPr/>
        </p:nvSpPr>
        <p:spPr bwMode="auto">
          <a:xfrm flipV="1">
            <a:off x="7149759" y="3194510"/>
            <a:ext cx="304800" cy="283308"/>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9" name="Line 111"/>
          <p:cNvSpPr>
            <a:spLocks noChangeShapeType="1"/>
          </p:cNvSpPr>
          <p:nvPr/>
        </p:nvSpPr>
        <p:spPr bwMode="auto">
          <a:xfrm flipV="1">
            <a:off x="3899352" y="3324928"/>
            <a:ext cx="563016" cy="936381"/>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20" name="Line 111"/>
          <p:cNvSpPr>
            <a:spLocks noChangeShapeType="1"/>
          </p:cNvSpPr>
          <p:nvPr/>
        </p:nvSpPr>
        <p:spPr bwMode="auto">
          <a:xfrm flipH="1" flipV="1">
            <a:off x="2419864" y="4172410"/>
            <a:ext cx="928000" cy="840766"/>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22" name="Line 111"/>
          <p:cNvSpPr>
            <a:spLocks noChangeShapeType="1"/>
          </p:cNvSpPr>
          <p:nvPr/>
        </p:nvSpPr>
        <p:spPr bwMode="auto">
          <a:xfrm flipH="1" flipV="1">
            <a:off x="4643830" y="1650725"/>
            <a:ext cx="548542" cy="67653"/>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24" name="Line 86"/>
          <p:cNvSpPr>
            <a:spLocks noChangeShapeType="1"/>
          </p:cNvSpPr>
          <p:nvPr/>
        </p:nvSpPr>
        <p:spPr bwMode="auto">
          <a:xfrm flipH="1">
            <a:off x="971600" y="3356992"/>
            <a:ext cx="720080" cy="372616"/>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25" name="Line 87"/>
          <p:cNvSpPr>
            <a:spLocks noChangeShapeType="1"/>
          </p:cNvSpPr>
          <p:nvPr/>
        </p:nvSpPr>
        <p:spPr bwMode="auto">
          <a:xfrm flipH="1">
            <a:off x="1691680" y="3501008"/>
            <a:ext cx="76200" cy="5334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28" name="Line 91"/>
          <p:cNvSpPr>
            <a:spLocks noChangeShapeType="1"/>
          </p:cNvSpPr>
          <p:nvPr/>
        </p:nvSpPr>
        <p:spPr bwMode="auto">
          <a:xfrm>
            <a:off x="1798737" y="3356992"/>
            <a:ext cx="72008" cy="936104"/>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2" name="Line 96"/>
          <p:cNvSpPr>
            <a:spLocks noChangeShapeType="1"/>
          </p:cNvSpPr>
          <p:nvPr/>
        </p:nvSpPr>
        <p:spPr bwMode="auto">
          <a:xfrm flipH="1">
            <a:off x="5670611" y="4445000"/>
            <a:ext cx="296802" cy="5334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3" name="Line 97"/>
          <p:cNvSpPr>
            <a:spLocks noChangeShapeType="1"/>
          </p:cNvSpPr>
          <p:nvPr/>
        </p:nvSpPr>
        <p:spPr bwMode="auto">
          <a:xfrm flipH="1">
            <a:off x="5845206" y="4479519"/>
            <a:ext cx="228600" cy="9144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4" name="Line 98"/>
          <p:cNvSpPr>
            <a:spLocks noChangeShapeType="1"/>
          </p:cNvSpPr>
          <p:nvPr/>
        </p:nvSpPr>
        <p:spPr bwMode="auto">
          <a:xfrm>
            <a:off x="6165265" y="4427004"/>
            <a:ext cx="76200" cy="8382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5" name="Line 99"/>
          <p:cNvSpPr>
            <a:spLocks noChangeShapeType="1"/>
          </p:cNvSpPr>
          <p:nvPr/>
        </p:nvSpPr>
        <p:spPr bwMode="auto">
          <a:xfrm>
            <a:off x="6324600" y="4572000"/>
            <a:ext cx="228600" cy="2286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 name="Line 102"/>
          <p:cNvSpPr>
            <a:spLocks noChangeShapeType="1"/>
          </p:cNvSpPr>
          <p:nvPr/>
        </p:nvSpPr>
        <p:spPr bwMode="auto">
          <a:xfrm>
            <a:off x="7452320" y="5373216"/>
            <a:ext cx="304800" cy="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9" name="Line 103"/>
          <p:cNvSpPr>
            <a:spLocks noChangeShapeType="1"/>
          </p:cNvSpPr>
          <p:nvPr/>
        </p:nvSpPr>
        <p:spPr bwMode="auto">
          <a:xfrm>
            <a:off x="5715000" y="5334000"/>
            <a:ext cx="152400" cy="2286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42" name="Line 107"/>
          <p:cNvSpPr>
            <a:spLocks noChangeShapeType="1"/>
          </p:cNvSpPr>
          <p:nvPr/>
        </p:nvSpPr>
        <p:spPr bwMode="auto">
          <a:xfrm flipV="1">
            <a:off x="7380312" y="3573016"/>
            <a:ext cx="457200" cy="762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43" name="Line 108"/>
          <p:cNvSpPr>
            <a:spLocks noChangeShapeType="1"/>
          </p:cNvSpPr>
          <p:nvPr/>
        </p:nvSpPr>
        <p:spPr bwMode="auto">
          <a:xfrm>
            <a:off x="7236296" y="3789040"/>
            <a:ext cx="576064" cy="216024"/>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44" name="Line 109"/>
          <p:cNvSpPr>
            <a:spLocks noChangeShapeType="1"/>
          </p:cNvSpPr>
          <p:nvPr/>
        </p:nvSpPr>
        <p:spPr bwMode="auto">
          <a:xfrm>
            <a:off x="1835696" y="3284984"/>
            <a:ext cx="2736304" cy="144016"/>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45" name="Line 111"/>
          <p:cNvSpPr>
            <a:spLocks noChangeShapeType="1"/>
          </p:cNvSpPr>
          <p:nvPr/>
        </p:nvSpPr>
        <p:spPr bwMode="auto">
          <a:xfrm flipH="1" flipV="1">
            <a:off x="4644008" y="3429000"/>
            <a:ext cx="144016" cy="576064"/>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46" name="Line 112"/>
          <p:cNvSpPr>
            <a:spLocks noChangeShapeType="1"/>
          </p:cNvSpPr>
          <p:nvPr/>
        </p:nvSpPr>
        <p:spPr bwMode="auto">
          <a:xfrm flipH="1" flipV="1">
            <a:off x="4661686" y="3516896"/>
            <a:ext cx="1219200" cy="7620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47" name="Line 114"/>
          <p:cNvSpPr>
            <a:spLocks noChangeShapeType="1"/>
          </p:cNvSpPr>
          <p:nvPr/>
        </p:nvSpPr>
        <p:spPr bwMode="auto">
          <a:xfrm flipH="1" flipV="1">
            <a:off x="1966912" y="3320596"/>
            <a:ext cx="415193" cy="577299"/>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48" name="Line 116"/>
          <p:cNvSpPr>
            <a:spLocks noChangeShapeType="1"/>
          </p:cNvSpPr>
          <p:nvPr/>
        </p:nvSpPr>
        <p:spPr bwMode="auto">
          <a:xfrm flipH="1" flipV="1">
            <a:off x="4860032" y="4221088"/>
            <a:ext cx="1159768" cy="198512"/>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50" name="Line 120"/>
          <p:cNvSpPr>
            <a:spLocks noChangeShapeType="1"/>
          </p:cNvSpPr>
          <p:nvPr/>
        </p:nvSpPr>
        <p:spPr bwMode="auto">
          <a:xfrm flipH="1" flipV="1">
            <a:off x="4691236" y="3499310"/>
            <a:ext cx="2209800" cy="8382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54" name="Line 150"/>
          <p:cNvSpPr>
            <a:spLocks noChangeShapeType="1"/>
          </p:cNvSpPr>
          <p:nvPr/>
        </p:nvSpPr>
        <p:spPr bwMode="auto">
          <a:xfrm flipV="1">
            <a:off x="1982483" y="2564904"/>
            <a:ext cx="2517510" cy="629606"/>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56" name="Line 108"/>
          <p:cNvSpPr>
            <a:spLocks noChangeShapeType="1"/>
          </p:cNvSpPr>
          <p:nvPr/>
        </p:nvSpPr>
        <p:spPr bwMode="auto">
          <a:xfrm>
            <a:off x="2585305" y="2054469"/>
            <a:ext cx="533400" cy="2286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57" name="Line 114"/>
          <p:cNvSpPr>
            <a:spLocks noChangeShapeType="1"/>
          </p:cNvSpPr>
          <p:nvPr/>
        </p:nvSpPr>
        <p:spPr bwMode="auto">
          <a:xfrm flipV="1">
            <a:off x="1819331" y="2042745"/>
            <a:ext cx="434186" cy="111783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58" name="Line 114"/>
          <p:cNvSpPr>
            <a:spLocks noChangeShapeType="1"/>
          </p:cNvSpPr>
          <p:nvPr/>
        </p:nvSpPr>
        <p:spPr bwMode="auto">
          <a:xfrm flipH="1" flipV="1">
            <a:off x="2411760" y="2060848"/>
            <a:ext cx="1913384" cy="1154315"/>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59" name="Line 93"/>
          <p:cNvSpPr>
            <a:spLocks noChangeShapeType="1"/>
          </p:cNvSpPr>
          <p:nvPr/>
        </p:nvSpPr>
        <p:spPr bwMode="auto">
          <a:xfrm flipH="1">
            <a:off x="5508104" y="1772816"/>
            <a:ext cx="803031" cy="122115"/>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60" name="Line 145"/>
          <p:cNvSpPr>
            <a:spLocks noChangeShapeType="1"/>
          </p:cNvSpPr>
          <p:nvPr/>
        </p:nvSpPr>
        <p:spPr bwMode="auto">
          <a:xfrm flipV="1">
            <a:off x="5510212" y="1559169"/>
            <a:ext cx="585787" cy="3048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61" name="Line 145"/>
          <p:cNvSpPr>
            <a:spLocks noChangeShapeType="1"/>
          </p:cNvSpPr>
          <p:nvPr/>
        </p:nvSpPr>
        <p:spPr bwMode="auto">
          <a:xfrm flipV="1">
            <a:off x="5403728" y="1332507"/>
            <a:ext cx="176213" cy="368301"/>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62" name="Line 145"/>
          <p:cNvSpPr>
            <a:spLocks noChangeShapeType="1"/>
          </p:cNvSpPr>
          <p:nvPr/>
        </p:nvSpPr>
        <p:spPr bwMode="auto">
          <a:xfrm flipV="1">
            <a:off x="4001674" y="1434476"/>
            <a:ext cx="100013" cy="223715"/>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63" name="Line 145"/>
          <p:cNvSpPr>
            <a:spLocks noChangeShapeType="1"/>
          </p:cNvSpPr>
          <p:nvPr/>
        </p:nvSpPr>
        <p:spPr bwMode="auto">
          <a:xfrm flipH="1" flipV="1">
            <a:off x="3572745" y="1444869"/>
            <a:ext cx="207167" cy="182684"/>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64" name="Line 145"/>
          <p:cNvSpPr>
            <a:spLocks noChangeShapeType="1"/>
          </p:cNvSpPr>
          <p:nvPr/>
        </p:nvSpPr>
        <p:spPr bwMode="auto">
          <a:xfrm flipV="1">
            <a:off x="4838700" y="1711568"/>
            <a:ext cx="266700" cy="82548"/>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65" name="Line 145"/>
          <p:cNvSpPr>
            <a:spLocks noChangeShapeType="1"/>
          </p:cNvSpPr>
          <p:nvPr/>
        </p:nvSpPr>
        <p:spPr bwMode="auto">
          <a:xfrm flipV="1">
            <a:off x="4801577" y="1458545"/>
            <a:ext cx="100013" cy="223715"/>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66" name="Line 145"/>
          <p:cNvSpPr>
            <a:spLocks noChangeShapeType="1"/>
          </p:cNvSpPr>
          <p:nvPr/>
        </p:nvSpPr>
        <p:spPr bwMode="auto">
          <a:xfrm flipV="1">
            <a:off x="4698206" y="1233854"/>
            <a:ext cx="50007" cy="379046"/>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67" name="Line 145"/>
          <p:cNvSpPr>
            <a:spLocks noChangeShapeType="1"/>
          </p:cNvSpPr>
          <p:nvPr/>
        </p:nvSpPr>
        <p:spPr bwMode="auto">
          <a:xfrm flipV="1">
            <a:off x="4591906" y="1081454"/>
            <a:ext cx="52101" cy="487972"/>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70" name="Line 145"/>
          <p:cNvSpPr>
            <a:spLocks noChangeShapeType="1"/>
          </p:cNvSpPr>
          <p:nvPr/>
        </p:nvSpPr>
        <p:spPr bwMode="auto">
          <a:xfrm flipV="1">
            <a:off x="2361377" y="1404054"/>
            <a:ext cx="50006" cy="304796"/>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71" name="Line 145"/>
          <p:cNvSpPr>
            <a:spLocks noChangeShapeType="1"/>
          </p:cNvSpPr>
          <p:nvPr/>
        </p:nvSpPr>
        <p:spPr bwMode="auto">
          <a:xfrm flipH="1" flipV="1">
            <a:off x="2140155" y="1340768"/>
            <a:ext cx="128586" cy="398581"/>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72" name="Line 86"/>
          <p:cNvSpPr>
            <a:spLocks noChangeShapeType="1"/>
          </p:cNvSpPr>
          <p:nvPr/>
        </p:nvSpPr>
        <p:spPr bwMode="auto">
          <a:xfrm flipH="1">
            <a:off x="1732816" y="2017345"/>
            <a:ext cx="533400" cy="2286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73" name="Line 86"/>
          <p:cNvSpPr>
            <a:spLocks noChangeShapeType="1"/>
          </p:cNvSpPr>
          <p:nvPr/>
        </p:nvSpPr>
        <p:spPr bwMode="auto">
          <a:xfrm flipH="1">
            <a:off x="1451828" y="1890345"/>
            <a:ext cx="752619" cy="2032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75" name="Line 86"/>
          <p:cNvSpPr>
            <a:spLocks noChangeShapeType="1"/>
          </p:cNvSpPr>
          <p:nvPr/>
        </p:nvSpPr>
        <p:spPr bwMode="auto">
          <a:xfrm flipH="1">
            <a:off x="1716914" y="1952836"/>
            <a:ext cx="492885" cy="622332"/>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76" name="Line 86"/>
          <p:cNvSpPr>
            <a:spLocks noChangeShapeType="1"/>
          </p:cNvSpPr>
          <p:nvPr/>
        </p:nvSpPr>
        <p:spPr bwMode="auto">
          <a:xfrm>
            <a:off x="2482912" y="2130668"/>
            <a:ext cx="249298" cy="304801"/>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77" name="Line 86"/>
          <p:cNvSpPr>
            <a:spLocks noChangeShapeType="1"/>
          </p:cNvSpPr>
          <p:nvPr/>
        </p:nvSpPr>
        <p:spPr bwMode="auto">
          <a:xfrm>
            <a:off x="2261688" y="2075768"/>
            <a:ext cx="64296" cy="3302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79" name="Line 86"/>
          <p:cNvSpPr>
            <a:spLocks noChangeShapeType="1"/>
          </p:cNvSpPr>
          <p:nvPr/>
        </p:nvSpPr>
        <p:spPr bwMode="auto">
          <a:xfrm flipH="1" flipV="1">
            <a:off x="1329226" y="1423376"/>
            <a:ext cx="804496" cy="346809"/>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80" name="Line 86"/>
          <p:cNvSpPr>
            <a:spLocks noChangeShapeType="1"/>
          </p:cNvSpPr>
          <p:nvPr/>
        </p:nvSpPr>
        <p:spPr bwMode="auto">
          <a:xfrm flipH="1" flipV="1">
            <a:off x="1665332" y="1103894"/>
            <a:ext cx="561609" cy="600319"/>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82" name="Line 145"/>
          <p:cNvSpPr>
            <a:spLocks noChangeShapeType="1"/>
          </p:cNvSpPr>
          <p:nvPr/>
        </p:nvSpPr>
        <p:spPr bwMode="auto">
          <a:xfrm flipV="1">
            <a:off x="6732240" y="2852936"/>
            <a:ext cx="266700" cy="82548"/>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85" name="Line 86"/>
          <p:cNvSpPr>
            <a:spLocks noChangeShapeType="1"/>
          </p:cNvSpPr>
          <p:nvPr/>
        </p:nvSpPr>
        <p:spPr bwMode="auto">
          <a:xfrm flipH="1" flipV="1">
            <a:off x="4716016" y="2564904"/>
            <a:ext cx="1878946" cy="40787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86" name="Line 107"/>
          <p:cNvSpPr>
            <a:spLocks noChangeShapeType="1"/>
          </p:cNvSpPr>
          <p:nvPr/>
        </p:nvSpPr>
        <p:spPr bwMode="auto">
          <a:xfrm flipV="1">
            <a:off x="7164288" y="3284984"/>
            <a:ext cx="304800" cy="283308"/>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89" name="Line 111"/>
          <p:cNvSpPr>
            <a:spLocks noChangeShapeType="1"/>
          </p:cNvSpPr>
          <p:nvPr/>
        </p:nvSpPr>
        <p:spPr bwMode="auto">
          <a:xfrm flipH="1" flipV="1">
            <a:off x="5524500" y="2093545"/>
            <a:ext cx="1063626" cy="902188"/>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91" name="Line 111"/>
          <p:cNvSpPr>
            <a:spLocks noChangeShapeType="1"/>
          </p:cNvSpPr>
          <p:nvPr/>
        </p:nvSpPr>
        <p:spPr bwMode="auto">
          <a:xfrm flipH="1">
            <a:off x="3995934" y="1700808"/>
            <a:ext cx="432049" cy="72009"/>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81" name="Line 130"/>
          <p:cNvSpPr>
            <a:spLocks noChangeShapeType="1"/>
          </p:cNvSpPr>
          <p:nvPr/>
        </p:nvSpPr>
        <p:spPr bwMode="auto">
          <a:xfrm>
            <a:off x="7596336" y="3212976"/>
            <a:ext cx="2286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88" name="Line 130"/>
          <p:cNvSpPr>
            <a:spLocks noChangeShapeType="1"/>
          </p:cNvSpPr>
          <p:nvPr/>
        </p:nvSpPr>
        <p:spPr bwMode="auto">
          <a:xfrm>
            <a:off x="6156176" y="1412776"/>
            <a:ext cx="2286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92" name="Line 130"/>
          <p:cNvSpPr>
            <a:spLocks noChangeShapeType="1"/>
          </p:cNvSpPr>
          <p:nvPr/>
        </p:nvSpPr>
        <p:spPr bwMode="auto">
          <a:xfrm>
            <a:off x="5724128" y="1196752"/>
            <a:ext cx="216024" cy="720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93" name="Line 130"/>
          <p:cNvSpPr>
            <a:spLocks noChangeShapeType="1"/>
          </p:cNvSpPr>
          <p:nvPr/>
        </p:nvSpPr>
        <p:spPr bwMode="auto">
          <a:xfrm flipH="1" flipV="1">
            <a:off x="6228183" y="1268760"/>
            <a:ext cx="504056" cy="14401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94" name="Line 130"/>
          <p:cNvSpPr>
            <a:spLocks noChangeShapeType="1"/>
          </p:cNvSpPr>
          <p:nvPr/>
        </p:nvSpPr>
        <p:spPr bwMode="auto">
          <a:xfrm flipH="1">
            <a:off x="4512568" y="5445224"/>
            <a:ext cx="131440" cy="2244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95" name="Line 130"/>
          <p:cNvSpPr>
            <a:spLocks noChangeShapeType="1"/>
          </p:cNvSpPr>
          <p:nvPr/>
        </p:nvSpPr>
        <p:spPr bwMode="auto">
          <a:xfrm>
            <a:off x="4427984" y="5301208"/>
            <a:ext cx="12576" cy="3684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96" name="Line 130"/>
          <p:cNvSpPr>
            <a:spLocks noChangeShapeType="1"/>
          </p:cNvSpPr>
          <p:nvPr/>
        </p:nvSpPr>
        <p:spPr bwMode="auto">
          <a:xfrm>
            <a:off x="4716016" y="5445224"/>
            <a:ext cx="72008"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97" name="Line 130"/>
          <p:cNvSpPr>
            <a:spLocks noChangeShapeType="1"/>
          </p:cNvSpPr>
          <p:nvPr/>
        </p:nvSpPr>
        <p:spPr bwMode="auto">
          <a:xfrm flipV="1">
            <a:off x="4067944" y="5229200"/>
            <a:ext cx="216024" cy="720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98" name="Line 130"/>
          <p:cNvSpPr>
            <a:spLocks noChangeShapeType="1"/>
          </p:cNvSpPr>
          <p:nvPr/>
        </p:nvSpPr>
        <p:spPr bwMode="auto">
          <a:xfrm>
            <a:off x="2411760" y="5013176"/>
            <a:ext cx="43204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99" name="Line 130"/>
          <p:cNvSpPr>
            <a:spLocks noChangeShapeType="1"/>
          </p:cNvSpPr>
          <p:nvPr/>
        </p:nvSpPr>
        <p:spPr bwMode="auto">
          <a:xfrm>
            <a:off x="1835696" y="4509120"/>
            <a:ext cx="12576" cy="3684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00" name="Line 130"/>
          <p:cNvSpPr>
            <a:spLocks noChangeShapeType="1"/>
          </p:cNvSpPr>
          <p:nvPr/>
        </p:nvSpPr>
        <p:spPr bwMode="auto">
          <a:xfrm flipH="1">
            <a:off x="6240760" y="4941168"/>
            <a:ext cx="131440" cy="3684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01" name="Line 130"/>
          <p:cNvSpPr>
            <a:spLocks noChangeShapeType="1"/>
          </p:cNvSpPr>
          <p:nvPr/>
        </p:nvSpPr>
        <p:spPr bwMode="auto">
          <a:xfrm>
            <a:off x="2987824" y="4653136"/>
            <a:ext cx="360040" cy="28803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02" name="Line 130"/>
          <p:cNvSpPr>
            <a:spLocks noChangeShapeType="1"/>
          </p:cNvSpPr>
          <p:nvPr/>
        </p:nvSpPr>
        <p:spPr bwMode="auto">
          <a:xfrm>
            <a:off x="2987824" y="4653136"/>
            <a:ext cx="0"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03" name="Line 130"/>
          <p:cNvSpPr>
            <a:spLocks noChangeShapeType="1"/>
          </p:cNvSpPr>
          <p:nvPr/>
        </p:nvSpPr>
        <p:spPr bwMode="auto">
          <a:xfrm flipH="1">
            <a:off x="2411760" y="4581128"/>
            <a:ext cx="504056" cy="36004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04" name="Line 130"/>
          <p:cNvSpPr>
            <a:spLocks noChangeShapeType="1"/>
          </p:cNvSpPr>
          <p:nvPr/>
        </p:nvSpPr>
        <p:spPr bwMode="auto">
          <a:xfrm>
            <a:off x="3851920" y="4581128"/>
            <a:ext cx="84584" cy="72846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05" name="Line 130"/>
          <p:cNvSpPr>
            <a:spLocks noChangeShapeType="1"/>
          </p:cNvSpPr>
          <p:nvPr/>
        </p:nvSpPr>
        <p:spPr bwMode="auto">
          <a:xfrm flipH="1">
            <a:off x="3995936" y="4581128"/>
            <a:ext cx="72008" cy="64807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06" name="Line 130"/>
          <p:cNvSpPr>
            <a:spLocks noChangeShapeType="1"/>
          </p:cNvSpPr>
          <p:nvPr/>
        </p:nvSpPr>
        <p:spPr bwMode="auto">
          <a:xfrm>
            <a:off x="4139952" y="4581128"/>
            <a:ext cx="216024" cy="50405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07" name="Line 130"/>
          <p:cNvSpPr>
            <a:spLocks noChangeShapeType="1"/>
          </p:cNvSpPr>
          <p:nvPr/>
        </p:nvSpPr>
        <p:spPr bwMode="auto">
          <a:xfrm flipH="1">
            <a:off x="1043608" y="1340768"/>
            <a:ext cx="216024"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08" name="Line 130"/>
          <p:cNvSpPr>
            <a:spLocks noChangeShapeType="1"/>
          </p:cNvSpPr>
          <p:nvPr/>
        </p:nvSpPr>
        <p:spPr bwMode="auto">
          <a:xfrm flipH="1">
            <a:off x="1331640" y="980728"/>
            <a:ext cx="216024"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09" name="Line 130"/>
          <p:cNvSpPr>
            <a:spLocks noChangeShapeType="1"/>
          </p:cNvSpPr>
          <p:nvPr/>
        </p:nvSpPr>
        <p:spPr bwMode="auto">
          <a:xfrm>
            <a:off x="1043608" y="1772816"/>
            <a:ext cx="144016"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10" name="Line 130"/>
          <p:cNvSpPr>
            <a:spLocks noChangeShapeType="1"/>
          </p:cNvSpPr>
          <p:nvPr/>
        </p:nvSpPr>
        <p:spPr bwMode="auto">
          <a:xfrm flipV="1">
            <a:off x="1403648" y="1196752"/>
            <a:ext cx="576064"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11" name="Line 130"/>
          <p:cNvSpPr>
            <a:spLocks noChangeShapeType="1"/>
          </p:cNvSpPr>
          <p:nvPr/>
        </p:nvSpPr>
        <p:spPr bwMode="auto">
          <a:xfrm flipH="1">
            <a:off x="1187624" y="1340768"/>
            <a:ext cx="1080120" cy="28803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12" name="Line 130"/>
          <p:cNvSpPr>
            <a:spLocks noChangeShapeType="1"/>
          </p:cNvSpPr>
          <p:nvPr/>
        </p:nvSpPr>
        <p:spPr bwMode="auto">
          <a:xfrm flipH="1" flipV="1">
            <a:off x="1691680" y="980728"/>
            <a:ext cx="288032" cy="14401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13" name="Line 130"/>
          <p:cNvSpPr>
            <a:spLocks noChangeShapeType="1"/>
          </p:cNvSpPr>
          <p:nvPr/>
        </p:nvSpPr>
        <p:spPr bwMode="auto">
          <a:xfrm flipH="1">
            <a:off x="2123728" y="1196752"/>
            <a:ext cx="21602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14" name="Line 130"/>
          <p:cNvSpPr>
            <a:spLocks noChangeShapeType="1"/>
          </p:cNvSpPr>
          <p:nvPr/>
        </p:nvSpPr>
        <p:spPr bwMode="auto">
          <a:xfrm flipH="1" flipV="1">
            <a:off x="2483768" y="1412776"/>
            <a:ext cx="432048" cy="14401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15" name="Line 130"/>
          <p:cNvSpPr>
            <a:spLocks noChangeShapeType="1"/>
          </p:cNvSpPr>
          <p:nvPr/>
        </p:nvSpPr>
        <p:spPr bwMode="auto">
          <a:xfrm>
            <a:off x="1187624" y="2132856"/>
            <a:ext cx="144016" cy="43204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16" name="Line 130"/>
          <p:cNvSpPr>
            <a:spLocks noChangeShapeType="1"/>
          </p:cNvSpPr>
          <p:nvPr/>
        </p:nvSpPr>
        <p:spPr bwMode="auto">
          <a:xfrm>
            <a:off x="1331640" y="1412776"/>
            <a:ext cx="144016" cy="64807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17" name="Line 130"/>
          <p:cNvSpPr>
            <a:spLocks noChangeShapeType="1"/>
          </p:cNvSpPr>
          <p:nvPr/>
        </p:nvSpPr>
        <p:spPr bwMode="auto">
          <a:xfrm flipH="1">
            <a:off x="1043608" y="1412776"/>
            <a:ext cx="216024" cy="2160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18" name="Line 130"/>
          <p:cNvSpPr>
            <a:spLocks noChangeShapeType="1"/>
          </p:cNvSpPr>
          <p:nvPr/>
        </p:nvSpPr>
        <p:spPr bwMode="auto">
          <a:xfrm flipH="1">
            <a:off x="1331640" y="1052736"/>
            <a:ext cx="216024" cy="2160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19" name="Line 130"/>
          <p:cNvSpPr>
            <a:spLocks noChangeShapeType="1"/>
          </p:cNvSpPr>
          <p:nvPr/>
        </p:nvSpPr>
        <p:spPr bwMode="auto">
          <a:xfrm>
            <a:off x="1043608" y="1844824"/>
            <a:ext cx="144016" cy="2160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 name="Line 130"/>
          <p:cNvSpPr>
            <a:spLocks noChangeShapeType="1"/>
          </p:cNvSpPr>
          <p:nvPr/>
        </p:nvSpPr>
        <p:spPr bwMode="auto">
          <a:xfrm flipV="1">
            <a:off x="1403648" y="1268760"/>
            <a:ext cx="576064" cy="2160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1" name="Line 130"/>
          <p:cNvSpPr>
            <a:spLocks noChangeShapeType="1"/>
          </p:cNvSpPr>
          <p:nvPr/>
        </p:nvSpPr>
        <p:spPr bwMode="auto">
          <a:xfrm flipH="1">
            <a:off x="1187624" y="1412776"/>
            <a:ext cx="1080120" cy="28803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2" name="Line 130"/>
          <p:cNvSpPr>
            <a:spLocks noChangeShapeType="1"/>
          </p:cNvSpPr>
          <p:nvPr/>
        </p:nvSpPr>
        <p:spPr bwMode="auto">
          <a:xfrm flipH="1" flipV="1">
            <a:off x="1691680" y="1052736"/>
            <a:ext cx="288032" cy="14401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3" name="Line 130"/>
          <p:cNvSpPr>
            <a:spLocks noChangeShapeType="1"/>
          </p:cNvSpPr>
          <p:nvPr/>
        </p:nvSpPr>
        <p:spPr bwMode="auto">
          <a:xfrm flipH="1">
            <a:off x="2123728" y="1268760"/>
            <a:ext cx="216024"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4" name="Line 130"/>
          <p:cNvSpPr>
            <a:spLocks noChangeShapeType="1"/>
          </p:cNvSpPr>
          <p:nvPr/>
        </p:nvSpPr>
        <p:spPr bwMode="auto">
          <a:xfrm flipH="1" flipV="1">
            <a:off x="2483768" y="1484784"/>
            <a:ext cx="432048" cy="14401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5" name="Line 130"/>
          <p:cNvSpPr>
            <a:spLocks noChangeShapeType="1"/>
          </p:cNvSpPr>
          <p:nvPr/>
        </p:nvSpPr>
        <p:spPr bwMode="auto">
          <a:xfrm>
            <a:off x="1187624" y="2204864"/>
            <a:ext cx="144016" cy="43204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6" name="Line 130"/>
          <p:cNvSpPr>
            <a:spLocks noChangeShapeType="1"/>
          </p:cNvSpPr>
          <p:nvPr/>
        </p:nvSpPr>
        <p:spPr bwMode="auto">
          <a:xfrm flipH="1">
            <a:off x="1115616" y="1412776"/>
            <a:ext cx="216024" cy="2160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7" name="Line 130"/>
          <p:cNvSpPr>
            <a:spLocks noChangeShapeType="1"/>
          </p:cNvSpPr>
          <p:nvPr/>
        </p:nvSpPr>
        <p:spPr bwMode="auto">
          <a:xfrm flipH="1">
            <a:off x="1403648" y="1052736"/>
            <a:ext cx="216024" cy="2160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8" name="Line 130"/>
          <p:cNvSpPr>
            <a:spLocks noChangeShapeType="1"/>
          </p:cNvSpPr>
          <p:nvPr/>
        </p:nvSpPr>
        <p:spPr bwMode="auto">
          <a:xfrm>
            <a:off x="1115616" y="1844824"/>
            <a:ext cx="144016" cy="2160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9" name="Line 130"/>
          <p:cNvSpPr>
            <a:spLocks noChangeShapeType="1"/>
          </p:cNvSpPr>
          <p:nvPr/>
        </p:nvSpPr>
        <p:spPr bwMode="auto">
          <a:xfrm flipV="1">
            <a:off x="1475656" y="1268760"/>
            <a:ext cx="576064" cy="2160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1" name="Line 130"/>
          <p:cNvSpPr>
            <a:spLocks noChangeShapeType="1"/>
          </p:cNvSpPr>
          <p:nvPr/>
        </p:nvSpPr>
        <p:spPr bwMode="auto">
          <a:xfrm flipH="1" flipV="1">
            <a:off x="1763688" y="1052736"/>
            <a:ext cx="288032" cy="144016"/>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2" name="Line 130"/>
          <p:cNvSpPr>
            <a:spLocks noChangeShapeType="1"/>
          </p:cNvSpPr>
          <p:nvPr/>
        </p:nvSpPr>
        <p:spPr bwMode="auto">
          <a:xfrm flipH="1">
            <a:off x="2195736" y="1268760"/>
            <a:ext cx="216024" cy="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3" name="Line 130"/>
          <p:cNvSpPr>
            <a:spLocks noChangeShapeType="1"/>
          </p:cNvSpPr>
          <p:nvPr/>
        </p:nvSpPr>
        <p:spPr bwMode="auto">
          <a:xfrm flipH="1" flipV="1">
            <a:off x="2555776" y="1484784"/>
            <a:ext cx="432048" cy="144016"/>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4" name="Line 130"/>
          <p:cNvSpPr>
            <a:spLocks noChangeShapeType="1"/>
          </p:cNvSpPr>
          <p:nvPr/>
        </p:nvSpPr>
        <p:spPr bwMode="auto">
          <a:xfrm>
            <a:off x="1259632" y="2204864"/>
            <a:ext cx="144016" cy="432048"/>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5" name="Line 111"/>
          <p:cNvSpPr>
            <a:spLocks noChangeShapeType="1"/>
          </p:cNvSpPr>
          <p:nvPr/>
        </p:nvSpPr>
        <p:spPr bwMode="auto">
          <a:xfrm flipH="1">
            <a:off x="1259632" y="908720"/>
            <a:ext cx="288032" cy="288032"/>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6" name="Line 111"/>
          <p:cNvSpPr>
            <a:spLocks noChangeShapeType="1"/>
          </p:cNvSpPr>
          <p:nvPr/>
        </p:nvSpPr>
        <p:spPr bwMode="auto">
          <a:xfrm flipH="1" flipV="1">
            <a:off x="1259632" y="2204864"/>
            <a:ext cx="144016" cy="36004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7" name="Line 104"/>
          <p:cNvSpPr>
            <a:spLocks noChangeShapeType="1"/>
          </p:cNvSpPr>
          <p:nvPr/>
        </p:nvSpPr>
        <p:spPr bwMode="auto">
          <a:xfrm flipH="1" flipV="1">
            <a:off x="971600" y="3789040"/>
            <a:ext cx="216024" cy="36004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8" name="Line 104"/>
          <p:cNvSpPr>
            <a:spLocks noChangeShapeType="1"/>
          </p:cNvSpPr>
          <p:nvPr/>
        </p:nvSpPr>
        <p:spPr bwMode="auto">
          <a:xfrm flipH="1" flipV="1">
            <a:off x="1043608" y="3789040"/>
            <a:ext cx="360040"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9" name="Line 130"/>
          <p:cNvSpPr>
            <a:spLocks noChangeShapeType="1"/>
          </p:cNvSpPr>
          <p:nvPr/>
        </p:nvSpPr>
        <p:spPr bwMode="auto">
          <a:xfrm>
            <a:off x="7956376" y="3573016"/>
            <a:ext cx="72008" cy="28803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40" name="Line 130"/>
          <p:cNvSpPr>
            <a:spLocks noChangeShapeType="1"/>
          </p:cNvSpPr>
          <p:nvPr/>
        </p:nvSpPr>
        <p:spPr bwMode="auto">
          <a:xfrm>
            <a:off x="7524328" y="3284984"/>
            <a:ext cx="432048" cy="64807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41" name="Line 130"/>
          <p:cNvSpPr>
            <a:spLocks noChangeShapeType="1"/>
          </p:cNvSpPr>
          <p:nvPr/>
        </p:nvSpPr>
        <p:spPr bwMode="auto">
          <a:xfrm>
            <a:off x="7668344" y="3212976"/>
            <a:ext cx="228600" cy="152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42" name="Line 130"/>
          <p:cNvSpPr>
            <a:spLocks noChangeShapeType="1"/>
          </p:cNvSpPr>
          <p:nvPr/>
        </p:nvSpPr>
        <p:spPr bwMode="auto">
          <a:xfrm>
            <a:off x="8028384" y="3573016"/>
            <a:ext cx="72008" cy="28803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43" name="Line 130"/>
          <p:cNvSpPr>
            <a:spLocks noChangeShapeType="1"/>
          </p:cNvSpPr>
          <p:nvPr/>
        </p:nvSpPr>
        <p:spPr bwMode="auto">
          <a:xfrm>
            <a:off x="7596336" y="3284984"/>
            <a:ext cx="432048" cy="64807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44" name="Line 130"/>
          <p:cNvSpPr>
            <a:spLocks noChangeShapeType="1"/>
          </p:cNvSpPr>
          <p:nvPr/>
        </p:nvSpPr>
        <p:spPr bwMode="auto">
          <a:xfrm>
            <a:off x="7668344" y="3140968"/>
            <a:ext cx="228600" cy="15240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45" name="Line 130"/>
          <p:cNvSpPr>
            <a:spLocks noChangeShapeType="1"/>
          </p:cNvSpPr>
          <p:nvPr/>
        </p:nvSpPr>
        <p:spPr bwMode="auto">
          <a:xfrm>
            <a:off x="8028384" y="3501008"/>
            <a:ext cx="72008" cy="288032"/>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48" name="Line 130"/>
          <p:cNvSpPr>
            <a:spLocks noChangeShapeType="1"/>
          </p:cNvSpPr>
          <p:nvPr/>
        </p:nvSpPr>
        <p:spPr bwMode="auto">
          <a:xfrm>
            <a:off x="8028384" y="3573016"/>
            <a:ext cx="72008" cy="288032"/>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0" name="Line 130"/>
          <p:cNvSpPr>
            <a:spLocks noChangeShapeType="1"/>
          </p:cNvSpPr>
          <p:nvPr/>
        </p:nvSpPr>
        <p:spPr bwMode="auto">
          <a:xfrm>
            <a:off x="6444208" y="1844824"/>
            <a:ext cx="216024"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1" name="Line 145"/>
          <p:cNvSpPr>
            <a:spLocks noChangeShapeType="1"/>
          </p:cNvSpPr>
          <p:nvPr/>
        </p:nvSpPr>
        <p:spPr bwMode="auto">
          <a:xfrm flipV="1">
            <a:off x="5438204" y="1631177"/>
            <a:ext cx="585787" cy="304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2" name="Line 130"/>
          <p:cNvSpPr>
            <a:spLocks noChangeShapeType="1"/>
          </p:cNvSpPr>
          <p:nvPr/>
        </p:nvSpPr>
        <p:spPr bwMode="auto">
          <a:xfrm>
            <a:off x="6084168" y="1484784"/>
            <a:ext cx="228600" cy="152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3" name="Line 130"/>
          <p:cNvSpPr>
            <a:spLocks noChangeShapeType="1"/>
          </p:cNvSpPr>
          <p:nvPr/>
        </p:nvSpPr>
        <p:spPr bwMode="auto">
          <a:xfrm>
            <a:off x="5652120" y="1268760"/>
            <a:ext cx="288032" cy="7200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4" name="Line 130"/>
          <p:cNvSpPr>
            <a:spLocks noChangeShapeType="1"/>
          </p:cNvSpPr>
          <p:nvPr/>
        </p:nvSpPr>
        <p:spPr bwMode="auto">
          <a:xfrm flipH="1" flipV="1">
            <a:off x="6156175" y="1340768"/>
            <a:ext cx="504056" cy="14401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5" name="Line 130"/>
          <p:cNvSpPr>
            <a:spLocks noChangeShapeType="1"/>
          </p:cNvSpPr>
          <p:nvPr/>
        </p:nvSpPr>
        <p:spPr bwMode="auto">
          <a:xfrm>
            <a:off x="6588224" y="1772816"/>
            <a:ext cx="216024" cy="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6" name="Line 145"/>
          <p:cNvSpPr>
            <a:spLocks noChangeShapeType="1"/>
          </p:cNvSpPr>
          <p:nvPr/>
        </p:nvSpPr>
        <p:spPr bwMode="auto">
          <a:xfrm flipV="1">
            <a:off x="5582220" y="1559169"/>
            <a:ext cx="585787" cy="30480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7" name="Line 130"/>
          <p:cNvSpPr>
            <a:spLocks noChangeShapeType="1"/>
          </p:cNvSpPr>
          <p:nvPr/>
        </p:nvSpPr>
        <p:spPr bwMode="auto">
          <a:xfrm>
            <a:off x="6228184" y="1412776"/>
            <a:ext cx="228600" cy="15240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9" name="Line 130"/>
          <p:cNvSpPr>
            <a:spLocks noChangeShapeType="1"/>
          </p:cNvSpPr>
          <p:nvPr/>
        </p:nvSpPr>
        <p:spPr bwMode="auto">
          <a:xfrm flipH="1" flipV="1">
            <a:off x="6300191" y="1268760"/>
            <a:ext cx="504056" cy="144016"/>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61" name="Line 145"/>
          <p:cNvSpPr>
            <a:spLocks noChangeShapeType="1"/>
          </p:cNvSpPr>
          <p:nvPr/>
        </p:nvSpPr>
        <p:spPr bwMode="auto">
          <a:xfrm flipV="1">
            <a:off x="5510212" y="1487161"/>
            <a:ext cx="585787" cy="30480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62" name="Line 130"/>
          <p:cNvSpPr>
            <a:spLocks noChangeShapeType="1"/>
          </p:cNvSpPr>
          <p:nvPr/>
        </p:nvSpPr>
        <p:spPr bwMode="auto">
          <a:xfrm>
            <a:off x="6228184" y="1340768"/>
            <a:ext cx="228600" cy="15240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65" name="Line 104"/>
          <p:cNvSpPr>
            <a:spLocks noChangeShapeType="1"/>
          </p:cNvSpPr>
          <p:nvPr/>
        </p:nvSpPr>
        <p:spPr bwMode="auto">
          <a:xfrm flipH="1" flipV="1">
            <a:off x="755576" y="3429000"/>
            <a:ext cx="144016"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66" name="Line 104"/>
          <p:cNvSpPr>
            <a:spLocks noChangeShapeType="1"/>
          </p:cNvSpPr>
          <p:nvPr/>
        </p:nvSpPr>
        <p:spPr bwMode="auto">
          <a:xfrm flipH="1" flipV="1">
            <a:off x="1547664" y="4149080"/>
            <a:ext cx="144016"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67" name="Line 104"/>
          <p:cNvSpPr>
            <a:spLocks noChangeShapeType="1"/>
          </p:cNvSpPr>
          <p:nvPr/>
        </p:nvSpPr>
        <p:spPr bwMode="auto">
          <a:xfrm flipH="1" flipV="1">
            <a:off x="1547664" y="4149080"/>
            <a:ext cx="288032" cy="72008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68" name="Line 130"/>
          <p:cNvSpPr>
            <a:spLocks noChangeShapeType="1"/>
          </p:cNvSpPr>
          <p:nvPr/>
        </p:nvSpPr>
        <p:spPr bwMode="auto">
          <a:xfrm flipV="1">
            <a:off x="1259632" y="4149080"/>
            <a:ext cx="216024" cy="720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69" name="Line 104"/>
          <p:cNvSpPr>
            <a:spLocks noChangeShapeType="1"/>
          </p:cNvSpPr>
          <p:nvPr/>
        </p:nvSpPr>
        <p:spPr bwMode="auto">
          <a:xfrm flipH="1" flipV="1">
            <a:off x="1295400" y="4415408"/>
            <a:ext cx="540296" cy="59776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0" name="Line 86"/>
          <p:cNvSpPr>
            <a:spLocks noChangeShapeType="1"/>
          </p:cNvSpPr>
          <p:nvPr/>
        </p:nvSpPr>
        <p:spPr bwMode="auto">
          <a:xfrm flipH="1">
            <a:off x="755576" y="3310508"/>
            <a:ext cx="882724" cy="4648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1" name="Line 130"/>
          <p:cNvSpPr>
            <a:spLocks noChangeShapeType="1"/>
          </p:cNvSpPr>
          <p:nvPr/>
        </p:nvSpPr>
        <p:spPr bwMode="auto">
          <a:xfrm>
            <a:off x="1835696" y="4581128"/>
            <a:ext cx="12576" cy="3684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2" name="Line 104"/>
          <p:cNvSpPr>
            <a:spLocks noChangeShapeType="1"/>
          </p:cNvSpPr>
          <p:nvPr/>
        </p:nvSpPr>
        <p:spPr bwMode="auto">
          <a:xfrm flipH="1" flipV="1">
            <a:off x="971600" y="3861048"/>
            <a:ext cx="216024" cy="36004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3" name="Line 104"/>
          <p:cNvSpPr>
            <a:spLocks noChangeShapeType="1"/>
          </p:cNvSpPr>
          <p:nvPr/>
        </p:nvSpPr>
        <p:spPr bwMode="auto">
          <a:xfrm flipH="1" flipV="1">
            <a:off x="1043608" y="3861048"/>
            <a:ext cx="360040" cy="2160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4" name="Line 104"/>
          <p:cNvSpPr>
            <a:spLocks noChangeShapeType="1"/>
          </p:cNvSpPr>
          <p:nvPr/>
        </p:nvSpPr>
        <p:spPr bwMode="auto">
          <a:xfrm flipH="1" flipV="1">
            <a:off x="755576" y="3501008"/>
            <a:ext cx="144016" cy="2160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5" name="Line 104"/>
          <p:cNvSpPr>
            <a:spLocks noChangeShapeType="1"/>
          </p:cNvSpPr>
          <p:nvPr/>
        </p:nvSpPr>
        <p:spPr bwMode="auto">
          <a:xfrm flipH="1" flipV="1">
            <a:off x="1547664" y="4221088"/>
            <a:ext cx="288032" cy="72008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6" name="Line 130"/>
          <p:cNvSpPr>
            <a:spLocks noChangeShapeType="1"/>
          </p:cNvSpPr>
          <p:nvPr/>
        </p:nvSpPr>
        <p:spPr bwMode="auto">
          <a:xfrm flipV="1">
            <a:off x="1259632" y="4221088"/>
            <a:ext cx="216024" cy="7200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8" name="Line 86"/>
          <p:cNvSpPr>
            <a:spLocks noChangeShapeType="1"/>
          </p:cNvSpPr>
          <p:nvPr/>
        </p:nvSpPr>
        <p:spPr bwMode="auto">
          <a:xfrm flipH="1">
            <a:off x="683568" y="3382516"/>
            <a:ext cx="882724" cy="4648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79" name="Line 130"/>
          <p:cNvSpPr>
            <a:spLocks noChangeShapeType="1"/>
          </p:cNvSpPr>
          <p:nvPr/>
        </p:nvSpPr>
        <p:spPr bwMode="auto">
          <a:xfrm>
            <a:off x="1763688" y="4653136"/>
            <a:ext cx="12576" cy="3684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81" name="Line 104"/>
          <p:cNvSpPr>
            <a:spLocks noChangeShapeType="1"/>
          </p:cNvSpPr>
          <p:nvPr/>
        </p:nvSpPr>
        <p:spPr bwMode="auto">
          <a:xfrm flipH="1" flipV="1">
            <a:off x="971600" y="3933056"/>
            <a:ext cx="360040" cy="2160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83" name="Line 104"/>
          <p:cNvSpPr>
            <a:spLocks noChangeShapeType="1"/>
          </p:cNvSpPr>
          <p:nvPr/>
        </p:nvSpPr>
        <p:spPr bwMode="auto">
          <a:xfrm flipH="1" flipV="1">
            <a:off x="1547664" y="4221088"/>
            <a:ext cx="216024" cy="792088"/>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84" name="Line 130"/>
          <p:cNvSpPr>
            <a:spLocks noChangeShapeType="1"/>
          </p:cNvSpPr>
          <p:nvPr/>
        </p:nvSpPr>
        <p:spPr bwMode="auto">
          <a:xfrm flipV="1">
            <a:off x="1187624" y="4293096"/>
            <a:ext cx="216024" cy="72008"/>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85" name="Line 130"/>
          <p:cNvSpPr>
            <a:spLocks noChangeShapeType="1"/>
          </p:cNvSpPr>
          <p:nvPr/>
        </p:nvSpPr>
        <p:spPr bwMode="auto">
          <a:xfrm flipH="1">
            <a:off x="7020272" y="2420888"/>
            <a:ext cx="144016" cy="29641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86" name="Line 130"/>
          <p:cNvSpPr>
            <a:spLocks noChangeShapeType="1"/>
          </p:cNvSpPr>
          <p:nvPr/>
        </p:nvSpPr>
        <p:spPr bwMode="auto">
          <a:xfrm flipH="1">
            <a:off x="6372200" y="2132856"/>
            <a:ext cx="28803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87" name="Line 130"/>
          <p:cNvSpPr>
            <a:spLocks noChangeShapeType="1"/>
          </p:cNvSpPr>
          <p:nvPr/>
        </p:nvSpPr>
        <p:spPr bwMode="auto">
          <a:xfrm flipH="1" flipV="1">
            <a:off x="6876256" y="2132856"/>
            <a:ext cx="216024" cy="720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88" name="Line 130"/>
          <p:cNvSpPr>
            <a:spLocks noChangeShapeType="1"/>
          </p:cNvSpPr>
          <p:nvPr/>
        </p:nvSpPr>
        <p:spPr bwMode="auto">
          <a:xfrm>
            <a:off x="6876256" y="2276872"/>
            <a:ext cx="72008" cy="3684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89" name="Line 130"/>
          <p:cNvSpPr>
            <a:spLocks noChangeShapeType="1"/>
          </p:cNvSpPr>
          <p:nvPr/>
        </p:nvSpPr>
        <p:spPr bwMode="auto">
          <a:xfrm>
            <a:off x="6444208" y="2276872"/>
            <a:ext cx="504056" cy="36004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90" name="Line 130"/>
          <p:cNvSpPr>
            <a:spLocks noChangeShapeType="1"/>
          </p:cNvSpPr>
          <p:nvPr/>
        </p:nvSpPr>
        <p:spPr bwMode="auto">
          <a:xfrm>
            <a:off x="4139952" y="5589240"/>
            <a:ext cx="360040" cy="28803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91" name="Line 145"/>
          <p:cNvSpPr>
            <a:spLocks noChangeShapeType="1"/>
          </p:cNvSpPr>
          <p:nvPr/>
        </p:nvSpPr>
        <p:spPr bwMode="auto">
          <a:xfrm flipV="1">
            <a:off x="6713498" y="2420888"/>
            <a:ext cx="450790" cy="47149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92" name="Line 130"/>
          <p:cNvSpPr>
            <a:spLocks noChangeShapeType="1"/>
          </p:cNvSpPr>
          <p:nvPr/>
        </p:nvSpPr>
        <p:spPr bwMode="auto">
          <a:xfrm flipH="1">
            <a:off x="4584576" y="5517232"/>
            <a:ext cx="131440" cy="22440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93" name="Line 130"/>
          <p:cNvSpPr>
            <a:spLocks noChangeShapeType="1"/>
          </p:cNvSpPr>
          <p:nvPr/>
        </p:nvSpPr>
        <p:spPr bwMode="auto">
          <a:xfrm>
            <a:off x="4499992" y="5373216"/>
            <a:ext cx="12576" cy="3684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94" name="Line 130"/>
          <p:cNvSpPr>
            <a:spLocks noChangeShapeType="1"/>
          </p:cNvSpPr>
          <p:nvPr/>
        </p:nvSpPr>
        <p:spPr bwMode="auto">
          <a:xfrm>
            <a:off x="4788024" y="5517232"/>
            <a:ext cx="72008" cy="2160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95" name="Line 130"/>
          <p:cNvSpPr>
            <a:spLocks noChangeShapeType="1"/>
          </p:cNvSpPr>
          <p:nvPr/>
        </p:nvSpPr>
        <p:spPr bwMode="auto">
          <a:xfrm flipH="1">
            <a:off x="7092280" y="2492896"/>
            <a:ext cx="144016" cy="29641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96" name="Line 130"/>
          <p:cNvSpPr>
            <a:spLocks noChangeShapeType="1"/>
          </p:cNvSpPr>
          <p:nvPr/>
        </p:nvSpPr>
        <p:spPr bwMode="auto">
          <a:xfrm flipH="1">
            <a:off x="6444208" y="2204864"/>
            <a:ext cx="288032"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97" name="Line 130"/>
          <p:cNvSpPr>
            <a:spLocks noChangeShapeType="1"/>
          </p:cNvSpPr>
          <p:nvPr/>
        </p:nvSpPr>
        <p:spPr bwMode="auto">
          <a:xfrm flipH="1" flipV="1">
            <a:off x="6948264" y="2204864"/>
            <a:ext cx="216024" cy="7200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98" name="Line 130"/>
          <p:cNvSpPr>
            <a:spLocks noChangeShapeType="1"/>
          </p:cNvSpPr>
          <p:nvPr/>
        </p:nvSpPr>
        <p:spPr bwMode="auto">
          <a:xfrm>
            <a:off x="6948264" y="2348880"/>
            <a:ext cx="72008" cy="3684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99" name="Line 130"/>
          <p:cNvSpPr>
            <a:spLocks noChangeShapeType="1"/>
          </p:cNvSpPr>
          <p:nvPr/>
        </p:nvSpPr>
        <p:spPr bwMode="auto">
          <a:xfrm>
            <a:off x="6516216" y="2348880"/>
            <a:ext cx="504056" cy="36004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0" name="Line 130"/>
          <p:cNvSpPr>
            <a:spLocks noChangeShapeType="1"/>
          </p:cNvSpPr>
          <p:nvPr/>
        </p:nvSpPr>
        <p:spPr bwMode="auto">
          <a:xfrm>
            <a:off x="4026291" y="5565562"/>
            <a:ext cx="360040" cy="288032"/>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1" name="Line 145"/>
          <p:cNvSpPr>
            <a:spLocks noChangeShapeType="1"/>
          </p:cNvSpPr>
          <p:nvPr/>
        </p:nvSpPr>
        <p:spPr bwMode="auto">
          <a:xfrm flipV="1">
            <a:off x="6569482" y="2420888"/>
            <a:ext cx="450790" cy="47149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2" name="Line 130"/>
          <p:cNvSpPr>
            <a:spLocks noChangeShapeType="1"/>
          </p:cNvSpPr>
          <p:nvPr/>
        </p:nvSpPr>
        <p:spPr bwMode="auto">
          <a:xfrm flipH="1">
            <a:off x="4440560" y="5517232"/>
            <a:ext cx="131440" cy="224408"/>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3" name="Line 130"/>
          <p:cNvSpPr>
            <a:spLocks noChangeShapeType="1"/>
          </p:cNvSpPr>
          <p:nvPr/>
        </p:nvSpPr>
        <p:spPr bwMode="auto">
          <a:xfrm>
            <a:off x="4355976" y="5373216"/>
            <a:ext cx="12576" cy="3684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4" name="Line 130"/>
          <p:cNvSpPr>
            <a:spLocks noChangeShapeType="1"/>
          </p:cNvSpPr>
          <p:nvPr/>
        </p:nvSpPr>
        <p:spPr bwMode="auto">
          <a:xfrm>
            <a:off x="4644008" y="5517232"/>
            <a:ext cx="72008" cy="2160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5" name="Line 130"/>
          <p:cNvSpPr>
            <a:spLocks noChangeShapeType="1"/>
          </p:cNvSpPr>
          <p:nvPr/>
        </p:nvSpPr>
        <p:spPr bwMode="auto">
          <a:xfrm flipH="1">
            <a:off x="6948264" y="2492896"/>
            <a:ext cx="144016" cy="296416"/>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6" name="Line 130"/>
          <p:cNvSpPr>
            <a:spLocks noChangeShapeType="1"/>
          </p:cNvSpPr>
          <p:nvPr/>
        </p:nvSpPr>
        <p:spPr bwMode="auto">
          <a:xfrm flipH="1">
            <a:off x="6300192" y="2204864"/>
            <a:ext cx="288032" cy="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7" name="Line 130"/>
          <p:cNvSpPr>
            <a:spLocks noChangeShapeType="1"/>
          </p:cNvSpPr>
          <p:nvPr/>
        </p:nvSpPr>
        <p:spPr bwMode="auto">
          <a:xfrm flipH="1" flipV="1">
            <a:off x="6804248" y="2204864"/>
            <a:ext cx="216024" cy="72008"/>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8" name="Line 130"/>
          <p:cNvSpPr>
            <a:spLocks noChangeShapeType="1"/>
          </p:cNvSpPr>
          <p:nvPr/>
        </p:nvSpPr>
        <p:spPr bwMode="auto">
          <a:xfrm>
            <a:off x="6804248" y="2348880"/>
            <a:ext cx="72008" cy="3684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09" name="Line 130"/>
          <p:cNvSpPr>
            <a:spLocks noChangeShapeType="1"/>
          </p:cNvSpPr>
          <p:nvPr/>
        </p:nvSpPr>
        <p:spPr bwMode="auto">
          <a:xfrm>
            <a:off x="6372200" y="2348880"/>
            <a:ext cx="504056" cy="36004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1" name="Line 145"/>
          <p:cNvSpPr>
            <a:spLocks noChangeShapeType="1"/>
          </p:cNvSpPr>
          <p:nvPr/>
        </p:nvSpPr>
        <p:spPr bwMode="auto">
          <a:xfrm flipV="1">
            <a:off x="6641490" y="2420888"/>
            <a:ext cx="450790" cy="471494"/>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5" name="Line 130"/>
          <p:cNvSpPr>
            <a:spLocks noChangeShapeType="1"/>
          </p:cNvSpPr>
          <p:nvPr/>
        </p:nvSpPr>
        <p:spPr bwMode="auto">
          <a:xfrm flipH="1">
            <a:off x="7020272" y="2492896"/>
            <a:ext cx="144016" cy="296416"/>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6" name="Line 130"/>
          <p:cNvSpPr>
            <a:spLocks noChangeShapeType="1"/>
          </p:cNvSpPr>
          <p:nvPr/>
        </p:nvSpPr>
        <p:spPr bwMode="auto">
          <a:xfrm flipH="1">
            <a:off x="6372200" y="2204864"/>
            <a:ext cx="288032" cy="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7" name="Line 130"/>
          <p:cNvSpPr>
            <a:spLocks noChangeShapeType="1"/>
          </p:cNvSpPr>
          <p:nvPr/>
        </p:nvSpPr>
        <p:spPr bwMode="auto">
          <a:xfrm flipH="1" flipV="1">
            <a:off x="6876256" y="2204864"/>
            <a:ext cx="216024" cy="72008"/>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8" name="Line 130"/>
          <p:cNvSpPr>
            <a:spLocks noChangeShapeType="1"/>
          </p:cNvSpPr>
          <p:nvPr/>
        </p:nvSpPr>
        <p:spPr bwMode="auto">
          <a:xfrm>
            <a:off x="6876256" y="2348880"/>
            <a:ext cx="72008" cy="368424"/>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9" name="Line 130"/>
          <p:cNvSpPr>
            <a:spLocks noChangeShapeType="1"/>
          </p:cNvSpPr>
          <p:nvPr/>
        </p:nvSpPr>
        <p:spPr bwMode="auto">
          <a:xfrm>
            <a:off x="6444208" y="2348880"/>
            <a:ext cx="504056" cy="36004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0" name="Line 130"/>
          <p:cNvSpPr>
            <a:spLocks noChangeShapeType="1"/>
          </p:cNvSpPr>
          <p:nvPr/>
        </p:nvSpPr>
        <p:spPr bwMode="auto">
          <a:xfrm>
            <a:off x="3059832" y="5085184"/>
            <a:ext cx="36004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1" name="Line 130"/>
          <p:cNvSpPr>
            <a:spLocks noChangeShapeType="1"/>
          </p:cNvSpPr>
          <p:nvPr/>
        </p:nvSpPr>
        <p:spPr bwMode="auto">
          <a:xfrm>
            <a:off x="2123728" y="5517232"/>
            <a:ext cx="36004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 name="TextBox 97"/>
          <p:cNvSpPr txBox="1">
            <a:spLocks noChangeArrowheads="1"/>
          </p:cNvSpPr>
          <p:nvPr/>
        </p:nvSpPr>
        <p:spPr bwMode="auto">
          <a:xfrm>
            <a:off x="2483768" y="5301208"/>
            <a:ext cx="14401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smtClean="0"/>
              <a:t>1</a:t>
            </a:r>
            <a:r>
              <a:rPr lang="en-US" sz="1800" b="1" baseline="30000" dirty="0" smtClean="0"/>
              <a:t>st</a:t>
            </a:r>
            <a:r>
              <a:rPr lang="en-US" sz="1800" b="1" dirty="0" smtClean="0"/>
              <a:t> Contact</a:t>
            </a:r>
            <a:endParaRPr lang="en-US" sz="1800" b="1" dirty="0"/>
          </a:p>
        </p:txBody>
      </p:sp>
      <p:sp>
        <p:nvSpPr>
          <p:cNvPr id="525" name="TextBox 97"/>
          <p:cNvSpPr txBox="1">
            <a:spLocks noChangeArrowheads="1"/>
          </p:cNvSpPr>
          <p:nvPr/>
        </p:nvSpPr>
        <p:spPr bwMode="auto">
          <a:xfrm>
            <a:off x="2411760" y="5733256"/>
            <a:ext cx="1584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smtClean="0"/>
              <a:t> 2</a:t>
            </a:r>
            <a:r>
              <a:rPr lang="en-US" sz="1800" b="1" baseline="30000" dirty="0" smtClean="0"/>
              <a:t>nd</a:t>
            </a:r>
            <a:r>
              <a:rPr lang="en-US" sz="1800" b="1" dirty="0" smtClean="0"/>
              <a:t> Contact</a:t>
            </a:r>
            <a:endParaRPr lang="en-US" sz="1800" b="1" dirty="0"/>
          </a:p>
        </p:txBody>
      </p:sp>
      <p:sp>
        <p:nvSpPr>
          <p:cNvPr id="526" name="Line 130"/>
          <p:cNvSpPr>
            <a:spLocks noChangeShapeType="1"/>
          </p:cNvSpPr>
          <p:nvPr/>
        </p:nvSpPr>
        <p:spPr bwMode="auto">
          <a:xfrm>
            <a:off x="2143634" y="6673334"/>
            <a:ext cx="360040" cy="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7" name="Line 130"/>
          <p:cNvSpPr>
            <a:spLocks noChangeShapeType="1"/>
          </p:cNvSpPr>
          <p:nvPr/>
        </p:nvSpPr>
        <p:spPr bwMode="auto">
          <a:xfrm>
            <a:off x="2113816" y="5889329"/>
            <a:ext cx="360040"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8" name="Line 130"/>
          <p:cNvSpPr>
            <a:spLocks noChangeShapeType="1"/>
          </p:cNvSpPr>
          <p:nvPr/>
        </p:nvSpPr>
        <p:spPr bwMode="auto">
          <a:xfrm>
            <a:off x="2144808" y="6277962"/>
            <a:ext cx="360040" cy="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9" name="TextBox 97"/>
          <p:cNvSpPr txBox="1">
            <a:spLocks noChangeArrowheads="1"/>
          </p:cNvSpPr>
          <p:nvPr/>
        </p:nvSpPr>
        <p:spPr bwMode="auto">
          <a:xfrm>
            <a:off x="2411760" y="6093296"/>
            <a:ext cx="1524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smtClean="0"/>
              <a:t> 3</a:t>
            </a:r>
            <a:r>
              <a:rPr lang="en-US" sz="1800" b="1" baseline="30000" dirty="0" smtClean="0"/>
              <a:t>rd</a:t>
            </a:r>
            <a:r>
              <a:rPr lang="en-US" sz="1800" b="1" dirty="0" smtClean="0"/>
              <a:t> Contact</a:t>
            </a:r>
            <a:endParaRPr lang="en-US" sz="1800" b="1" dirty="0"/>
          </a:p>
        </p:txBody>
      </p:sp>
      <p:sp>
        <p:nvSpPr>
          <p:cNvPr id="530" name="TextBox 97"/>
          <p:cNvSpPr txBox="1">
            <a:spLocks noChangeArrowheads="1"/>
          </p:cNvSpPr>
          <p:nvPr/>
        </p:nvSpPr>
        <p:spPr bwMode="auto">
          <a:xfrm>
            <a:off x="2483768" y="6488668"/>
            <a:ext cx="14401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smtClean="0"/>
              <a:t>4</a:t>
            </a:r>
            <a:r>
              <a:rPr lang="en-US" sz="1800" b="1" baseline="30000" dirty="0" smtClean="0"/>
              <a:t>th</a:t>
            </a:r>
            <a:r>
              <a:rPr lang="en-US" sz="1800" b="1" dirty="0" smtClean="0"/>
              <a:t> Contact</a:t>
            </a:r>
            <a:endParaRPr lang="en-US" sz="1800" b="1" dirty="0"/>
          </a:p>
        </p:txBody>
      </p:sp>
      <p:sp>
        <p:nvSpPr>
          <p:cNvPr id="510" name="Line 121"/>
          <p:cNvSpPr>
            <a:spLocks noChangeShapeType="1"/>
          </p:cNvSpPr>
          <p:nvPr/>
        </p:nvSpPr>
        <p:spPr bwMode="auto">
          <a:xfrm flipV="1">
            <a:off x="4615719" y="2658180"/>
            <a:ext cx="2237" cy="482788"/>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2" name="Line 121"/>
          <p:cNvSpPr>
            <a:spLocks noChangeShapeType="1"/>
          </p:cNvSpPr>
          <p:nvPr/>
        </p:nvSpPr>
        <p:spPr bwMode="auto">
          <a:xfrm flipH="1" flipV="1">
            <a:off x="4668106" y="2667000"/>
            <a:ext cx="5153" cy="457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3" name="Line 121"/>
          <p:cNvSpPr>
            <a:spLocks noChangeShapeType="1"/>
          </p:cNvSpPr>
          <p:nvPr/>
        </p:nvSpPr>
        <p:spPr bwMode="auto">
          <a:xfrm flipV="1">
            <a:off x="4502638" y="2664810"/>
            <a:ext cx="0" cy="45720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4" name="Line 145"/>
          <p:cNvSpPr>
            <a:spLocks noChangeShapeType="1"/>
          </p:cNvSpPr>
          <p:nvPr/>
        </p:nvSpPr>
        <p:spPr bwMode="auto">
          <a:xfrm flipV="1">
            <a:off x="4644008" y="1772816"/>
            <a:ext cx="0" cy="609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3" name="Line 146"/>
          <p:cNvSpPr>
            <a:spLocks noChangeShapeType="1"/>
          </p:cNvSpPr>
          <p:nvPr/>
        </p:nvSpPr>
        <p:spPr bwMode="auto">
          <a:xfrm flipH="1" flipV="1">
            <a:off x="3995936" y="1772816"/>
            <a:ext cx="457200" cy="60540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4" name="Line 147"/>
          <p:cNvSpPr>
            <a:spLocks noChangeShapeType="1"/>
          </p:cNvSpPr>
          <p:nvPr/>
        </p:nvSpPr>
        <p:spPr bwMode="auto">
          <a:xfrm flipV="1">
            <a:off x="4716016" y="1844824"/>
            <a:ext cx="571128" cy="50405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31" name="Line 96"/>
          <p:cNvSpPr>
            <a:spLocks noChangeShapeType="1"/>
          </p:cNvSpPr>
          <p:nvPr/>
        </p:nvSpPr>
        <p:spPr bwMode="auto">
          <a:xfrm flipH="1">
            <a:off x="5603385" y="4507228"/>
            <a:ext cx="364027" cy="42949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32" name="Line 96"/>
          <p:cNvSpPr>
            <a:spLocks noChangeShapeType="1"/>
          </p:cNvSpPr>
          <p:nvPr/>
        </p:nvSpPr>
        <p:spPr bwMode="auto">
          <a:xfrm flipH="1">
            <a:off x="5420972" y="4379150"/>
            <a:ext cx="509586" cy="389517"/>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33" name="Line 96"/>
          <p:cNvSpPr>
            <a:spLocks noChangeShapeType="1"/>
          </p:cNvSpPr>
          <p:nvPr/>
        </p:nvSpPr>
        <p:spPr bwMode="auto">
          <a:xfrm flipH="1">
            <a:off x="5549559" y="4445000"/>
            <a:ext cx="457200" cy="48159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34" name="Line 96"/>
          <p:cNvSpPr>
            <a:spLocks noChangeShapeType="1"/>
          </p:cNvSpPr>
          <p:nvPr/>
        </p:nvSpPr>
        <p:spPr bwMode="auto">
          <a:xfrm flipH="1">
            <a:off x="5467253" y="4337510"/>
            <a:ext cx="468349" cy="46309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 name="TextBox 3"/>
          <p:cNvSpPr txBox="1"/>
          <p:nvPr/>
        </p:nvSpPr>
        <p:spPr>
          <a:xfrm>
            <a:off x="5380889" y="0"/>
            <a:ext cx="3752522" cy="954107"/>
          </a:xfrm>
          <a:prstGeom prst="rect">
            <a:avLst/>
          </a:prstGeom>
          <a:solidFill>
            <a:schemeClr val="tx2">
              <a:lumMod val="20000"/>
              <a:lumOff val="80000"/>
            </a:schemeClr>
          </a:solidFill>
          <a:ln>
            <a:solidFill>
              <a:schemeClr val="tx1"/>
            </a:solidFill>
          </a:ln>
        </p:spPr>
        <p:txBody>
          <a:bodyPr wrap="square" rtlCol="0">
            <a:spAutoFit/>
          </a:bodyPr>
          <a:lstStyle/>
          <a:p>
            <a:r>
              <a:rPr lang="en-GB" sz="2800" b="1" dirty="0" smtClean="0"/>
              <a:t> Repeated contacts among many schools</a:t>
            </a:r>
          </a:p>
        </p:txBody>
      </p:sp>
    </p:spTree>
    <p:extLst>
      <p:ext uri="{BB962C8B-B14F-4D97-AF65-F5344CB8AC3E}">
        <p14:creationId xmlns:p14="http://schemas.microsoft.com/office/powerpoint/2010/main" val="5456109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03" y="-891480"/>
            <a:ext cx="10441160" cy="774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90751" y="6566883"/>
            <a:ext cx="3024336" cy="276999"/>
          </a:xfrm>
          <a:prstGeom prst="rect">
            <a:avLst/>
          </a:prstGeom>
          <a:noFill/>
        </p:spPr>
        <p:txBody>
          <a:bodyPr wrap="square" rtlCol="0">
            <a:spAutoFit/>
          </a:bodyPr>
          <a:lstStyle/>
          <a:p>
            <a:r>
              <a:rPr lang="en-GB" sz="1200" dirty="0" smtClean="0">
                <a:solidFill>
                  <a:schemeClr val="bg1"/>
                </a:solidFill>
              </a:rPr>
              <a:t>Wikimedia Commons: Internet </a:t>
            </a:r>
            <a:r>
              <a:rPr lang="en-GB" sz="1200" dirty="0">
                <a:solidFill>
                  <a:schemeClr val="bg1"/>
                </a:solidFill>
              </a:rPr>
              <a:t>map 1024.jpg</a:t>
            </a:r>
          </a:p>
        </p:txBody>
      </p:sp>
      <p:pic>
        <p:nvPicPr>
          <p:cNvPr id="8" name="Picture 2" descr="C:\Users\s2112358\Desktop\M31_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95" y="-747464"/>
            <a:ext cx="11226839" cy="75935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0568" y="6566882"/>
            <a:ext cx="2674322" cy="276999"/>
          </a:xfrm>
          <a:prstGeom prst="rect">
            <a:avLst/>
          </a:prstGeom>
        </p:spPr>
        <p:txBody>
          <a:bodyPr wrap="none">
            <a:spAutoFit/>
          </a:bodyPr>
          <a:lstStyle/>
          <a:p>
            <a:r>
              <a:rPr lang="en-GB" sz="1200" dirty="0">
                <a:solidFill>
                  <a:schemeClr val="bg1"/>
                </a:solidFill>
              </a:rPr>
              <a:t>http://www.vicologamba.it/?m=201112</a:t>
            </a:r>
          </a:p>
        </p:txBody>
      </p:sp>
      <p:pic>
        <p:nvPicPr>
          <p:cNvPr id="9" name="Picture 2" descr="C:\Users\s2112358\Desktop\17676838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608" y="-603448"/>
            <a:ext cx="11624221" cy="77494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56176" y="6453336"/>
            <a:ext cx="3553693" cy="276999"/>
          </a:xfrm>
          <a:prstGeom prst="rect">
            <a:avLst/>
          </a:prstGeom>
        </p:spPr>
        <p:txBody>
          <a:bodyPr wrap="square">
            <a:spAutoFit/>
          </a:bodyPr>
          <a:lstStyle/>
          <a:p>
            <a:r>
              <a:rPr lang="en-GB" sz="1200" dirty="0">
                <a:solidFill>
                  <a:schemeClr val="bg1"/>
                </a:solidFill>
              </a:rPr>
              <a:t>https://www.healthtap.com/user_questions/1168476</a:t>
            </a:r>
          </a:p>
        </p:txBody>
      </p:sp>
    </p:spTree>
    <p:extLst>
      <p:ext uri="{BB962C8B-B14F-4D97-AF65-F5344CB8AC3E}">
        <p14:creationId xmlns:p14="http://schemas.microsoft.com/office/powerpoint/2010/main" val="3311343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b="1" dirty="0" smtClean="0"/>
              <a:t>What about competences?</a:t>
            </a:r>
            <a:endParaRPr lang="en-GB" b="1" dirty="0"/>
          </a:p>
        </p:txBody>
      </p:sp>
      <p:sp>
        <p:nvSpPr>
          <p:cNvPr id="3" name="Content Placeholder 2"/>
          <p:cNvSpPr>
            <a:spLocks noGrp="1"/>
          </p:cNvSpPr>
          <p:nvPr>
            <p:ph idx="1"/>
          </p:nvPr>
        </p:nvSpPr>
        <p:spPr>
          <a:xfrm>
            <a:off x="395536" y="1052736"/>
            <a:ext cx="8229600" cy="5617840"/>
          </a:xfrm>
        </p:spPr>
        <p:txBody>
          <a:bodyPr>
            <a:normAutofit/>
          </a:bodyPr>
          <a:lstStyle/>
          <a:p>
            <a:pPr marL="0" indent="0">
              <a:buNone/>
            </a:pPr>
            <a:r>
              <a:rPr lang="en-GB" b="1" dirty="0" smtClean="0">
                <a:solidFill>
                  <a:srgbClr val="000000"/>
                </a:solidFill>
              </a:rPr>
              <a:t>Provide order:</a:t>
            </a:r>
          </a:p>
          <a:p>
            <a:pPr>
              <a:buFontTx/>
              <a:buChar char="-"/>
            </a:pPr>
            <a:r>
              <a:rPr lang="en-GB" dirty="0" smtClean="0">
                <a:solidFill>
                  <a:srgbClr val="000000"/>
                </a:solidFill>
              </a:rPr>
              <a:t>a limited framework within which to expand</a:t>
            </a:r>
          </a:p>
          <a:p>
            <a:pPr>
              <a:buFontTx/>
              <a:buChar char="-"/>
            </a:pPr>
            <a:r>
              <a:rPr lang="en-GB" dirty="0">
                <a:solidFill>
                  <a:srgbClr val="000000"/>
                </a:solidFill>
              </a:rPr>
              <a:t>opportunities for </a:t>
            </a:r>
            <a:r>
              <a:rPr lang="en-GB" i="1" dirty="0">
                <a:solidFill>
                  <a:srgbClr val="000000"/>
                </a:solidFill>
              </a:rPr>
              <a:t>multi-directional</a:t>
            </a:r>
            <a:r>
              <a:rPr lang="en-GB" dirty="0">
                <a:solidFill>
                  <a:srgbClr val="000000"/>
                </a:solidFill>
              </a:rPr>
              <a:t> dialogue </a:t>
            </a:r>
            <a:r>
              <a:rPr lang="en-GB" dirty="0" smtClean="0">
                <a:solidFill>
                  <a:srgbClr val="000000"/>
                </a:solidFill>
              </a:rPr>
              <a:t>in formal learning</a:t>
            </a:r>
          </a:p>
          <a:p>
            <a:pPr>
              <a:buFontTx/>
              <a:buChar char="-"/>
            </a:pPr>
            <a:r>
              <a:rPr lang="en-GB" dirty="0"/>
              <a:t>Linear tracking of </a:t>
            </a:r>
            <a:r>
              <a:rPr lang="en-GB" dirty="0" smtClean="0"/>
              <a:t>achievement</a:t>
            </a:r>
            <a:endParaRPr lang="en-GB" dirty="0" smtClean="0">
              <a:solidFill>
                <a:srgbClr val="000000"/>
              </a:solidFill>
            </a:endParaRPr>
          </a:p>
          <a:p>
            <a:pPr marL="0" indent="0">
              <a:buNone/>
            </a:pPr>
            <a:r>
              <a:rPr lang="en-GB" b="1" dirty="0" smtClean="0">
                <a:solidFill>
                  <a:srgbClr val="000000"/>
                </a:solidFill>
              </a:rPr>
              <a:t>And ‘chaos’</a:t>
            </a:r>
            <a:endParaRPr lang="en-GB" b="1" dirty="0">
              <a:solidFill>
                <a:srgbClr val="000000"/>
              </a:solidFill>
            </a:endParaRPr>
          </a:p>
          <a:p>
            <a:pPr>
              <a:buFontTx/>
              <a:buChar char="-"/>
            </a:pPr>
            <a:r>
              <a:rPr lang="en-GB" dirty="0"/>
              <a:t>Informal </a:t>
            </a:r>
            <a:r>
              <a:rPr lang="en-GB" dirty="0" smtClean="0"/>
              <a:t>learning – linked to…</a:t>
            </a:r>
            <a:endParaRPr lang="en-GB" dirty="0"/>
          </a:p>
          <a:p>
            <a:pPr>
              <a:buFontTx/>
              <a:buChar char="-"/>
            </a:pPr>
            <a:r>
              <a:rPr lang="en-GB" dirty="0" smtClean="0">
                <a:solidFill>
                  <a:srgbClr val="000000"/>
                </a:solidFill>
              </a:rPr>
              <a:t>…exploratory forms of assessment that can identify </a:t>
            </a:r>
            <a:r>
              <a:rPr lang="en-GB" i="1" dirty="0" smtClean="0">
                <a:solidFill>
                  <a:srgbClr val="000000"/>
                </a:solidFill>
              </a:rPr>
              <a:t>emergent</a:t>
            </a:r>
            <a:r>
              <a:rPr lang="en-GB" dirty="0" smtClean="0">
                <a:solidFill>
                  <a:srgbClr val="000000"/>
                </a:solidFill>
              </a:rPr>
              <a:t> outcomes.</a:t>
            </a:r>
          </a:p>
          <a:p>
            <a:pPr>
              <a:buFontTx/>
              <a:buChar char="-"/>
            </a:pPr>
            <a:endParaRPr lang="en-GB" dirty="0">
              <a:solidFill>
                <a:srgbClr val="000000"/>
              </a:solidFill>
            </a:endParaRPr>
          </a:p>
        </p:txBody>
      </p:sp>
    </p:spTree>
    <p:extLst>
      <p:ext uri="{BB962C8B-B14F-4D97-AF65-F5344CB8AC3E}">
        <p14:creationId xmlns:p14="http://schemas.microsoft.com/office/powerpoint/2010/main" val="2264277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50106"/>
          </a:xfrm>
        </p:spPr>
        <p:txBody>
          <a:bodyPr/>
          <a:lstStyle/>
          <a:p>
            <a:r>
              <a:rPr lang="en-GB" b="1" dirty="0" smtClean="0"/>
              <a:t>Competences for ESD Educators?</a:t>
            </a:r>
            <a:endParaRPr lang="en-GB" b="1" dirty="0"/>
          </a:p>
        </p:txBody>
      </p:sp>
      <p:sp>
        <p:nvSpPr>
          <p:cNvPr id="3" name="Content Placeholder 2"/>
          <p:cNvSpPr>
            <a:spLocks noGrp="1"/>
          </p:cNvSpPr>
          <p:nvPr>
            <p:ph idx="1"/>
          </p:nvPr>
        </p:nvSpPr>
        <p:spPr>
          <a:xfrm>
            <a:off x="457200" y="1124745"/>
            <a:ext cx="8229600" cy="5472608"/>
          </a:xfrm>
        </p:spPr>
        <p:txBody>
          <a:bodyPr>
            <a:normAutofit fontScale="92500" lnSpcReduction="10000"/>
          </a:bodyPr>
          <a:lstStyle/>
          <a:p>
            <a:r>
              <a:rPr lang="en-GB" dirty="0" smtClean="0"/>
              <a:t>Criticality towards those who would identify </a:t>
            </a:r>
            <a:r>
              <a:rPr lang="en-GB" i="1" dirty="0" smtClean="0"/>
              <a:t>your</a:t>
            </a:r>
            <a:r>
              <a:rPr lang="en-GB" dirty="0" smtClean="0"/>
              <a:t> required competences</a:t>
            </a:r>
            <a:br>
              <a:rPr lang="en-GB" dirty="0" smtClean="0"/>
            </a:br>
            <a:endParaRPr lang="en-GB" dirty="0" smtClean="0"/>
          </a:p>
          <a:p>
            <a:r>
              <a:rPr lang="en-GB" dirty="0" smtClean="0"/>
              <a:t>Criticality towards </a:t>
            </a:r>
            <a:r>
              <a:rPr lang="en-GB" i="1" dirty="0" smtClean="0"/>
              <a:t>any</a:t>
            </a:r>
            <a:r>
              <a:rPr lang="en-GB" dirty="0" smtClean="0"/>
              <a:t> competence framework you encounter</a:t>
            </a:r>
          </a:p>
          <a:p>
            <a:endParaRPr lang="en-GB" dirty="0"/>
          </a:p>
          <a:p>
            <a:r>
              <a:rPr lang="en-GB" dirty="0" smtClean="0"/>
              <a:t>Competence to demonstrate your own adaptive capacity</a:t>
            </a:r>
            <a:br>
              <a:rPr lang="en-GB" dirty="0" smtClean="0"/>
            </a:br>
            <a:endParaRPr lang="en-GB" dirty="0" smtClean="0"/>
          </a:p>
          <a:p>
            <a:r>
              <a:rPr lang="en-GB" dirty="0" smtClean="0"/>
              <a:t>Courage in the </a:t>
            </a:r>
            <a:r>
              <a:rPr lang="en-GB" dirty="0"/>
              <a:t>face of competence discourse </a:t>
            </a:r>
            <a:r>
              <a:rPr lang="en-GB" dirty="0" smtClean="0"/>
              <a:t>to recognise education as participative, co-creative and world-making rather than ready made.</a:t>
            </a:r>
          </a:p>
          <a:p>
            <a:endParaRPr lang="en-GB" dirty="0" smtClean="0"/>
          </a:p>
        </p:txBody>
      </p:sp>
    </p:spTree>
    <p:extLst>
      <p:ext uri="{BB962C8B-B14F-4D97-AF65-F5344CB8AC3E}">
        <p14:creationId xmlns:p14="http://schemas.microsoft.com/office/powerpoint/2010/main" val="388812595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Can </a:t>
            </a:r>
            <a:r>
              <a:rPr lang="en-GB" b="1" dirty="0"/>
              <a:t>we </a:t>
            </a:r>
            <a:r>
              <a:rPr lang="en-GB" b="1" i="1" dirty="0"/>
              <a:t>expand</a:t>
            </a:r>
            <a:r>
              <a:rPr lang="en-GB" b="1" dirty="0"/>
              <a:t> beyond </a:t>
            </a:r>
            <a:r>
              <a:rPr lang="en-GB" b="1" dirty="0" smtClean="0"/>
              <a:t>competences? </a:t>
            </a:r>
            <a:endParaRPr lang="en-GB" b="1" dirty="0"/>
          </a:p>
        </p:txBody>
      </p:sp>
      <p:sp>
        <p:nvSpPr>
          <p:cNvPr id="3" name="Content Placeholder 2"/>
          <p:cNvSpPr>
            <a:spLocks noGrp="1"/>
          </p:cNvSpPr>
          <p:nvPr>
            <p:ph idx="1"/>
          </p:nvPr>
        </p:nvSpPr>
        <p:spPr>
          <a:xfrm>
            <a:off x="395536" y="1844824"/>
            <a:ext cx="8229600" cy="4525963"/>
          </a:xfrm>
        </p:spPr>
        <p:txBody>
          <a:bodyPr>
            <a:normAutofit lnSpcReduction="10000"/>
          </a:bodyPr>
          <a:lstStyle/>
          <a:p>
            <a:r>
              <a:rPr lang="en-GB" dirty="0" smtClean="0"/>
              <a:t>Do we have adequate tools for measuring </a:t>
            </a:r>
            <a:r>
              <a:rPr lang="en-GB" i="1" dirty="0" smtClean="0"/>
              <a:t>dispositions</a:t>
            </a:r>
            <a:r>
              <a:rPr lang="en-GB" dirty="0" smtClean="0"/>
              <a:t> and </a:t>
            </a:r>
            <a:r>
              <a:rPr lang="en-GB" i="1" dirty="0" smtClean="0"/>
              <a:t>sensibilities</a:t>
            </a:r>
            <a:r>
              <a:rPr lang="en-GB" dirty="0" smtClean="0"/>
              <a:t>?</a:t>
            </a:r>
          </a:p>
          <a:p>
            <a:endParaRPr lang="en-GB" dirty="0"/>
          </a:p>
          <a:p>
            <a:r>
              <a:rPr lang="en-GB" dirty="0" err="1" smtClean="0"/>
              <a:t>Norden</a:t>
            </a:r>
            <a:r>
              <a:rPr lang="en-GB" dirty="0" smtClean="0"/>
              <a:t> &amp; </a:t>
            </a:r>
            <a:r>
              <a:rPr lang="en-GB" dirty="0" err="1"/>
              <a:t>Anderberg</a:t>
            </a:r>
            <a:r>
              <a:rPr lang="en-GB" dirty="0"/>
              <a:t> (2011) </a:t>
            </a:r>
            <a:r>
              <a:rPr lang="en-GB" dirty="0" smtClean="0"/>
              <a:t>prefer the </a:t>
            </a:r>
            <a:r>
              <a:rPr lang="en-GB" dirty="0"/>
              <a:t>concept of </a:t>
            </a:r>
            <a:r>
              <a:rPr lang="en-GB" i="1" dirty="0"/>
              <a:t>knowledge capabilities </a:t>
            </a:r>
            <a:r>
              <a:rPr lang="en-GB" dirty="0"/>
              <a:t>as defined by Bowden (2004</a:t>
            </a:r>
            <a:r>
              <a:rPr lang="en-GB" dirty="0" smtClean="0"/>
              <a:t>)</a:t>
            </a:r>
            <a:br>
              <a:rPr lang="en-GB" dirty="0" smtClean="0"/>
            </a:br>
            <a:endParaRPr lang="en-GB" dirty="0"/>
          </a:p>
          <a:p>
            <a:r>
              <a:rPr lang="en-GB" dirty="0" smtClean="0"/>
              <a:t>Will we one day attend ‘Capability 20xx’ or something else </a:t>
            </a:r>
            <a:r>
              <a:rPr lang="en-GB" dirty="0"/>
              <a:t>a</a:t>
            </a:r>
            <a:r>
              <a:rPr lang="en-GB" dirty="0" smtClean="0"/>
              <a:t>t Wageningen?</a:t>
            </a:r>
          </a:p>
        </p:txBody>
      </p:sp>
    </p:spTree>
    <p:extLst>
      <p:ext uri="{BB962C8B-B14F-4D97-AF65-F5344CB8AC3E}">
        <p14:creationId xmlns:p14="http://schemas.microsoft.com/office/powerpoint/2010/main" val="13379958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068"/>
            <a:ext cx="8229600" cy="894652"/>
          </a:xfrm>
        </p:spPr>
        <p:txBody>
          <a:bodyPr/>
          <a:lstStyle/>
          <a:p>
            <a:r>
              <a:rPr lang="en-GB" dirty="0" smtClean="0"/>
              <a:t>Last night’s e-mail… </a:t>
            </a:r>
            <a:endParaRPr lang="en-GB" dirty="0"/>
          </a:p>
        </p:txBody>
      </p:sp>
      <p:sp>
        <p:nvSpPr>
          <p:cNvPr id="5" name="Rectangle 4"/>
          <p:cNvSpPr/>
          <p:nvPr/>
        </p:nvSpPr>
        <p:spPr>
          <a:xfrm>
            <a:off x="467544" y="980728"/>
            <a:ext cx="8208912" cy="6001643"/>
          </a:xfrm>
          <a:prstGeom prst="rect">
            <a:avLst/>
          </a:prstGeom>
        </p:spPr>
        <p:txBody>
          <a:bodyPr wrap="square">
            <a:spAutoFit/>
          </a:bodyPr>
          <a:lstStyle/>
          <a:p>
            <a:r>
              <a:rPr lang="en-GB" sz="2800" dirty="0" smtClean="0"/>
              <a:t>“ESD </a:t>
            </a:r>
            <a:r>
              <a:rPr lang="en-GB" sz="2800" dirty="0"/>
              <a:t>is explicitly dealing with values and cannot claim to </a:t>
            </a:r>
            <a:r>
              <a:rPr lang="en-GB" sz="2800" dirty="0" smtClean="0"/>
              <a:t>be objective </a:t>
            </a:r>
            <a:r>
              <a:rPr lang="en-GB" sz="2800" dirty="0"/>
              <a:t>and values </a:t>
            </a:r>
            <a:r>
              <a:rPr lang="en-GB" sz="2800" dirty="0" smtClean="0"/>
              <a:t>free…</a:t>
            </a:r>
          </a:p>
          <a:p>
            <a:endParaRPr lang="en-GB" sz="2800" dirty="0" smtClean="0"/>
          </a:p>
          <a:p>
            <a:r>
              <a:rPr lang="en-GB" sz="2800" dirty="0" smtClean="0"/>
              <a:t>It </a:t>
            </a:r>
            <a:r>
              <a:rPr lang="en-GB" sz="2800" dirty="0"/>
              <a:t>is impossible to 'measure' competences (but also </a:t>
            </a:r>
            <a:r>
              <a:rPr lang="en-GB" sz="2800" dirty="0" smtClean="0"/>
              <a:t>learning outcomes</a:t>
            </a:r>
            <a:r>
              <a:rPr lang="en-GB" sz="2800" dirty="0"/>
              <a:t>) even if all the assessment literature talks about '</a:t>
            </a:r>
            <a:r>
              <a:rPr lang="en-GB" sz="2800" dirty="0" smtClean="0"/>
              <a:t>measurements’…</a:t>
            </a:r>
          </a:p>
          <a:p>
            <a:endParaRPr lang="en-GB" sz="2800" dirty="0" smtClean="0"/>
          </a:p>
          <a:p>
            <a:r>
              <a:rPr lang="en-GB" sz="2800" dirty="0" smtClean="0"/>
              <a:t>What </a:t>
            </a:r>
            <a:r>
              <a:rPr lang="en-GB" sz="2800" dirty="0"/>
              <a:t>can be done is </a:t>
            </a:r>
            <a:r>
              <a:rPr lang="en-GB" sz="2800" dirty="0" smtClean="0"/>
              <a:t>to 'evaluate</a:t>
            </a:r>
            <a:r>
              <a:rPr lang="en-GB" sz="2800" dirty="0"/>
              <a:t>', to 'give value', to competences when they are put in </a:t>
            </a:r>
            <a:r>
              <a:rPr lang="en-GB" sz="2800" dirty="0" smtClean="0"/>
              <a:t>practice, observed</a:t>
            </a:r>
            <a:r>
              <a:rPr lang="en-GB" sz="2800" dirty="0"/>
              <a:t>, described</a:t>
            </a:r>
            <a:r>
              <a:rPr lang="en-GB" sz="2800" dirty="0" smtClean="0"/>
              <a:t>.”</a:t>
            </a:r>
          </a:p>
          <a:p>
            <a:endParaRPr lang="en-GB" sz="2800" dirty="0" smtClean="0"/>
          </a:p>
          <a:p>
            <a:r>
              <a:rPr lang="en-GB" sz="2800" dirty="0" smtClean="0"/>
              <a:t>(‘</a:t>
            </a:r>
            <a:r>
              <a:rPr lang="en-GB" sz="2800" dirty="0"/>
              <a:t>P</a:t>
            </a:r>
            <a:r>
              <a:rPr lang="en-GB" sz="2800" dirty="0" smtClean="0"/>
              <a:t>erformance indicator’ seen as a problematic term) </a:t>
            </a:r>
            <a:endParaRPr lang="en-GB" dirty="0"/>
          </a:p>
          <a:p>
            <a:pPr algn="r"/>
            <a:endParaRPr lang="en-GB" sz="2400" dirty="0" smtClean="0"/>
          </a:p>
          <a:p>
            <a:pPr algn="r"/>
            <a:r>
              <a:rPr lang="en-GB" sz="2400" dirty="0" smtClean="0"/>
              <a:t>(</a:t>
            </a:r>
            <a:r>
              <a:rPr lang="en-GB" sz="2400" dirty="0" err="1" smtClean="0"/>
              <a:t>Prof.</a:t>
            </a:r>
            <a:r>
              <a:rPr lang="en-GB" sz="2400" dirty="0" smtClean="0"/>
              <a:t> </a:t>
            </a:r>
            <a:r>
              <a:rPr lang="en-GB" sz="2400" dirty="0" err="1" smtClean="0"/>
              <a:t>Michela</a:t>
            </a:r>
            <a:r>
              <a:rPr lang="en-GB" sz="2400" dirty="0" smtClean="0"/>
              <a:t> Mayer)</a:t>
            </a:r>
            <a:endParaRPr lang="en-GB" sz="2400" dirty="0"/>
          </a:p>
        </p:txBody>
      </p:sp>
    </p:spTree>
    <p:extLst>
      <p:ext uri="{BB962C8B-B14F-4D97-AF65-F5344CB8AC3E}">
        <p14:creationId xmlns:p14="http://schemas.microsoft.com/office/powerpoint/2010/main" val="434156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To conclude…</a:t>
            </a:r>
            <a:endParaRPr lang="en-GB" b="1" dirty="0"/>
          </a:p>
        </p:txBody>
      </p:sp>
      <p:sp>
        <p:nvSpPr>
          <p:cNvPr id="3" name="Content Placeholder 2"/>
          <p:cNvSpPr>
            <a:spLocks noGrp="1"/>
          </p:cNvSpPr>
          <p:nvPr>
            <p:ph idx="1"/>
          </p:nvPr>
        </p:nvSpPr>
        <p:spPr>
          <a:xfrm>
            <a:off x="457200" y="1340768"/>
            <a:ext cx="8229600" cy="4785395"/>
          </a:xfrm>
        </p:spPr>
        <p:txBody>
          <a:bodyPr>
            <a:normAutofit/>
          </a:bodyPr>
          <a:lstStyle/>
          <a:p>
            <a:pPr marL="0" indent="0">
              <a:buNone/>
            </a:pPr>
            <a:r>
              <a:rPr lang="en-GB" dirty="0" smtClean="0"/>
              <a:t>Competences are vital for sustainability – but:</a:t>
            </a:r>
            <a:br>
              <a:rPr lang="en-GB" dirty="0" smtClean="0"/>
            </a:br>
            <a:endParaRPr lang="en-GB" dirty="0" smtClean="0"/>
          </a:p>
          <a:p>
            <a:r>
              <a:rPr lang="en-GB" dirty="0" smtClean="0"/>
              <a:t>It is the unforeseen contexts and combinations in which competences are applied that makes them sustainable – or not</a:t>
            </a:r>
            <a:br>
              <a:rPr lang="en-GB" dirty="0" smtClean="0"/>
            </a:br>
            <a:endParaRPr lang="en-GB" dirty="0" smtClean="0"/>
          </a:p>
          <a:p>
            <a:r>
              <a:rPr lang="en-GB" dirty="0"/>
              <a:t>Educators for ESD need above all to recognise the limitations of ‘everyday’ competence discourse which is positivist in nature.</a:t>
            </a:r>
          </a:p>
        </p:txBody>
      </p:sp>
    </p:spTree>
    <p:extLst>
      <p:ext uri="{BB962C8B-B14F-4D97-AF65-F5344CB8AC3E}">
        <p14:creationId xmlns:p14="http://schemas.microsoft.com/office/powerpoint/2010/main" val="396141786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lgn="ctr">
              <a:buNone/>
            </a:pPr>
            <a:r>
              <a:rPr lang="en-GB" sz="4000" b="1" dirty="0" smtClean="0">
                <a:solidFill>
                  <a:srgbClr val="FF0000"/>
                </a:solidFill>
              </a:rPr>
              <a:t>Thank you</a:t>
            </a:r>
            <a:endParaRPr lang="en-GB" sz="4000" b="1" dirty="0">
              <a:solidFill>
                <a:srgbClr val="FF0000"/>
              </a:solidFill>
            </a:endParaRPr>
          </a:p>
        </p:txBody>
      </p:sp>
      <p:sp>
        <p:nvSpPr>
          <p:cNvPr id="2" name="TextBox 1"/>
          <p:cNvSpPr txBox="1"/>
          <p:nvPr/>
        </p:nvSpPr>
        <p:spPr>
          <a:xfrm>
            <a:off x="1547664" y="5445224"/>
            <a:ext cx="6048672" cy="584776"/>
          </a:xfrm>
          <a:prstGeom prst="rect">
            <a:avLst/>
          </a:prstGeom>
          <a:noFill/>
        </p:spPr>
        <p:txBody>
          <a:bodyPr wrap="square" rtlCol="0">
            <a:spAutoFit/>
          </a:bodyPr>
          <a:lstStyle/>
          <a:p>
            <a:pPr algn="ctr"/>
            <a:r>
              <a:rPr lang="en-GB" sz="3200" b="1" dirty="0" smtClean="0">
                <a:hlinkClick r:id="rId2"/>
              </a:rPr>
              <a:t>pvare@glos.ac.uk</a:t>
            </a:r>
            <a:r>
              <a:rPr lang="en-GB" sz="3200" b="1" dirty="0" smtClean="0"/>
              <a:t> </a:t>
            </a:r>
            <a:endParaRPr lang="en-GB" sz="3200" b="1" dirty="0"/>
          </a:p>
        </p:txBody>
      </p:sp>
    </p:spTree>
    <p:extLst>
      <p:ext uri="{BB962C8B-B14F-4D97-AF65-F5344CB8AC3E}">
        <p14:creationId xmlns:p14="http://schemas.microsoft.com/office/powerpoint/2010/main" val="3278615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16"/>
            <a:ext cx="8229600" cy="994122"/>
          </a:xfrm>
        </p:spPr>
        <p:txBody>
          <a:bodyPr>
            <a:normAutofit/>
          </a:bodyPr>
          <a:lstStyle/>
          <a:p>
            <a:r>
              <a:rPr lang="en-GB" sz="3200" dirty="0" smtClean="0"/>
              <a:t>References</a:t>
            </a:r>
            <a:endParaRPr lang="en-GB" sz="3200" dirty="0"/>
          </a:p>
        </p:txBody>
      </p:sp>
      <p:sp>
        <p:nvSpPr>
          <p:cNvPr id="3" name="Content Placeholder 2"/>
          <p:cNvSpPr>
            <a:spLocks noGrp="1"/>
          </p:cNvSpPr>
          <p:nvPr>
            <p:ph idx="1"/>
          </p:nvPr>
        </p:nvSpPr>
        <p:spPr>
          <a:xfrm>
            <a:off x="107504" y="620688"/>
            <a:ext cx="9036496" cy="5760640"/>
          </a:xfrm>
        </p:spPr>
        <p:txBody>
          <a:bodyPr>
            <a:normAutofit fontScale="40000" lnSpcReduction="20000"/>
          </a:bodyPr>
          <a:lstStyle/>
          <a:p>
            <a:pPr marL="0" indent="0">
              <a:buNone/>
            </a:pPr>
            <a:r>
              <a:rPr lang="en-GB" dirty="0" smtClean="0"/>
              <a:t>Ball </a:t>
            </a:r>
            <a:r>
              <a:rPr lang="en-GB" dirty="0"/>
              <a:t>S J &amp; </a:t>
            </a:r>
            <a:r>
              <a:rPr lang="en-GB" dirty="0" err="1"/>
              <a:t>Olmedo</a:t>
            </a:r>
            <a:r>
              <a:rPr lang="en-GB" dirty="0"/>
              <a:t> A (2013) Care of the self, resistance and subjectivity under neoliberal </a:t>
            </a:r>
            <a:r>
              <a:rPr lang="en-GB" dirty="0" err="1"/>
              <a:t>governmentalities</a:t>
            </a:r>
            <a:r>
              <a:rPr lang="en-GB" dirty="0"/>
              <a:t> in </a:t>
            </a:r>
            <a:r>
              <a:rPr lang="en-GB" i="1" dirty="0"/>
              <a:t>Critical Studies in Education</a:t>
            </a:r>
            <a:r>
              <a:rPr lang="en-GB" dirty="0"/>
              <a:t>, 54:1, 85-96</a:t>
            </a:r>
          </a:p>
          <a:p>
            <a:pPr marL="0" indent="0">
              <a:buNone/>
            </a:pPr>
            <a:endParaRPr lang="en-US" dirty="0" smtClean="0"/>
          </a:p>
          <a:p>
            <a:pPr marL="0" indent="0">
              <a:buNone/>
            </a:pPr>
            <a:r>
              <a:rPr lang="en-GB" dirty="0"/>
              <a:t>Barth, M., J. </a:t>
            </a:r>
            <a:r>
              <a:rPr lang="en-GB" dirty="0" err="1"/>
              <a:t>Godemann</a:t>
            </a:r>
            <a:r>
              <a:rPr lang="en-GB" dirty="0"/>
              <a:t>, M. </a:t>
            </a:r>
            <a:r>
              <a:rPr lang="en-GB" dirty="0" err="1"/>
              <a:t>Rieckmann</a:t>
            </a:r>
            <a:r>
              <a:rPr lang="en-GB" dirty="0"/>
              <a:t> &amp; U. Stoltenberg (2007). Developing key </a:t>
            </a:r>
            <a:r>
              <a:rPr lang="en-GB" dirty="0" smtClean="0"/>
              <a:t>competencies </a:t>
            </a:r>
            <a:r>
              <a:rPr lang="en-GB" dirty="0"/>
              <a:t>for sustainable development in higher education. </a:t>
            </a:r>
            <a:r>
              <a:rPr lang="en-GB" i="1" dirty="0"/>
              <a:t>International Journal of </a:t>
            </a:r>
            <a:r>
              <a:rPr lang="en-GB" i="1" dirty="0" smtClean="0"/>
              <a:t>Sustainability </a:t>
            </a:r>
            <a:r>
              <a:rPr lang="en-GB" i="1" dirty="0"/>
              <a:t>in Higher Education, 8</a:t>
            </a:r>
            <a:r>
              <a:rPr lang="en-GB" dirty="0"/>
              <a:t>(4), 416–430 </a:t>
            </a:r>
            <a:endParaRPr lang="en-GB" dirty="0" smtClean="0"/>
          </a:p>
          <a:p>
            <a:pPr marL="0" indent="0">
              <a:buNone/>
            </a:pPr>
            <a:endParaRPr lang="en-US" dirty="0" smtClean="0"/>
          </a:p>
          <a:p>
            <a:pPr marL="0" indent="0">
              <a:buNone/>
            </a:pPr>
            <a:r>
              <a:rPr lang="en-GB" dirty="0"/>
              <a:t>Cuban L (1992) Managing Dilemmas while Building Professional Communities, in </a:t>
            </a:r>
            <a:r>
              <a:rPr lang="en-GB" i="1" dirty="0"/>
              <a:t>Educational Researcher</a:t>
            </a:r>
            <a:r>
              <a:rPr lang="en-GB" dirty="0"/>
              <a:t>, 21:1, 4-11</a:t>
            </a:r>
          </a:p>
          <a:p>
            <a:pPr marL="0" indent="0">
              <a:buNone/>
            </a:pPr>
            <a:endParaRPr lang="en-US" dirty="0" smtClean="0"/>
          </a:p>
          <a:p>
            <a:pPr marL="0" indent="0">
              <a:buNone/>
            </a:pPr>
            <a:r>
              <a:rPr lang="en-GB" dirty="0"/>
              <a:t>Dewey J (1916) </a:t>
            </a:r>
            <a:r>
              <a:rPr lang="en-GB" i="1" dirty="0"/>
              <a:t>Democracy and Education</a:t>
            </a:r>
            <a:r>
              <a:rPr lang="en-GB" dirty="0"/>
              <a:t>. Project Gutenberg EBook. Accessed at: </a:t>
            </a:r>
            <a:r>
              <a:rPr lang="en-GB" dirty="0" err="1"/>
              <a:t>www.gutenburg.org</a:t>
            </a:r>
            <a:endParaRPr lang="en-GB" dirty="0"/>
          </a:p>
          <a:p>
            <a:pPr marL="0" indent="0">
              <a:buNone/>
            </a:pPr>
            <a:endParaRPr lang="en-US" dirty="0" smtClean="0"/>
          </a:p>
          <a:p>
            <a:pPr marL="0" indent="0">
              <a:buNone/>
            </a:pPr>
            <a:r>
              <a:rPr lang="en-GB" dirty="0"/>
              <a:t>Engeström Y (1987) </a:t>
            </a:r>
            <a:r>
              <a:rPr lang="en-GB" i="1" dirty="0"/>
              <a:t>Learning by Expanding:  An Activity - Theoretical Approach to Developmental Research</a:t>
            </a:r>
            <a:r>
              <a:rPr lang="en-GB" dirty="0"/>
              <a:t>. Helsinki: The Laboratory of Comparative Human Cognition</a:t>
            </a:r>
          </a:p>
          <a:p>
            <a:pPr marL="0" indent="0">
              <a:buNone/>
            </a:pPr>
            <a:r>
              <a:rPr lang="en-GB" dirty="0"/>
              <a:t>Accessed March 2016 at: </a:t>
            </a:r>
            <a:r>
              <a:rPr lang="en-GB" dirty="0">
                <a:hlinkClick r:id="rId2"/>
              </a:rPr>
              <a:t>http://lchc.ucsd.edu/mca/Paper/Engestrom/expanding</a:t>
            </a:r>
            <a:r>
              <a:rPr lang="en-GB" dirty="0"/>
              <a:t>  </a:t>
            </a:r>
          </a:p>
          <a:p>
            <a:pPr marL="0" indent="0">
              <a:buNone/>
            </a:pPr>
            <a:endParaRPr lang="en-US" dirty="0" smtClean="0"/>
          </a:p>
          <a:p>
            <a:pPr marL="0" indent="0">
              <a:buNone/>
            </a:pPr>
            <a:r>
              <a:rPr lang="en-US" dirty="0" err="1" smtClean="0"/>
              <a:t>Maturana</a:t>
            </a:r>
            <a:r>
              <a:rPr lang="en-US" dirty="0" smtClean="0"/>
              <a:t> </a:t>
            </a:r>
            <a:r>
              <a:rPr lang="en-US" dirty="0"/>
              <a:t>H R &amp; Varela F J (1994) </a:t>
            </a:r>
            <a:r>
              <a:rPr lang="en-US" i="1" dirty="0"/>
              <a:t>The tree of knowledge: the biological roots of human understanding</a:t>
            </a:r>
            <a:r>
              <a:rPr lang="en-US" dirty="0"/>
              <a:t>. Boston MA: </a:t>
            </a:r>
            <a:r>
              <a:rPr lang="en-US" dirty="0" err="1"/>
              <a:t>Shambhala</a:t>
            </a:r>
            <a:endParaRPr lang="en-GB" dirty="0"/>
          </a:p>
          <a:p>
            <a:pPr marL="0" indent="0">
              <a:buNone/>
            </a:pPr>
            <a:endParaRPr lang="en-GB" dirty="0" smtClean="0"/>
          </a:p>
          <a:p>
            <a:pPr marL="0" indent="0">
              <a:buNone/>
            </a:pPr>
            <a:r>
              <a:rPr lang="en-GB" dirty="0" smtClean="0"/>
              <a:t>Meadows </a:t>
            </a:r>
            <a:r>
              <a:rPr lang="en-GB" dirty="0"/>
              <a:t>D (2008) (Edited by Diana Wright) </a:t>
            </a:r>
            <a:r>
              <a:rPr lang="en-GB" i="1" dirty="0"/>
              <a:t>Thinking in Systems: A Primer</a:t>
            </a:r>
            <a:r>
              <a:rPr lang="en-GB" dirty="0"/>
              <a:t>. London: </a:t>
            </a:r>
            <a:r>
              <a:rPr lang="en-GB" dirty="0" err="1"/>
              <a:t>Earthscan</a:t>
            </a:r>
            <a:r>
              <a:rPr lang="en-GB" dirty="0"/>
              <a:t> </a:t>
            </a:r>
          </a:p>
          <a:p>
            <a:pPr marL="0" indent="0">
              <a:buNone/>
            </a:pPr>
            <a:endParaRPr lang="en-GB" dirty="0" smtClean="0"/>
          </a:p>
          <a:p>
            <a:pPr marL="0" indent="0">
              <a:buNone/>
            </a:pPr>
            <a:r>
              <a:rPr lang="en-US" dirty="0" err="1"/>
              <a:t>Pueyo</a:t>
            </a:r>
            <a:r>
              <a:rPr lang="en-US" dirty="0"/>
              <a:t> S (2014) Ecological </a:t>
            </a:r>
            <a:r>
              <a:rPr lang="en-US" dirty="0" err="1"/>
              <a:t>Econophysics</a:t>
            </a:r>
            <a:r>
              <a:rPr lang="en-US" dirty="0"/>
              <a:t> for Degrowth. </a:t>
            </a:r>
            <a:r>
              <a:rPr lang="en-US" i="1" dirty="0"/>
              <a:t>Sustainability</a:t>
            </a:r>
            <a:r>
              <a:rPr lang="en-US" dirty="0"/>
              <a:t> 2014, 6, 3431-3483; DOI:10.3390/su6063431 </a:t>
            </a:r>
            <a:endParaRPr lang="en-GB" dirty="0"/>
          </a:p>
          <a:p>
            <a:pPr marL="0" indent="0">
              <a:buNone/>
            </a:pPr>
            <a:endParaRPr lang="en-GB" dirty="0" smtClean="0"/>
          </a:p>
          <a:p>
            <a:pPr marL="0" indent="0">
              <a:buNone/>
            </a:pPr>
            <a:r>
              <a:rPr lang="en-GB" dirty="0"/>
              <a:t>UNECE (2012) Learning for the Future: Competences in Education for Sustainable Development. Geneva: UNECE</a:t>
            </a:r>
          </a:p>
          <a:p>
            <a:pPr marL="0" indent="0">
              <a:buNone/>
            </a:pPr>
            <a:endParaRPr lang="en-GB" dirty="0"/>
          </a:p>
          <a:p>
            <a:pPr marL="0" indent="0">
              <a:buNone/>
            </a:pPr>
            <a:r>
              <a:rPr lang="en-GB" dirty="0" smtClean="0"/>
              <a:t>Vare </a:t>
            </a:r>
            <a:r>
              <a:rPr lang="en-GB" dirty="0"/>
              <a:t>P &amp; Scott WAH (2007) </a:t>
            </a:r>
            <a:r>
              <a:rPr lang="en-GB" i="1" dirty="0"/>
              <a:t>Learning for a Change: exploring the relationship between education and sustainable development</a:t>
            </a:r>
            <a:r>
              <a:rPr lang="en-GB" dirty="0"/>
              <a:t>; Journal of Education for Sustainable Development 1:2, 191–</a:t>
            </a:r>
            <a:r>
              <a:rPr lang="en-GB" dirty="0" smtClean="0"/>
              <a:t>198</a:t>
            </a:r>
          </a:p>
          <a:p>
            <a:pPr marL="0" indent="0">
              <a:buNone/>
            </a:pPr>
            <a:endParaRPr lang="en-GB" dirty="0" smtClean="0"/>
          </a:p>
          <a:p>
            <a:pPr marL="0" indent="0">
              <a:buNone/>
            </a:pPr>
            <a:r>
              <a:rPr lang="en-GB" dirty="0" smtClean="0"/>
              <a:t>Wenger</a:t>
            </a:r>
            <a:r>
              <a:rPr lang="en-GB" dirty="0"/>
              <a:t>, E. (2000). Communities of Practice and Social Learning Systems. </a:t>
            </a:r>
            <a:r>
              <a:rPr lang="en-GB" i="1" dirty="0"/>
              <a:t>Organization</a:t>
            </a:r>
            <a:r>
              <a:rPr lang="en-GB" dirty="0"/>
              <a:t>, 7(2), 225-246. </a:t>
            </a:r>
          </a:p>
        </p:txBody>
      </p:sp>
    </p:spTree>
    <p:extLst>
      <p:ext uri="{BB962C8B-B14F-4D97-AF65-F5344CB8AC3E}">
        <p14:creationId xmlns:p14="http://schemas.microsoft.com/office/powerpoint/2010/main" val="34172557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499"/>
            <a:ext cx="8229600" cy="940966"/>
          </a:xfrm>
        </p:spPr>
        <p:txBody>
          <a:bodyPr/>
          <a:lstStyle/>
          <a:p>
            <a:r>
              <a:rPr lang="en-GB" b="1" dirty="0" smtClean="0"/>
              <a:t>UNECE in one minute:</a:t>
            </a:r>
            <a:endParaRPr lang="en-GB" b="1" dirty="0"/>
          </a:p>
        </p:txBody>
      </p:sp>
      <p:sp>
        <p:nvSpPr>
          <p:cNvPr id="3" name="Content Placeholder 2"/>
          <p:cNvSpPr>
            <a:spLocks noGrp="1"/>
          </p:cNvSpPr>
          <p:nvPr>
            <p:ph idx="1"/>
          </p:nvPr>
        </p:nvSpPr>
        <p:spPr>
          <a:xfrm>
            <a:off x="457200" y="908720"/>
            <a:ext cx="8229600" cy="5949280"/>
          </a:xfrm>
        </p:spPr>
        <p:txBody>
          <a:bodyPr>
            <a:normAutofit fontScale="85000" lnSpcReduction="10000"/>
          </a:bodyPr>
          <a:lstStyle/>
          <a:p>
            <a:r>
              <a:rPr lang="en-GB" dirty="0" smtClean="0"/>
              <a:t>United </a:t>
            </a:r>
            <a:r>
              <a:rPr lang="en-GB" dirty="0"/>
              <a:t>Nations Economic Commission for </a:t>
            </a:r>
            <a:r>
              <a:rPr lang="en-GB" dirty="0" smtClean="0"/>
              <a:t>Europe (55 </a:t>
            </a:r>
            <a:r>
              <a:rPr lang="en-GB" dirty="0"/>
              <a:t>Member States including Europe, all the countries of the former Soviet Union plus the USA and </a:t>
            </a:r>
            <a:r>
              <a:rPr lang="en-GB" dirty="0" smtClean="0"/>
              <a:t>Canada)</a:t>
            </a:r>
            <a:br>
              <a:rPr lang="en-GB" dirty="0" smtClean="0"/>
            </a:br>
            <a:endParaRPr lang="en-GB" dirty="0"/>
          </a:p>
          <a:p>
            <a:r>
              <a:rPr lang="en-GB" dirty="0" smtClean="0"/>
              <a:t>2005: </a:t>
            </a:r>
            <a:r>
              <a:rPr lang="en-GB" i="1" dirty="0" smtClean="0"/>
              <a:t>Strategy </a:t>
            </a:r>
            <a:r>
              <a:rPr lang="en-GB" i="1" dirty="0"/>
              <a:t>on Education for Sustainable Development</a:t>
            </a:r>
            <a:r>
              <a:rPr lang="en-GB" dirty="0"/>
              <a:t>. </a:t>
            </a:r>
            <a:r>
              <a:rPr lang="en-GB" dirty="0" smtClean="0"/>
              <a:t/>
            </a:r>
            <a:br>
              <a:rPr lang="en-GB" dirty="0" smtClean="0"/>
            </a:br>
            <a:endParaRPr lang="en-GB" dirty="0" smtClean="0"/>
          </a:p>
          <a:p>
            <a:r>
              <a:rPr lang="en-GB" dirty="0" smtClean="0"/>
              <a:t>2006/7: Developed </a:t>
            </a:r>
            <a:r>
              <a:rPr lang="en-GB" i="1" dirty="0"/>
              <a:t>indicators</a:t>
            </a:r>
            <a:r>
              <a:rPr lang="en-GB" dirty="0"/>
              <a:t> to measure progress </a:t>
            </a:r>
            <a:r>
              <a:rPr lang="en-GB" dirty="0" smtClean="0"/>
              <a:t>on ESD Strategy</a:t>
            </a:r>
            <a:br>
              <a:rPr lang="en-GB" dirty="0" smtClean="0"/>
            </a:br>
            <a:endParaRPr lang="en-GB" dirty="0" smtClean="0"/>
          </a:p>
          <a:p>
            <a:r>
              <a:rPr lang="en-GB" dirty="0" smtClean="0"/>
              <a:t>2007: Reporting suggests ‘</a:t>
            </a:r>
            <a:r>
              <a:rPr lang="en-GB" dirty="0"/>
              <a:t>bottleneck’ </a:t>
            </a:r>
            <a:r>
              <a:rPr lang="en-GB" dirty="0" smtClean="0"/>
              <a:t>of </a:t>
            </a:r>
            <a:r>
              <a:rPr lang="en-GB" dirty="0"/>
              <a:t>low level of competence among teachers and other </a:t>
            </a:r>
            <a:r>
              <a:rPr lang="en-GB" dirty="0" smtClean="0"/>
              <a:t>educators</a:t>
            </a:r>
            <a:br>
              <a:rPr lang="en-GB" dirty="0" smtClean="0"/>
            </a:br>
            <a:r>
              <a:rPr lang="en-GB" dirty="0" smtClean="0"/>
              <a:t> </a:t>
            </a:r>
          </a:p>
          <a:p>
            <a:r>
              <a:rPr lang="en-GB" dirty="0" smtClean="0"/>
              <a:t>2012: Published competences </a:t>
            </a:r>
            <a:r>
              <a:rPr lang="en-GB" dirty="0"/>
              <a:t>for educators of </a:t>
            </a:r>
            <a:r>
              <a:rPr lang="en-GB" dirty="0" smtClean="0"/>
              <a:t>ESD.</a:t>
            </a:r>
            <a:endParaRPr lang="en-GB" dirty="0"/>
          </a:p>
          <a:p>
            <a:endParaRPr lang="en-GB" dirty="0"/>
          </a:p>
        </p:txBody>
      </p:sp>
    </p:spTree>
    <p:extLst>
      <p:ext uri="{BB962C8B-B14F-4D97-AF65-F5344CB8AC3E}">
        <p14:creationId xmlns:p14="http://schemas.microsoft.com/office/powerpoint/2010/main" val="386725570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mages.jpeg"/>
          <p:cNvPicPr>
            <a:picLocks noGrp="1" noChangeAspect="1"/>
          </p:cNvPicPr>
          <p:nvPr>
            <p:ph idx="1"/>
          </p:nvPr>
        </p:nvPicPr>
        <p:blipFill>
          <a:blip r:embed="rId2"/>
          <a:srcRect l="-40915" r="-40915"/>
          <a:stretch>
            <a:fillRect/>
          </a:stretch>
        </p:blipFill>
        <p:spPr>
          <a:xfrm>
            <a:off x="2483768" y="4648201"/>
            <a:ext cx="4018098" cy="2209799"/>
          </a:xfrm>
        </p:spPr>
      </p:pic>
      <p:sp>
        <p:nvSpPr>
          <p:cNvPr id="11" name="Rectangle 10"/>
          <p:cNvSpPr/>
          <p:nvPr/>
        </p:nvSpPr>
        <p:spPr>
          <a:xfrm>
            <a:off x="457200" y="11687"/>
            <a:ext cx="1799821" cy="769441"/>
          </a:xfrm>
          <a:prstGeom prst="rect">
            <a:avLst/>
          </a:prstGeom>
        </p:spPr>
        <p:txBody>
          <a:bodyPr wrap="square">
            <a:spAutoFit/>
          </a:bodyPr>
          <a:lstStyle/>
          <a:p>
            <a:pPr algn="ctr"/>
            <a:r>
              <a:rPr lang="en-US" sz="4400" b="1" dirty="0" smtClean="0">
                <a:solidFill>
                  <a:srgbClr val="000090"/>
                </a:solidFill>
              </a:rPr>
              <a:t>ESD 1</a:t>
            </a:r>
            <a:endParaRPr lang="en-US" sz="4400" dirty="0">
              <a:solidFill>
                <a:srgbClr val="000090"/>
              </a:solidFill>
            </a:endParaRPr>
          </a:p>
        </p:txBody>
      </p:sp>
      <p:sp>
        <p:nvSpPr>
          <p:cNvPr id="12" name="Rectangle 11"/>
          <p:cNvSpPr/>
          <p:nvPr/>
        </p:nvSpPr>
        <p:spPr>
          <a:xfrm>
            <a:off x="6725762" y="11687"/>
            <a:ext cx="1927729" cy="769441"/>
          </a:xfrm>
          <a:prstGeom prst="rect">
            <a:avLst/>
          </a:prstGeom>
        </p:spPr>
        <p:txBody>
          <a:bodyPr wrap="square">
            <a:spAutoFit/>
          </a:bodyPr>
          <a:lstStyle/>
          <a:p>
            <a:pPr algn="ctr"/>
            <a:r>
              <a:rPr lang="en-US" sz="4400" b="1" dirty="0" smtClean="0">
                <a:solidFill>
                  <a:srgbClr val="000090"/>
                </a:solidFill>
              </a:rPr>
              <a:t>ESD 2</a:t>
            </a:r>
            <a:endParaRPr lang="en-US" sz="4400" dirty="0">
              <a:solidFill>
                <a:srgbClr val="000090"/>
              </a:solidFill>
            </a:endParaRPr>
          </a:p>
        </p:txBody>
      </p:sp>
      <p:sp>
        <p:nvSpPr>
          <p:cNvPr id="13" name="Rectangle 3"/>
          <p:cNvSpPr txBox="1">
            <a:spLocks noChangeArrowheads="1"/>
          </p:cNvSpPr>
          <p:nvPr/>
        </p:nvSpPr>
        <p:spPr bwMode="auto">
          <a:xfrm>
            <a:off x="107504" y="781128"/>
            <a:ext cx="3823570" cy="484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1" u="none" strike="noStrike" kern="0" cap="none" spc="0" normalizeH="0" baseline="0" noProof="0" dirty="0" smtClean="0">
                <a:ln>
                  <a:noFill/>
                </a:ln>
                <a:effectLst/>
                <a:uLnTx/>
                <a:uFillTx/>
                <a:latin typeface="+mn-lt"/>
                <a:ea typeface="+mn-ea"/>
                <a:cs typeface="+mn-cs"/>
              </a:rPr>
              <a:t>Promoting/</a:t>
            </a:r>
            <a:br>
              <a:rPr kumimoji="0" lang="en-GB" sz="2400" b="0" i="1" u="none" strike="noStrike" kern="0" cap="none" spc="0" normalizeH="0" baseline="0" noProof="0" dirty="0" smtClean="0">
                <a:ln>
                  <a:noFill/>
                </a:ln>
                <a:effectLst/>
                <a:uLnTx/>
                <a:uFillTx/>
                <a:latin typeface="+mn-lt"/>
                <a:ea typeface="+mn-ea"/>
                <a:cs typeface="+mn-cs"/>
              </a:rPr>
            </a:br>
            <a:r>
              <a:rPr kumimoji="0" lang="en-GB" sz="2400" b="0" i="1" u="none" strike="noStrike" kern="0" cap="none" spc="0" normalizeH="0" baseline="0" noProof="0" dirty="0" smtClean="0">
                <a:ln>
                  <a:noFill/>
                </a:ln>
                <a:effectLst/>
                <a:uLnTx/>
                <a:uFillTx/>
                <a:latin typeface="+mn-lt"/>
                <a:ea typeface="+mn-ea"/>
                <a:cs typeface="+mn-cs"/>
              </a:rPr>
              <a:t>facilitating changes </a:t>
            </a:r>
            <a:br>
              <a:rPr kumimoji="0" lang="en-GB" sz="2400" b="0" i="1" u="none" strike="noStrike" kern="0" cap="none" spc="0" normalizeH="0" baseline="0" noProof="0" dirty="0" smtClean="0">
                <a:ln>
                  <a:noFill/>
                </a:ln>
                <a:effectLst/>
                <a:uLnTx/>
                <a:uFillTx/>
                <a:latin typeface="+mn-lt"/>
                <a:ea typeface="+mn-ea"/>
                <a:cs typeface="+mn-cs"/>
              </a:rPr>
            </a:br>
            <a:r>
              <a:rPr kumimoji="0" lang="en-GB" sz="2400" b="0" i="1" u="none" strike="noStrike" kern="0" cap="none" spc="0" normalizeH="0" baseline="0" noProof="0" dirty="0" smtClean="0">
                <a:ln>
                  <a:noFill/>
                </a:ln>
                <a:effectLst/>
                <a:uLnTx/>
                <a:uFillTx/>
                <a:latin typeface="+mn-lt"/>
                <a:ea typeface="+mn-ea"/>
                <a:cs typeface="+mn-cs"/>
              </a:rPr>
              <a:t>in what we do</a:t>
            </a:r>
            <a:br>
              <a:rPr kumimoji="0" lang="en-GB" sz="2400" b="0" i="1" u="none" strike="noStrike" kern="0" cap="none" spc="0" normalizeH="0" baseline="0" noProof="0" dirty="0" smtClean="0">
                <a:ln>
                  <a:noFill/>
                </a:ln>
                <a:effectLst/>
                <a:uLnTx/>
                <a:uFillTx/>
                <a:latin typeface="+mn-lt"/>
                <a:ea typeface="+mn-ea"/>
                <a:cs typeface="+mn-cs"/>
              </a:rPr>
            </a:br>
            <a:endParaRPr kumimoji="0" lang="en-GB" sz="2400" b="0" i="1"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1" u="none" strike="noStrike" kern="0" cap="none" spc="0" normalizeH="0" baseline="0" noProof="0" dirty="0" smtClean="0">
                <a:ln>
                  <a:noFill/>
                </a:ln>
                <a:effectLst/>
                <a:uLnTx/>
                <a:uFillTx/>
                <a:latin typeface="+mn-lt"/>
                <a:ea typeface="+mn-ea"/>
                <a:cs typeface="+mn-cs"/>
              </a:rPr>
              <a:t>Promoting informed</a:t>
            </a:r>
            <a:r>
              <a:rPr kumimoji="0" lang="en-GB" sz="2400" b="0" i="1" u="none" strike="noStrike" kern="0" cap="none" spc="0" normalizeH="0" noProof="0" dirty="0" smtClean="0">
                <a:ln>
                  <a:noFill/>
                </a:ln>
                <a:effectLst/>
                <a:uLnTx/>
                <a:uFillTx/>
                <a:latin typeface="+mn-lt"/>
                <a:ea typeface="+mn-ea"/>
                <a:cs typeface="+mn-cs"/>
              </a:rPr>
              <a:t> </a:t>
            </a:r>
            <a:r>
              <a:rPr kumimoji="0" lang="en-GB" sz="2400" b="0" i="1" u="none" strike="noStrike" kern="0" cap="none" spc="0" normalizeH="0" baseline="0" noProof="0" dirty="0" smtClean="0">
                <a:ln>
                  <a:noFill/>
                </a:ln>
                <a:effectLst/>
                <a:uLnTx/>
                <a:uFillTx/>
                <a:latin typeface="+mn-lt"/>
                <a:ea typeface="+mn-ea"/>
                <a:cs typeface="+mn-cs"/>
              </a:rPr>
              <a:t> behaviours and ways of thinking, where the need is identified and agreed</a:t>
            </a:r>
            <a:br>
              <a:rPr kumimoji="0" lang="en-GB" sz="2400" b="0" i="1" u="none" strike="noStrike" kern="0" cap="none" spc="0" normalizeH="0" baseline="0" noProof="0" dirty="0" smtClean="0">
                <a:ln>
                  <a:noFill/>
                </a:ln>
                <a:effectLst/>
                <a:uLnTx/>
                <a:uFillTx/>
                <a:latin typeface="+mn-lt"/>
                <a:ea typeface="+mn-ea"/>
                <a:cs typeface="+mn-cs"/>
              </a:rPr>
            </a:br>
            <a:endParaRPr kumimoji="0" lang="en-GB" sz="2400" b="0" i="1"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1" u="none" strike="noStrike" kern="0" cap="none" spc="0" normalizeH="0" baseline="0" noProof="0" dirty="0" smtClean="0">
                <a:ln>
                  <a:noFill/>
                </a:ln>
                <a:effectLst/>
                <a:uLnTx/>
                <a:uFillTx/>
                <a:latin typeface="+mn-lt"/>
                <a:ea typeface="+mn-ea"/>
                <a:cs typeface="+mn-cs"/>
              </a:rPr>
              <a:t>learning </a:t>
            </a:r>
            <a:r>
              <a:rPr kumimoji="0" lang="en-GB" sz="2400" b="1" i="1" u="none" strike="noStrike" kern="0" cap="none" spc="0" normalizeH="0" baseline="0" noProof="0" dirty="0" smtClean="0">
                <a:ln>
                  <a:noFill/>
                </a:ln>
                <a:effectLst/>
                <a:uLnTx/>
                <a:uFillTx/>
                <a:latin typeface="+mn-lt"/>
                <a:ea typeface="+mn-ea"/>
                <a:cs typeface="+mn-cs"/>
              </a:rPr>
              <a:t>for</a:t>
            </a:r>
            <a:r>
              <a:rPr kumimoji="0" lang="en-GB" sz="2400" b="0" i="1" u="none" strike="noStrike" kern="0" cap="none" spc="0" normalizeH="0" baseline="0" noProof="0" dirty="0" smtClean="0">
                <a:ln>
                  <a:noFill/>
                </a:ln>
                <a:effectLst/>
                <a:uLnTx/>
                <a:uFillTx/>
                <a:latin typeface="+mn-lt"/>
                <a:ea typeface="+mn-ea"/>
                <a:cs typeface="+mn-cs"/>
              </a:rPr>
              <a:t> sustainable development</a:t>
            </a:r>
            <a:endParaRPr kumimoji="0" lang="en-US" sz="2400" b="0" i="1" u="none" strike="noStrike" kern="0" cap="none" spc="0" normalizeH="0" baseline="0" noProof="0" dirty="0">
              <a:ln>
                <a:noFill/>
              </a:ln>
              <a:effectLst/>
              <a:uLnTx/>
              <a:uFillTx/>
              <a:latin typeface="+mn-lt"/>
              <a:ea typeface="+mn-ea"/>
              <a:cs typeface="+mn-cs"/>
            </a:endParaRPr>
          </a:p>
        </p:txBody>
      </p:sp>
      <p:sp>
        <p:nvSpPr>
          <p:cNvPr id="14" name="Rectangle 3"/>
          <p:cNvSpPr txBox="1">
            <a:spLocks noChangeArrowheads="1"/>
          </p:cNvSpPr>
          <p:nvPr/>
        </p:nvSpPr>
        <p:spPr bwMode="auto">
          <a:xfrm>
            <a:off x="5009404" y="764704"/>
            <a:ext cx="4167370" cy="4987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1" u="none" strike="noStrike" kern="0" cap="none" spc="0" normalizeH="0" baseline="0" noProof="0" dirty="0" smtClean="0">
                <a:ln>
                  <a:noFill/>
                </a:ln>
                <a:effectLst/>
                <a:uLnTx/>
                <a:uFillTx/>
                <a:latin typeface="+mn-lt"/>
                <a:ea typeface="+mn-ea"/>
                <a:cs typeface="+mn-cs"/>
              </a:rPr>
              <a:t>Building capacity to think critically beyond what experts say - testing sustainability ideas</a:t>
            </a:r>
            <a:br>
              <a:rPr kumimoji="0" lang="en-GB" sz="2400" b="0" i="1" u="none" strike="noStrike" kern="0" cap="none" spc="0" normalizeH="0" baseline="0" noProof="0" dirty="0" smtClean="0">
                <a:ln>
                  <a:noFill/>
                </a:ln>
                <a:effectLst/>
                <a:uLnTx/>
                <a:uFillTx/>
                <a:latin typeface="+mn-lt"/>
                <a:ea typeface="+mn-ea"/>
                <a:cs typeface="+mn-cs"/>
              </a:rPr>
            </a:br>
            <a:endParaRPr kumimoji="0" lang="en-GB" sz="2400" b="0" i="1"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1" u="none" strike="noStrike" kern="0" cap="none" spc="0" normalizeH="0" baseline="0" noProof="0" dirty="0" smtClean="0">
                <a:ln>
                  <a:noFill/>
                </a:ln>
                <a:effectLst/>
                <a:uLnTx/>
                <a:uFillTx/>
                <a:latin typeface="+mn-lt"/>
                <a:ea typeface="+mn-ea"/>
                <a:cs typeface="+mn-cs"/>
              </a:rPr>
              <a:t>exploring the contradictions inherent in sustainable living</a:t>
            </a:r>
            <a:br>
              <a:rPr kumimoji="0" lang="en-GB" sz="2400" b="0" i="1" u="none" strike="noStrike" kern="0" cap="none" spc="0" normalizeH="0" baseline="0" noProof="0" dirty="0" smtClean="0">
                <a:ln>
                  <a:noFill/>
                </a:ln>
                <a:effectLst/>
                <a:uLnTx/>
                <a:uFillTx/>
                <a:latin typeface="+mn-lt"/>
                <a:ea typeface="+mn-ea"/>
                <a:cs typeface="+mn-cs"/>
              </a:rPr>
            </a:br>
            <a:endParaRPr kumimoji="0" lang="en-GB" sz="2400" b="0" i="1"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1" u="none" strike="noStrike" kern="0" cap="none" spc="0" normalizeH="0" baseline="0" noProof="0" dirty="0" smtClean="0">
                <a:ln>
                  <a:noFill/>
                </a:ln>
                <a:effectLst/>
                <a:uLnTx/>
                <a:uFillTx/>
                <a:latin typeface="+mn-lt"/>
                <a:ea typeface="+mn-ea"/>
                <a:cs typeface="+mn-cs"/>
              </a:rPr>
              <a:t>learning </a:t>
            </a:r>
            <a:r>
              <a:rPr kumimoji="0" lang="en-GB" sz="2400" b="1" i="1" u="none" strike="noStrike" kern="0" cap="none" spc="0" normalizeH="0" baseline="0" noProof="0" dirty="0" smtClean="0">
                <a:ln>
                  <a:noFill/>
                </a:ln>
                <a:effectLst/>
                <a:uLnTx/>
                <a:uFillTx/>
                <a:latin typeface="+mn-lt"/>
                <a:ea typeface="+mn-ea"/>
                <a:cs typeface="+mn-cs"/>
              </a:rPr>
              <a:t>as</a:t>
            </a:r>
            <a:r>
              <a:rPr kumimoji="0" lang="en-GB" sz="2400" b="0" i="1" u="none" strike="noStrike" kern="0" cap="none" spc="0" normalizeH="0" baseline="0" noProof="0" dirty="0" smtClean="0">
                <a:ln>
                  <a:noFill/>
                </a:ln>
                <a:effectLst/>
                <a:uLnTx/>
                <a:uFillTx/>
                <a:latin typeface="+mn-lt"/>
                <a:ea typeface="+mn-ea"/>
                <a:cs typeface="+mn-cs"/>
              </a:rPr>
              <a:t> sustainable development</a:t>
            </a:r>
            <a:endParaRPr kumimoji="0" lang="en-US" sz="2400" b="0" i="1" u="none" strike="noStrike" kern="0" cap="none" spc="0" normalizeH="0" baseline="0" noProof="0" dirty="0">
              <a:ln>
                <a:noFill/>
              </a:ln>
              <a:effectLst/>
              <a:uLnTx/>
              <a:uFillTx/>
              <a:latin typeface="+mn-lt"/>
              <a:ea typeface="+mn-ea"/>
              <a:cs typeface="+mn-cs"/>
            </a:endParaRPr>
          </a:p>
        </p:txBody>
      </p:sp>
      <p:pic>
        <p:nvPicPr>
          <p:cNvPr id="7" name="Picture 6"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
        <p:nvSpPr>
          <p:cNvPr id="2" name="TextBox 1"/>
          <p:cNvSpPr txBox="1"/>
          <p:nvPr/>
        </p:nvSpPr>
        <p:spPr>
          <a:xfrm>
            <a:off x="107504" y="6381328"/>
            <a:ext cx="2015320" cy="369332"/>
          </a:xfrm>
          <a:prstGeom prst="rect">
            <a:avLst/>
          </a:prstGeom>
          <a:noFill/>
        </p:spPr>
        <p:txBody>
          <a:bodyPr wrap="none" rtlCol="0">
            <a:spAutoFit/>
          </a:bodyPr>
          <a:lstStyle/>
          <a:p>
            <a:r>
              <a:rPr lang="en-GB" dirty="0" smtClean="0"/>
              <a:t>Vare &amp; Scott (2007)</a:t>
            </a:r>
            <a:endParaRPr lang="en-GB" dirty="0"/>
          </a:p>
        </p:txBody>
      </p:sp>
    </p:spTree>
    <p:extLst>
      <p:ext uri="{BB962C8B-B14F-4D97-AF65-F5344CB8AC3E}">
        <p14:creationId xmlns:p14="http://schemas.microsoft.com/office/powerpoint/2010/main" val="364161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ppt_w</p:attrName>
                                        </p:attrNameLst>
                                      </p:cBhvr>
                                      <p:tavLst>
                                        <p:tav tm="0" fmla="#ppt_w*sin(2.5*pi*$)">
                                          <p:val>
                                            <p:fltVal val="0"/>
                                          </p:val>
                                        </p:tav>
                                        <p:tav tm="100000">
                                          <p:val>
                                            <p:fltVal val="1"/>
                                          </p:val>
                                        </p:tav>
                                      </p:tavLst>
                                    </p:anim>
                                    <p:anim calcmode="lin" valueType="num">
                                      <p:cBhvr>
                                        <p:cTn id="3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4700" y="63500"/>
            <a:ext cx="7581900" cy="6718300"/>
          </a:xfrm>
          <a:prstGeom prst="rect">
            <a:avLst/>
          </a:prstGeom>
        </p:spPr>
      </p:pic>
      <p:sp>
        <p:nvSpPr>
          <p:cNvPr id="3" name="TextBox 2"/>
          <p:cNvSpPr txBox="1"/>
          <p:nvPr/>
        </p:nvSpPr>
        <p:spPr>
          <a:xfrm rot="1028640">
            <a:off x="884364" y="1865717"/>
            <a:ext cx="7704856" cy="3200877"/>
          </a:xfrm>
          <a:prstGeom prst="rect">
            <a:avLst/>
          </a:prstGeom>
          <a:solidFill>
            <a:srgbClr val="FFFF00"/>
          </a:solidFill>
        </p:spPr>
        <p:txBody>
          <a:bodyPr wrap="square" rtlCol="0">
            <a:spAutoFit/>
          </a:bodyPr>
          <a:lstStyle/>
          <a:p>
            <a:pPr algn="ctr"/>
            <a:r>
              <a:rPr lang="en-GB" sz="3600" b="1" dirty="0" smtClean="0"/>
              <a:t>Includes:</a:t>
            </a:r>
            <a:br>
              <a:rPr lang="en-GB" sz="3600" b="1" dirty="0" smtClean="0"/>
            </a:br>
            <a:endParaRPr lang="en-GB" sz="3600" b="1" dirty="0"/>
          </a:p>
          <a:p>
            <a:pPr marL="285750" indent="-285750">
              <a:buFontTx/>
              <a:buChar char="-"/>
            </a:pPr>
            <a:r>
              <a:rPr lang="en-GB" sz="2800" b="1" dirty="0"/>
              <a:t>G</a:t>
            </a:r>
            <a:r>
              <a:rPr lang="en-GB" sz="2800" b="1" dirty="0" smtClean="0"/>
              <a:t>eneral</a:t>
            </a:r>
            <a:r>
              <a:rPr lang="en-GB" sz="2800" b="1" dirty="0"/>
              <a:t> recommendations for policy </a:t>
            </a:r>
            <a:r>
              <a:rPr lang="en-GB" sz="2800" b="1" dirty="0" smtClean="0"/>
              <a:t>makers</a:t>
            </a:r>
            <a:br>
              <a:rPr lang="en-GB" sz="2800" b="1" dirty="0" smtClean="0"/>
            </a:br>
            <a:endParaRPr lang="en-GB" sz="2800" b="1" dirty="0" smtClean="0"/>
          </a:p>
          <a:p>
            <a:pPr marL="285750" indent="-285750">
              <a:buFontTx/>
              <a:buChar char="-"/>
            </a:pPr>
            <a:r>
              <a:rPr lang="en-GB" sz="2800" b="1" dirty="0"/>
              <a:t>A set of core competences in ESD for </a:t>
            </a:r>
            <a:r>
              <a:rPr lang="en-GB" sz="2800" b="1" dirty="0" smtClean="0"/>
              <a:t>educators</a:t>
            </a:r>
            <a:br>
              <a:rPr lang="en-GB" sz="2800" b="1" dirty="0" smtClean="0"/>
            </a:br>
            <a:endParaRPr lang="en-GB" sz="2800" b="1" dirty="0"/>
          </a:p>
          <a:p>
            <a:endParaRPr lang="en-GB" dirty="0"/>
          </a:p>
        </p:txBody>
      </p:sp>
    </p:spTree>
    <p:extLst>
      <p:ext uri="{BB962C8B-B14F-4D97-AF65-F5344CB8AC3E}">
        <p14:creationId xmlns:p14="http://schemas.microsoft.com/office/powerpoint/2010/main" val="483672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 Rounder Sense of Purpose</a:t>
            </a:r>
            <a:endParaRPr lang="en-GB" dirty="0"/>
          </a:p>
        </p:txBody>
      </p:sp>
      <p:sp>
        <p:nvSpPr>
          <p:cNvPr id="3" name="Content Placeholder 2"/>
          <p:cNvSpPr>
            <a:spLocks noGrp="1"/>
          </p:cNvSpPr>
          <p:nvPr>
            <p:ph idx="1"/>
          </p:nvPr>
        </p:nvSpPr>
        <p:spPr>
          <a:xfrm>
            <a:off x="457200" y="2276872"/>
            <a:ext cx="8229600" cy="4392488"/>
          </a:xfrm>
        </p:spPr>
        <p:txBody>
          <a:bodyPr>
            <a:normAutofit/>
          </a:bodyPr>
          <a:lstStyle/>
          <a:p>
            <a:endParaRPr lang="en-GB" dirty="0" smtClean="0"/>
          </a:p>
          <a:p>
            <a:r>
              <a:rPr lang="en-GB" dirty="0" smtClean="0"/>
              <a:t>Erasmus+ funded project</a:t>
            </a:r>
          </a:p>
          <a:p>
            <a:r>
              <a:rPr lang="en-GB" dirty="0" smtClean="0"/>
              <a:t>Six partners</a:t>
            </a:r>
          </a:p>
          <a:p>
            <a:r>
              <a:rPr lang="en-GB" dirty="0" smtClean="0"/>
              <a:t>Aims to develop:</a:t>
            </a:r>
          </a:p>
          <a:p>
            <a:pPr lvl="1"/>
            <a:r>
              <a:rPr lang="en-GB" dirty="0" smtClean="0"/>
              <a:t>A qualification based on the UNECE competences</a:t>
            </a:r>
          </a:p>
          <a:p>
            <a:pPr lvl="1"/>
            <a:r>
              <a:rPr lang="en-GB" dirty="0" smtClean="0"/>
              <a:t>A tools and guidelines </a:t>
            </a:r>
            <a:r>
              <a:rPr lang="en-GB" dirty="0" smtClean="0">
                <a:solidFill>
                  <a:srgbClr val="000000"/>
                </a:solidFill>
              </a:rPr>
              <a:t>document</a:t>
            </a:r>
          </a:p>
          <a:p>
            <a:pPr lvl="1"/>
            <a:r>
              <a:rPr lang="en-GB" dirty="0" smtClean="0">
                <a:solidFill>
                  <a:srgbClr val="000000"/>
                </a:solidFill>
              </a:rPr>
              <a:t>Tested training courses for teacher educators </a:t>
            </a:r>
          </a:p>
          <a:p>
            <a:endParaRPr lang="en-GB" dirty="0"/>
          </a:p>
        </p:txBody>
      </p:sp>
      <p:pic>
        <p:nvPicPr>
          <p:cNvPr id="4" name="Picture 3"/>
          <p:cNvPicPr>
            <a:picLocks noChangeAspect="1"/>
          </p:cNvPicPr>
          <p:nvPr/>
        </p:nvPicPr>
        <p:blipFill>
          <a:blip r:embed="rId2"/>
          <a:stretch>
            <a:fillRect/>
          </a:stretch>
        </p:blipFill>
        <p:spPr>
          <a:xfrm>
            <a:off x="-34852" y="1713102"/>
            <a:ext cx="1965158" cy="966988"/>
          </a:xfrm>
          <a:prstGeom prst="rect">
            <a:avLst/>
          </a:prstGeom>
        </p:spPr>
      </p:pic>
      <p:pic>
        <p:nvPicPr>
          <p:cNvPr id="5" name="Picture 4"/>
          <p:cNvPicPr>
            <a:picLocks noChangeAspect="1"/>
          </p:cNvPicPr>
          <p:nvPr/>
        </p:nvPicPr>
        <p:blipFill>
          <a:blip r:embed="rId3"/>
          <a:stretch>
            <a:fillRect/>
          </a:stretch>
        </p:blipFill>
        <p:spPr>
          <a:xfrm>
            <a:off x="1548812" y="1374283"/>
            <a:ext cx="1646898" cy="1076009"/>
          </a:xfrm>
          <a:prstGeom prst="rect">
            <a:avLst/>
          </a:prstGeom>
        </p:spPr>
      </p:pic>
      <p:pic>
        <p:nvPicPr>
          <p:cNvPr id="6" name="Picture 5"/>
          <p:cNvPicPr>
            <a:picLocks noChangeAspect="1"/>
          </p:cNvPicPr>
          <p:nvPr/>
        </p:nvPicPr>
        <p:blipFill>
          <a:blip r:embed="rId4"/>
          <a:stretch>
            <a:fillRect/>
          </a:stretch>
        </p:blipFill>
        <p:spPr>
          <a:xfrm>
            <a:off x="3162825" y="1580350"/>
            <a:ext cx="1609697" cy="1040308"/>
          </a:xfrm>
          <a:prstGeom prst="rect">
            <a:avLst/>
          </a:prstGeom>
        </p:spPr>
      </p:pic>
      <p:pic>
        <p:nvPicPr>
          <p:cNvPr id="7" name="Picture 6"/>
          <p:cNvPicPr>
            <a:picLocks noChangeAspect="1"/>
          </p:cNvPicPr>
          <p:nvPr/>
        </p:nvPicPr>
        <p:blipFill>
          <a:blip r:embed="rId5"/>
          <a:stretch>
            <a:fillRect/>
          </a:stretch>
        </p:blipFill>
        <p:spPr>
          <a:xfrm>
            <a:off x="4560636" y="1340768"/>
            <a:ext cx="1511146" cy="1000504"/>
          </a:xfrm>
          <a:prstGeom prst="rect">
            <a:avLst/>
          </a:prstGeom>
        </p:spPr>
      </p:pic>
      <p:pic>
        <p:nvPicPr>
          <p:cNvPr id="8" name="Picture 7"/>
          <p:cNvPicPr>
            <a:picLocks noChangeAspect="1"/>
          </p:cNvPicPr>
          <p:nvPr/>
        </p:nvPicPr>
        <p:blipFill>
          <a:blip r:embed="rId6"/>
          <a:stretch>
            <a:fillRect/>
          </a:stretch>
        </p:blipFill>
        <p:spPr>
          <a:xfrm>
            <a:off x="5896260" y="1562034"/>
            <a:ext cx="1632565" cy="1058624"/>
          </a:xfrm>
          <a:prstGeom prst="rect">
            <a:avLst/>
          </a:prstGeom>
        </p:spPr>
      </p:pic>
      <p:pic>
        <p:nvPicPr>
          <p:cNvPr id="9" name="Picture 8"/>
          <p:cNvPicPr>
            <a:picLocks noChangeAspect="1"/>
          </p:cNvPicPr>
          <p:nvPr/>
        </p:nvPicPr>
        <p:blipFill>
          <a:blip r:embed="rId7"/>
          <a:stretch>
            <a:fillRect/>
          </a:stretch>
        </p:blipFill>
        <p:spPr>
          <a:xfrm>
            <a:off x="7398597" y="1837341"/>
            <a:ext cx="1745403" cy="1085187"/>
          </a:xfrm>
          <a:prstGeom prst="rect">
            <a:avLst/>
          </a:prstGeom>
        </p:spPr>
      </p:pic>
      <p:pic>
        <p:nvPicPr>
          <p:cNvPr id="10" name="Picture 9" descr="Description: appFormLogo"/>
          <p:cNvPicPr/>
          <p:nvPr/>
        </p:nvPicPr>
        <p:blipFill>
          <a:blip r:embed="rId8">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1904233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67" y="0"/>
            <a:ext cx="9038617" cy="6858000"/>
          </a:xfrm>
          <a:prstGeom prst="rect">
            <a:avLst/>
          </a:prstGeom>
        </p:spPr>
      </p:pic>
      <p:sp>
        <p:nvSpPr>
          <p:cNvPr id="3" name="TextBox 2"/>
          <p:cNvSpPr txBox="1"/>
          <p:nvPr/>
        </p:nvSpPr>
        <p:spPr>
          <a:xfrm>
            <a:off x="2051720" y="2204864"/>
            <a:ext cx="4752528" cy="2862322"/>
          </a:xfrm>
          <a:prstGeom prst="rect">
            <a:avLst/>
          </a:prstGeom>
          <a:solidFill>
            <a:srgbClr val="FF6600"/>
          </a:solidFill>
        </p:spPr>
        <p:txBody>
          <a:bodyPr wrap="square" rtlCol="0">
            <a:spAutoFit/>
          </a:bodyPr>
          <a:lstStyle/>
          <a:p>
            <a:pPr algn="ctr"/>
            <a:r>
              <a:rPr lang="en-GB" sz="3600" b="1" dirty="0" smtClean="0"/>
              <a:t>This is </a:t>
            </a:r>
          </a:p>
          <a:p>
            <a:pPr algn="ctr"/>
            <a:r>
              <a:rPr lang="en-GB" sz="3600" b="1" dirty="0" smtClean="0"/>
              <a:t>Curriculum as content</a:t>
            </a:r>
          </a:p>
          <a:p>
            <a:pPr algn="ctr"/>
            <a:endParaRPr lang="en-GB" sz="3600" b="1" dirty="0"/>
          </a:p>
          <a:p>
            <a:pPr algn="ctr"/>
            <a:r>
              <a:rPr lang="en-GB" sz="3600" b="1" dirty="0" smtClean="0"/>
              <a:t>i.e. a predetermined linear path</a:t>
            </a:r>
            <a:endParaRPr lang="en-GB" sz="3600" b="1" dirty="0"/>
          </a:p>
        </p:txBody>
      </p:sp>
      <p:sp>
        <p:nvSpPr>
          <p:cNvPr id="4" name="TextBox 3"/>
          <p:cNvSpPr txBox="1"/>
          <p:nvPr/>
        </p:nvSpPr>
        <p:spPr>
          <a:xfrm>
            <a:off x="1223120" y="6483580"/>
            <a:ext cx="7920880" cy="369332"/>
          </a:xfrm>
          <a:prstGeom prst="rect">
            <a:avLst/>
          </a:prstGeom>
          <a:noFill/>
        </p:spPr>
        <p:txBody>
          <a:bodyPr wrap="square" rtlCol="0">
            <a:spAutoFit/>
          </a:bodyPr>
          <a:lstStyle/>
          <a:p>
            <a:r>
              <a:rPr lang="en-GB" dirty="0"/>
              <a:t>http://</a:t>
            </a:r>
            <a:r>
              <a:rPr lang="en-GB" dirty="0" err="1"/>
              <a:t>eupa.org.mt</a:t>
            </a:r>
            <a:r>
              <a:rPr lang="en-GB" dirty="0"/>
              <a:t>/</a:t>
            </a:r>
            <a:r>
              <a:rPr lang="en-GB" dirty="0" err="1"/>
              <a:t>wp</a:t>
            </a:r>
            <a:r>
              <a:rPr lang="en-GB" dirty="0"/>
              <a:t>-content/uploads/2015/07/ECVET-Conversion-</a:t>
            </a:r>
            <a:r>
              <a:rPr lang="en-GB" dirty="0" err="1"/>
              <a:t>Manual.pdf</a:t>
            </a:r>
            <a:endParaRPr lang="en-GB" dirty="0"/>
          </a:p>
        </p:txBody>
      </p:sp>
    </p:spTree>
    <p:extLst>
      <p:ext uri="{BB962C8B-B14F-4D97-AF65-F5344CB8AC3E}">
        <p14:creationId xmlns:p14="http://schemas.microsoft.com/office/powerpoint/2010/main" val="292384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2"/>
            <a:ext cx="9144000" cy="936104"/>
          </a:xfrm>
        </p:spPr>
        <p:txBody>
          <a:bodyPr>
            <a:normAutofit/>
          </a:bodyPr>
          <a:lstStyle/>
          <a:p>
            <a:r>
              <a:rPr lang="en-GB" b="1" dirty="0" smtClean="0"/>
              <a:t>Four ‘curriculum as product’ questions</a:t>
            </a:r>
            <a:endParaRPr lang="en-GB" b="1" dirty="0"/>
          </a:p>
        </p:txBody>
      </p:sp>
      <p:sp>
        <p:nvSpPr>
          <p:cNvPr id="3" name="Content Placeholder 2"/>
          <p:cNvSpPr>
            <a:spLocks noGrp="1"/>
          </p:cNvSpPr>
          <p:nvPr>
            <p:ph idx="1"/>
          </p:nvPr>
        </p:nvSpPr>
        <p:spPr>
          <a:xfrm>
            <a:off x="457200" y="1340768"/>
            <a:ext cx="8229600" cy="5517232"/>
          </a:xfrm>
        </p:spPr>
        <p:txBody>
          <a:bodyPr>
            <a:normAutofit/>
          </a:bodyPr>
          <a:lstStyle/>
          <a:p>
            <a:pPr lvl="0"/>
            <a:r>
              <a:rPr lang="en-GB" dirty="0" smtClean="0"/>
              <a:t>What are the educational purposes?</a:t>
            </a:r>
            <a:br>
              <a:rPr lang="en-GB" dirty="0" smtClean="0"/>
            </a:br>
            <a:endParaRPr lang="en-GB" dirty="0"/>
          </a:p>
          <a:p>
            <a:pPr lvl="0"/>
            <a:r>
              <a:rPr lang="en-GB" dirty="0"/>
              <a:t>What </a:t>
            </a:r>
            <a:r>
              <a:rPr lang="en-GB" dirty="0" smtClean="0"/>
              <a:t>experiences </a:t>
            </a:r>
            <a:r>
              <a:rPr lang="en-GB" dirty="0"/>
              <a:t>can </a:t>
            </a:r>
            <a:r>
              <a:rPr lang="en-GB" dirty="0" smtClean="0"/>
              <a:t>attain </a:t>
            </a:r>
            <a:r>
              <a:rPr lang="en-GB" dirty="0"/>
              <a:t>those purposes</a:t>
            </a:r>
            <a:r>
              <a:rPr lang="en-GB" dirty="0" smtClean="0"/>
              <a:t>?</a:t>
            </a:r>
            <a:br>
              <a:rPr lang="en-GB" dirty="0" smtClean="0"/>
            </a:br>
            <a:endParaRPr lang="en-GB" dirty="0"/>
          </a:p>
          <a:p>
            <a:pPr lvl="0"/>
            <a:r>
              <a:rPr lang="en-GB" dirty="0"/>
              <a:t>How can those experiences be </a:t>
            </a:r>
            <a:r>
              <a:rPr lang="en-GB" dirty="0" smtClean="0"/>
              <a:t>organised?</a:t>
            </a:r>
            <a:br>
              <a:rPr lang="en-GB" dirty="0" smtClean="0"/>
            </a:br>
            <a:endParaRPr lang="en-GB" dirty="0"/>
          </a:p>
          <a:p>
            <a:pPr lvl="0"/>
            <a:r>
              <a:rPr lang="en-GB" dirty="0"/>
              <a:t>How can we determine whether those purposes are being attained?</a:t>
            </a:r>
          </a:p>
          <a:p>
            <a:pPr marL="0" indent="0" algn="r">
              <a:buNone/>
            </a:pPr>
            <a:r>
              <a:rPr lang="en-GB" sz="2800" dirty="0" smtClean="0"/>
              <a:t/>
            </a:r>
            <a:br>
              <a:rPr lang="en-GB" sz="2800" dirty="0" smtClean="0"/>
            </a:br>
            <a:r>
              <a:rPr lang="en-GB" sz="2800" dirty="0" smtClean="0"/>
              <a:t>(Based on Ralph Tyler</a:t>
            </a:r>
            <a:r>
              <a:rPr lang="en-GB" sz="2800" dirty="0"/>
              <a:t>,</a:t>
            </a:r>
            <a:r>
              <a:rPr lang="en-GB" sz="2800" dirty="0" smtClean="0"/>
              <a:t> 1949 cited </a:t>
            </a:r>
            <a:r>
              <a:rPr lang="en-GB" sz="2800" dirty="0"/>
              <a:t>in Lawton, 1996:19</a:t>
            </a:r>
            <a:r>
              <a:rPr lang="en-GB" sz="2800" dirty="0" smtClean="0"/>
              <a:t>)</a:t>
            </a:r>
            <a:endParaRPr lang="en-GB" sz="2800" dirty="0"/>
          </a:p>
          <a:p>
            <a:endParaRPr lang="en-GB" dirty="0"/>
          </a:p>
        </p:txBody>
      </p:sp>
    </p:spTree>
    <p:extLst>
      <p:ext uri="{BB962C8B-B14F-4D97-AF65-F5344CB8AC3E}">
        <p14:creationId xmlns:p14="http://schemas.microsoft.com/office/powerpoint/2010/main" val="2280395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507288" cy="6120680"/>
          </a:xfrm>
        </p:spPr>
        <p:txBody>
          <a:bodyPr>
            <a:normAutofit/>
          </a:bodyPr>
          <a:lstStyle/>
          <a:p>
            <a:pPr marL="0" indent="0">
              <a:buNone/>
            </a:pPr>
            <a:r>
              <a:rPr lang="en-GB" dirty="0" smtClean="0"/>
              <a:t>“Aims </a:t>
            </a:r>
            <a:r>
              <a:rPr lang="en-GB" dirty="0"/>
              <a:t>limit </a:t>
            </a:r>
            <a:r>
              <a:rPr lang="en-GB" dirty="0" smtClean="0"/>
              <a:t>intelligence (because) given </a:t>
            </a:r>
            <a:r>
              <a:rPr lang="en-GB" dirty="0"/>
              <a:t>ready-made, they must be imposed by some authority external to intelligence, leaving to the latter nothing but a mechanical choice of means.” </a:t>
            </a:r>
            <a:r>
              <a:rPr lang="en-GB" dirty="0" smtClean="0"/>
              <a:t>(</a:t>
            </a:r>
            <a:r>
              <a:rPr lang="en-GB" i="1" dirty="0" smtClean="0"/>
              <a:t>Dewey 1916</a:t>
            </a:r>
            <a:r>
              <a:rPr lang="en-GB" dirty="0" smtClean="0"/>
              <a:t>:</a:t>
            </a:r>
            <a:r>
              <a:rPr lang="en-GB" dirty="0"/>
              <a:t>138) </a:t>
            </a:r>
          </a:p>
          <a:p>
            <a:pPr marL="0" indent="0">
              <a:buNone/>
            </a:pPr>
            <a:endParaRPr lang="en-GB" dirty="0"/>
          </a:p>
          <a:p>
            <a:pPr marL="0" indent="0">
              <a:buNone/>
            </a:pPr>
            <a:r>
              <a:rPr lang="en-GB" dirty="0" smtClean="0"/>
              <a:t>An objective</a:t>
            </a:r>
            <a:r>
              <a:rPr lang="en-GB" dirty="0"/>
              <a:t>-based curriculum is </a:t>
            </a:r>
            <a:r>
              <a:rPr lang="en-GB" dirty="0" smtClean="0"/>
              <a:t>positivist, founded </a:t>
            </a:r>
            <a:r>
              <a:rPr lang="en-GB" dirty="0"/>
              <a:t>on an absolutist epistemology, a view advocated as far back as Plato, which provides a sense of certainty but offers little hope for those who wish to challenge the status quo. </a:t>
            </a:r>
            <a:endParaRPr lang="en-GB" dirty="0" smtClean="0"/>
          </a:p>
        </p:txBody>
      </p:sp>
    </p:spTree>
    <p:extLst>
      <p:ext uri="{BB962C8B-B14F-4D97-AF65-F5344CB8AC3E}">
        <p14:creationId xmlns:p14="http://schemas.microsoft.com/office/powerpoint/2010/main" val="2130718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3169</TotalTime>
  <Words>1306</Words>
  <Application>Microsoft Macintosh PowerPoint</Application>
  <PresentationFormat>On-screen Show (4:3)</PresentationFormat>
  <Paragraphs>225</Paragraphs>
  <Slides>40</Slides>
  <Notes>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Are competences appropriate for educators of sustainability?    </vt:lpstr>
      <vt:lpstr>Overview</vt:lpstr>
      <vt:lpstr>To conclude…</vt:lpstr>
      <vt:lpstr>UNECE in one minute:</vt:lpstr>
      <vt:lpstr>PowerPoint Presentation</vt:lpstr>
      <vt:lpstr>A Rounder Sense of Purpose</vt:lpstr>
      <vt:lpstr>PowerPoint Presentation</vt:lpstr>
      <vt:lpstr>Four ‘curriculum as product’ questions</vt:lpstr>
      <vt:lpstr>PowerPoint Presentation</vt:lpstr>
      <vt:lpstr>PowerPoint Presentation</vt:lpstr>
      <vt:lpstr>But…</vt:lpstr>
      <vt:lpstr>PowerPoint Presentation</vt:lpstr>
      <vt:lpstr>PowerPoint Presentation</vt:lpstr>
      <vt:lpstr>PowerPoint Presentation</vt:lpstr>
      <vt:lpstr>PowerPoint Presentation</vt:lpstr>
      <vt:lpstr>PowerPoint Presentation</vt:lpstr>
      <vt:lpstr>PowerPoint Presentation</vt:lpstr>
      <vt:lpstr>Yes, competences are essential but…</vt:lpstr>
      <vt:lpstr>Some research into ESD in Schools:</vt:lpstr>
      <vt:lpstr>The research asked:</vt:lpstr>
      <vt:lpstr>PowerPoint Presentation</vt:lpstr>
      <vt:lpstr>PowerPoint Presentation</vt:lpstr>
      <vt:lpstr>PowerPoint Presentation</vt:lpstr>
      <vt:lpstr>PowerPoint Presentation</vt:lpstr>
      <vt:lpstr>PowerPoint Presentation</vt:lpstr>
      <vt:lpstr>Autopoiesis = self-creation</vt:lpstr>
      <vt:lpstr>Which brings us to Complexity  </vt:lpstr>
      <vt:lpstr>Another example…</vt:lpstr>
      <vt:lpstr>PowerPoint Presentation</vt:lpstr>
      <vt:lpstr>PowerPoint Presentation</vt:lpstr>
      <vt:lpstr>PowerPoint Presentation</vt:lpstr>
      <vt:lpstr>PowerPoint Presentation</vt:lpstr>
      <vt:lpstr>What about competences?</vt:lpstr>
      <vt:lpstr>Competences for ESD Educators?</vt:lpstr>
      <vt:lpstr>Can we expand beyond competences? </vt:lpstr>
      <vt:lpstr>Last night’s e-mail… </vt:lpstr>
      <vt:lpstr>To conclude…</vt:lpstr>
      <vt:lpstr>PowerPoint Presentation</vt:lpstr>
      <vt:lpstr>References</vt:lpstr>
      <vt:lpstr>PowerPoint Presentation</vt:lpstr>
    </vt:vector>
  </TitlesOfParts>
  <Company>University of Gloucestershire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‘Green Bling’:  Exploring the Contradictions Between a Neo-liberal Agenda and Teachers’ Desire to Create a Sustainable School’</dc:title>
  <dc:creator>VARE, Paul (Dr)</dc:creator>
  <cp:lastModifiedBy>Paul Vare</cp:lastModifiedBy>
  <cp:revision>119</cp:revision>
  <dcterms:created xsi:type="dcterms:W3CDTF">2015-05-12T13:22:48Z</dcterms:created>
  <dcterms:modified xsi:type="dcterms:W3CDTF">2016-10-21T06:12:13Z</dcterms:modified>
</cp:coreProperties>
</file>