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9" r:id="rId2"/>
    <p:sldId id="297" r:id="rId3"/>
    <p:sldId id="316" r:id="rId4"/>
    <p:sldId id="306" r:id="rId5"/>
    <p:sldId id="307" r:id="rId6"/>
    <p:sldId id="308" r:id="rId7"/>
    <p:sldId id="310" r:id="rId8"/>
    <p:sldId id="311" r:id="rId9"/>
    <p:sldId id="312" r:id="rId10"/>
    <p:sldId id="313" r:id="rId11"/>
    <p:sldId id="314" r:id="rId12"/>
    <p:sldId id="315" r:id="rId13"/>
    <p:sldId id="271" r:id="rId14"/>
    <p:sldId id="299" r:id="rId15"/>
    <p:sldId id="298" r:id="rId16"/>
    <p:sldId id="291" r:id="rId17"/>
    <p:sldId id="322" r:id="rId18"/>
    <p:sldId id="304" r:id="rId19"/>
    <p:sldId id="323" r:id="rId20"/>
    <p:sldId id="324" r:id="rId21"/>
    <p:sldId id="326" r:id="rId22"/>
    <p:sldId id="290" r:id="rId23"/>
    <p:sldId id="267" r:id="rId24"/>
    <p:sldId id="268" r:id="rId25"/>
    <p:sldId id="317" r:id="rId26"/>
    <p:sldId id="318" r:id="rId27"/>
    <p:sldId id="258" r:id="rId28"/>
    <p:sldId id="257" r:id="rId29"/>
    <p:sldId id="263" r:id="rId30"/>
    <p:sldId id="300" r:id="rId31"/>
    <p:sldId id="301" r:id="rId32"/>
    <p:sldId id="293" r:id="rId33"/>
    <p:sldId id="292" r:id="rId34"/>
    <p:sldId id="272" r:id="rId35"/>
    <p:sldId id="279" r:id="rId36"/>
    <p:sldId id="260" r:id="rId37"/>
    <p:sldId id="262" r:id="rId38"/>
    <p:sldId id="277" r:id="rId39"/>
    <p:sldId id="278" r:id="rId40"/>
    <p:sldId id="264" r:id="rId41"/>
    <p:sldId id="294" r:id="rId42"/>
    <p:sldId id="295" r:id="rId43"/>
    <p:sldId id="265" r:id="rId44"/>
    <p:sldId id="266" r:id="rId45"/>
    <p:sldId id="280" r:id="rId46"/>
    <p:sldId id="269" r:id="rId47"/>
    <p:sldId id="281" r:id="rId48"/>
    <p:sldId id="296" r:id="rId49"/>
    <p:sldId id="275" r:id="rId50"/>
    <p:sldId id="276" r:id="rId51"/>
    <p:sldId id="286" r:id="rId52"/>
    <p:sldId id="287" r:id="rId53"/>
    <p:sldId id="302" r:id="rId54"/>
    <p:sldId id="288" r:id="rId55"/>
    <p:sldId id="289" r:id="rId56"/>
    <p:sldId id="285" r:id="rId57"/>
    <p:sldId id="303" r:id="rId58"/>
    <p:sldId id="325" r:id="rId59"/>
    <p:sldId id="319" r:id="rId60"/>
    <p:sldId id="321" r:id="rId61"/>
    <p:sldId id="320" r:id="rId62"/>
    <p:sldId id="327" r:id="rId63"/>
    <p:sldId id="282" r:id="rId64"/>
    <p:sldId id="283" r:id="rId65"/>
    <p:sldId id="28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0" autoAdjust="0"/>
    <p:restoredTop sz="94660"/>
  </p:normalViewPr>
  <p:slideViewPr>
    <p:cSldViewPr snapToGrid="0">
      <p:cViewPr varScale="1">
        <p:scale>
          <a:sx n="82" d="100"/>
          <a:sy n="82" d="100"/>
        </p:scale>
        <p:origin x="96" y="6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1" Type="http://schemas.openxmlformats.org/officeDocument/2006/relationships/image" Target="../media/image4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E99DD-54D5-2C4B-BB2B-42FA58FFCA9D}"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en-US"/>
        </a:p>
      </dgm:t>
    </dgm:pt>
    <dgm:pt modelId="{F021F8FD-75BB-E447-BA73-0584791CE90A}">
      <dgm:prSet phldrT="[Text]" custT="1"/>
      <dgm:spPr>
        <a:gradFill flip="none" rotWithShape="1">
          <a:gsLst>
            <a:gs pos="0">
              <a:srgbClr val="32A62E"/>
            </a:gs>
            <a:gs pos="100000">
              <a:srgbClr val="FFFFFF"/>
            </a:gs>
            <a:gs pos="68000">
              <a:srgbClr val="61A61C"/>
            </a:gs>
          </a:gsLst>
          <a:path path="circle">
            <a:fillToRect l="100000" t="100000"/>
          </a:path>
          <a:tileRect r="-100000" b="-100000"/>
        </a:gradFill>
        <a:ln w="107950" cap="rnd">
          <a:solidFill>
            <a:schemeClr val="tx2">
              <a:lumMod val="75000"/>
            </a:schemeClr>
          </a:solidFill>
          <a:round/>
        </a:ln>
        <a:effectLst>
          <a:glow rad="101600">
            <a:schemeClr val="tx2">
              <a:lumMod val="75000"/>
              <a:alpha val="75000"/>
            </a:schemeClr>
          </a:glow>
          <a:softEdge rad="495300"/>
        </a:effectLst>
      </dgm:spPr>
      <dgm:t>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sz="1500" b="1" dirty="0">
            <a:solidFill>
              <a:schemeClr val="tx1">
                <a:lumMod val="95000"/>
                <a:lumOff val="5000"/>
              </a:schemeClr>
            </a:solidFill>
          </a:endParaRPr>
        </a:p>
        <a:p>
          <a:endParaRPr lang="en-US" sz="1500" b="1" cap="none" spc="0" dirty="0">
            <a:ln/>
            <a:solidFill>
              <a:schemeClr val="tx1">
                <a:lumMod val="95000"/>
                <a:lumOff val="5000"/>
              </a:schemeClr>
            </a:solidFill>
            <a:effectLst/>
          </a:endParaRPr>
        </a:p>
        <a:p>
          <a:endParaRPr lang="en-US" sz="1500" b="1" cap="none" spc="0" dirty="0">
            <a:ln/>
            <a:solidFill>
              <a:schemeClr val="tx1">
                <a:lumMod val="95000"/>
                <a:lumOff val="5000"/>
              </a:schemeClr>
            </a:solidFill>
            <a:effectLst/>
            <a:latin typeface="Arial"/>
            <a:cs typeface="Arial"/>
          </a:endParaRPr>
        </a:p>
        <a:p>
          <a:endParaRPr lang="en-US" sz="1500" b="1" cap="none" spc="0" dirty="0">
            <a:ln/>
            <a:solidFill>
              <a:schemeClr val="tx1">
                <a:lumMod val="95000"/>
                <a:lumOff val="5000"/>
              </a:schemeClr>
            </a:solidFill>
            <a:effectLst/>
            <a:latin typeface="Arial"/>
            <a:cs typeface="Arial"/>
          </a:endParaRPr>
        </a:p>
        <a:p>
          <a:endParaRPr lang="en-US" sz="2800" b="1"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a:p>
          <a:r>
            <a:rPr lang="en-US" sz="2800" b="1" cap="all" spc="0" dirty="0">
              <a:ln w="0"/>
              <a:solidFill>
                <a:srgbClr val="10253F"/>
              </a:solidFill>
              <a:effectLst>
                <a:reflection blurRad="12700" stA="50000" endPos="50000" dist="5000" dir="5400000" sy="-100000" rotWithShape="0"/>
              </a:effectLst>
              <a:latin typeface="Arial"/>
              <a:cs typeface="Arial"/>
            </a:rPr>
            <a:t>Environment</a:t>
          </a:r>
          <a:endParaRPr lang="en-US" sz="2800" b="1"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dgm:t>
    </dgm:pt>
    <dgm:pt modelId="{919DAD83-E4E6-584D-88FE-181CA7F43840}" type="parTrans" cxnId="{C6675A7F-DD09-614B-A842-6E6D8DFFEB2A}">
      <dgm:prSet/>
      <dgm:spPr/>
      <dgm:t>
        <a:bodyPr/>
        <a:lstStyle/>
        <a:p>
          <a:endParaRPr lang="en-US"/>
        </a:p>
      </dgm:t>
    </dgm:pt>
    <dgm:pt modelId="{30840A25-32D0-6C44-9A89-2D8309B3255A}" type="sibTrans" cxnId="{C6675A7F-DD09-614B-A842-6E6D8DFFEB2A}">
      <dgm:prSet/>
      <dgm:spPr/>
      <dgm:t>
        <a:bodyPr/>
        <a:lstStyle/>
        <a:p>
          <a:endParaRPr lang="en-US"/>
        </a:p>
      </dgm:t>
    </dgm:pt>
    <dgm:pt modelId="{B65DC687-E41B-8945-B74C-E327EF14603D}">
      <dgm:prSet phldrT="[Text]" custT="1"/>
      <dgm:spPr>
        <a:gradFill flip="none" rotWithShape="1">
          <a:gsLst>
            <a:gs pos="21000">
              <a:srgbClr val="FF0000">
                <a:alpha val="17000"/>
              </a:srgbClr>
            </a:gs>
            <a:gs pos="92000">
              <a:srgbClr val="FFFFFF">
                <a:alpha val="17000"/>
              </a:srgbClr>
            </a:gs>
            <a:gs pos="66000">
              <a:srgbClr val="FF0000">
                <a:alpha val="17000"/>
              </a:srgbClr>
            </a:gs>
            <a:gs pos="87000">
              <a:srgbClr val="FF0000">
                <a:alpha val="17000"/>
              </a:srgbClr>
            </a:gs>
            <a:gs pos="24000">
              <a:schemeClr val="accent2">
                <a:lumMod val="60000"/>
                <a:lumOff val="40000"/>
                <a:alpha val="17000"/>
              </a:schemeClr>
            </a:gs>
            <a:gs pos="41000">
              <a:srgbClr val="FF0000">
                <a:alpha val="17000"/>
              </a:srgbClr>
            </a:gs>
            <a:gs pos="28000">
              <a:schemeClr val="accent2">
                <a:lumMod val="60000"/>
                <a:lumOff val="40000"/>
                <a:alpha val="17000"/>
              </a:schemeClr>
            </a:gs>
            <a:gs pos="68000">
              <a:schemeClr val="accent2">
                <a:lumMod val="60000"/>
                <a:lumOff val="40000"/>
                <a:alpha val="17000"/>
              </a:schemeClr>
            </a:gs>
          </a:gsLst>
          <a:path path="circle">
            <a:fillToRect l="100000" t="100000"/>
          </a:path>
          <a:tileRect r="-100000" b="-100000"/>
        </a:gradFill>
        <a:effectLst>
          <a:glow rad="533400">
            <a:srgbClr val="FF0000">
              <a:alpha val="75000"/>
            </a:srgbClr>
          </a:glow>
          <a:softEdge rad="622300"/>
        </a:effectLst>
      </dgm:spPr>
      <dgm:t>
        <a:bodyPr/>
        <a:lstStyle/>
        <a:p>
          <a:r>
            <a:rPr lang="en-US" sz="3200" b="1" cap="none" spc="0" dirty="0">
              <a:ln w="18000">
                <a:solidFill>
                  <a:schemeClr val="accent2">
                    <a:satMod val="140000"/>
                  </a:schemeClr>
                </a:solidFill>
                <a:prstDash val="solid"/>
                <a:miter lim="800000"/>
              </a:ln>
              <a:solidFill>
                <a:srgbClr val="FFFF00"/>
              </a:solidFill>
              <a:effectLst>
                <a:outerShdw blurRad="50800" dist="38100" dir="2700000" algn="tl" rotWithShape="0">
                  <a:srgbClr val="000000">
                    <a:alpha val="43000"/>
                  </a:srgbClr>
                </a:outerShdw>
              </a:effectLst>
              <a:latin typeface="Arial"/>
              <a:cs typeface="Arial"/>
            </a:rPr>
            <a:t>Society</a:t>
          </a:r>
        </a:p>
      </dgm:t>
    </dgm:pt>
    <dgm:pt modelId="{DC4BB922-B78D-D340-ACA9-CA1003A85B32}" type="parTrans" cxnId="{CFBD53FC-F4F6-1440-B8CB-53351A822844}">
      <dgm:prSet/>
      <dgm:spPr/>
      <dgm:t>
        <a:bodyPr/>
        <a:lstStyle/>
        <a:p>
          <a:endParaRPr lang="en-US"/>
        </a:p>
      </dgm:t>
    </dgm:pt>
    <dgm:pt modelId="{67A0E614-0180-9947-A308-ABAE31916705}" type="sibTrans" cxnId="{CFBD53FC-F4F6-1440-B8CB-53351A822844}">
      <dgm:prSet/>
      <dgm:spPr/>
      <dgm:t>
        <a:bodyPr/>
        <a:lstStyle/>
        <a:p>
          <a:endParaRPr lang="en-US"/>
        </a:p>
      </dgm:t>
    </dgm:pt>
    <dgm:pt modelId="{083A4865-DED2-4A48-A3C8-197EDF21B494}">
      <dgm:prSet phldrT="[Text]" custT="1"/>
      <dgm:spPr>
        <a:gradFill flip="none" rotWithShape="1">
          <a:gsLst>
            <a:gs pos="0">
              <a:srgbClr val="FFFF00"/>
            </a:gs>
            <a:gs pos="100000">
              <a:srgbClr val="FFFFFF"/>
            </a:gs>
            <a:gs pos="50000">
              <a:srgbClr val="FFFF00"/>
            </a:gs>
          </a:gsLst>
          <a:path path="circle">
            <a:fillToRect l="100000" t="100000"/>
          </a:path>
          <a:tileRect r="-100000" b="-100000"/>
        </a:gradFill>
        <a:effectLst>
          <a:glow>
            <a:srgbClr val="FFFF00">
              <a:alpha val="75000"/>
            </a:srgbClr>
          </a:glow>
          <a:softEdge rad="292100"/>
        </a:effectLst>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Economy</a:t>
          </a:r>
        </a:p>
      </dgm:t>
    </dgm:pt>
    <dgm:pt modelId="{2ED50E1B-193C-4242-B091-FEE6D2F82421}" type="parTrans" cxnId="{F03098A7-CB51-EC4C-A4BB-9C9D5288C2A7}">
      <dgm:prSet/>
      <dgm:spPr/>
      <dgm:t>
        <a:bodyPr/>
        <a:lstStyle/>
        <a:p>
          <a:endParaRPr lang="en-US"/>
        </a:p>
      </dgm:t>
    </dgm:pt>
    <dgm:pt modelId="{50A6D214-4847-2048-A3C3-FC1F3CB7A2D2}" type="sibTrans" cxnId="{F03098A7-CB51-EC4C-A4BB-9C9D5288C2A7}">
      <dgm:prSet/>
      <dgm:spPr/>
      <dgm:t>
        <a:bodyPr/>
        <a:lstStyle/>
        <a:p>
          <a:endParaRPr lang="en-US"/>
        </a:p>
      </dgm:t>
    </dgm:pt>
    <dgm:pt modelId="{0EBEFB2E-CC74-5948-B79A-902DC1060A3D}" type="pres">
      <dgm:prSet presAssocID="{181E99DD-54D5-2C4B-BB2B-42FA58FFCA9D}" presName="Name0" presStyleCnt="0">
        <dgm:presLayoutVars>
          <dgm:chMax val="7"/>
          <dgm:resizeHandles val="exact"/>
        </dgm:presLayoutVars>
      </dgm:prSet>
      <dgm:spPr/>
    </dgm:pt>
    <dgm:pt modelId="{1FEDFA2A-7C42-FA4E-BADA-19B8A3716EBD}" type="pres">
      <dgm:prSet presAssocID="{181E99DD-54D5-2C4B-BB2B-42FA58FFCA9D}" presName="comp1" presStyleCnt="0"/>
      <dgm:spPr/>
    </dgm:pt>
    <dgm:pt modelId="{64CD9A57-5438-074E-8AC9-595543532E91}" type="pres">
      <dgm:prSet presAssocID="{181E99DD-54D5-2C4B-BB2B-42FA58FFCA9D}" presName="circle1" presStyleLbl="node1" presStyleIdx="0" presStyleCnt="3" custScaleX="133333" custLinFactNeighborX="214"/>
      <dgm:spPr/>
    </dgm:pt>
    <dgm:pt modelId="{8A6B225E-9A8D-7A44-AE32-150E9362783F}" type="pres">
      <dgm:prSet presAssocID="{181E99DD-54D5-2C4B-BB2B-42FA58FFCA9D}" presName="c1text" presStyleLbl="node1" presStyleIdx="0" presStyleCnt="3">
        <dgm:presLayoutVars>
          <dgm:bulletEnabled val="1"/>
        </dgm:presLayoutVars>
      </dgm:prSet>
      <dgm:spPr/>
    </dgm:pt>
    <dgm:pt modelId="{D32686C7-B107-AA4D-8722-B4A65B199F0C}" type="pres">
      <dgm:prSet presAssocID="{181E99DD-54D5-2C4B-BB2B-42FA58FFCA9D}" presName="comp2" presStyleCnt="0"/>
      <dgm:spPr/>
    </dgm:pt>
    <dgm:pt modelId="{17BA8CF9-05B2-E74E-B78A-4D8B1D72C0A3}" type="pres">
      <dgm:prSet presAssocID="{181E99DD-54D5-2C4B-BB2B-42FA58FFCA9D}" presName="circle2" presStyleLbl="node1" presStyleIdx="1" presStyleCnt="3" custScaleX="82944" custScaleY="46739" custLinFactNeighborY="-6378"/>
      <dgm:spPr/>
    </dgm:pt>
    <dgm:pt modelId="{449D52EA-2415-594F-8431-46D824DF079E}" type="pres">
      <dgm:prSet presAssocID="{181E99DD-54D5-2C4B-BB2B-42FA58FFCA9D}" presName="c2text" presStyleLbl="node1" presStyleIdx="1" presStyleCnt="3">
        <dgm:presLayoutVars>
          <dgm:bulletEnabled val="1"/>
        </dgm:presLayoutVars>
      </dgm:prSet>
      <dgm:spPr/>
    </dgm:pt>
    <dgm:pt modelId="{59AAAAE0-75EB-5540-A52E-C3F79F28FFE3}" type="pres">
      <dgm:prSet presAssocID="{181E99DD-54D5-2C4B-BB2B-42FA58FFCA9D}" presName="comp3" presStyleCnt="0"/>
      <dgm:spPr/>
    </dgm:pt>
    <dgm:pt modelId="{9E6A812D-C03D-5F4C-85E4-19F54AE16C45}" type="pres">
      <dgm:prSet presAssocID="{181E99DD-54D5-2C4B-BB2B-42FA58FFCA9D}" presName="circle3" presStyleLbl="node1" presStyleIdx="2" presStyleCnt="3" custScaleX="97797" custScaleY="49761" custLinFactNeighborX="0" custLinFactNeighborY="-26748"/>
      <dgm:spPr/>
    </dgm:pt>
    <dgm:pt modelId="{E7553F0B-8A3A-504B-ABBC-8A2E331B7A12}" type="pres">
      <dgm:prSet presAssocID="{181E99DD-54D5-2C4B-BB2B-42FA58FFCA9D}" presName="c3text" presStyleLbl="node1" presStyleIdx="2" presStyleCnt="3">
        <dgm:presLayoutVars>
          <dgm:bulletEnabled val="1"/>
        </dgm:presLayoutVars>
      </dgm:prSet>
      <dgm:spPr/>
    </dgm:pt>
  </dgm:ptLst>
  <dgm:cxnLst>
    <dgm:cxn modelId="{6AD79A06-57D0-484D-857F-5E0B400B44AB}" type="presOf" srcId="{B65DC687-E41B-8945-B74C-E327EF14603D}" destId="{17BA8CF9-05B2-E74E-B78A-4D8B1D72C0A3}" srcOrd="0" destOrd="0" presId="urn:microsoft.com/office/officeart/2005/8/layout/venn2"/>
    <dgm:cxn modelId="{C6675A7F-DD09-614B-A842-6E6D8DFFEB2A}" srcId="{181E99DD-54D5-2C4B-BB2B-42FA58FFCA9D}" destId="{F021F8FD-75BB-E447-BA73-0584791CE90A}" srcOrd="0" destOrd="0" parTransId="{919DAD83-E4E6-584D-88FE-181CA7F43840}" sibTransId="{30840A25-32D0-6C44-9A89-2D8309B3255A}"/>
    <dgm:cxn modelId="{64DF478A-3553-BC44-9AA1-FFA6112A1365}" type="presOf" srcId="{083A4865-DED2-4A48-A3C8-197EDF21B494}" destId="{E7553F0B-8A3A-504B-ABBC-8A2E331B7A12}" srcOrd="1" destOrd="0" presId="urn:microsoft.com/office/officeart/2005/8/layout/venn2"/>
    <dgm:cxn modelId="{BB9FF78C-5E0E-464C-B390-AAACB4EDA5A8}" type="presOf" srcId="{B65DC687-E41B-8945-B74C-E327EF14603D}" destId="{449D52EA-2415-594F-8431-46D824DF079E}" srcOrd="1" destOrd="0" presId="urn:microsoft.com/office/officeart/2005/8/layout/venn2"/>
    <dgm:cxn modelId="{0C972D93-FA87-CE44-B6A1-9EC75BE81963}" type="presOf" srcId="{F021F8FD-75BB-E447-BA73-0584791CE90A}" destId="{8A6B225E-9A8D-7A44-AE32-150E9362783F}" srcOrd="1" destOrd="0" presId="urn:microsoft.com/office/officeart/2005/8/layout/venn2"/>
    <dgm:cxn modelId="{186FC29E-46E2-3040-83C7-8C29004E30D7}" type="presOf" srcId="{181E99DD-54D5-2C4B-BB2B-42FA58FFCA9D}" destId="{0EBEFB2E-CC74-5948-B79A-902DC1060A3D}" srcOrd="0" destOrd="0" presId="urn:microsoft.com/office/officeart/2005/8/layout/venn2"/>
    <dgm:cxn modelId="{F03098A7-CB51-EC4C-A4BB-9C9D5288C2A7}" srcId="{181E99DD-54D5-2C4B-BB2B-42FA58FFCA9D}" destId="{083A4865-DED2-4A48-A3C8-197EDF21B494}" srcOrd="2" destOrd="0" parTransId="{2ED50E1B-193C-4242-B091-FEE6D2F82421}" sibTransId="{50A6D214-4847-2048-A3C3-FC1F3CB7A2D2}"/>
    <dgm:cxn modelId="{360AA8AB-BB88-8847-8919-306A5EAB8835}" type="presOf" srcId="{F021F8FD-75BB-E447-BA73-0584791CE90A}" destId="{64CD9A57-5438-074E-8AC9-595543532E91}" srcOrd="0" destOrd="0" presId="urn:microsoft.com/office/officeart/2005/8/layout/venn2"/>
    <dgm:cxn modelId="{59EAB3E2-BF50-BA46-A8E0-0A4298C2E94B}" type="presOf" srcId="{083A4865-DED2-4A48-A3C8-197EDF21B494}" destId="{9E6A812D-C03D-5F4C-85E4-19F54AE16C45}" srcOrd="0" destOrd="0" presId="urn:microsoft.com/office/officeart/2005/8/layout/venn2"/>
    <dgm:cxn modelId="{CFBD53FC-F4F6-1440-B8CB-53351A822844}" srcId="{181E99DD-54D5-2C4B-BB2B-42FA58FFCA9D}" destId="{B65DC687-E41B-8945-B74C-E327EF14603D}" srcOrd="1" destOrd="0" parTransId="{DC4BB922-B78D-D340-ACA9-CA1003A85B32}" sibTransId="{67A0E614-0180-9947-A308-ABAE31916705}"/>
    <dgm:cxn modelId="{06A38AC8-3B27-4745-B2EB-8CC16F63B897}" type="presParOf" srcId="{0EBEFB2E-CC74-5948-B79A-902DC1060A3D}" destId="{1FEDFA2A-7C42-FA4E-BADA-19B8A3716EBD}" srcOrd="0" destOrd="0" presId="urn:microsoft.com/office/officeart/2005/8/layout/venn2"/>
    <dgm:cxn modelId="{894C6D37-1941-4846-917A-F2B07420EF9A}" type="presParOf" srcId="{1FEDFA2A-7C42-FA4E-BADA-19B8A3716EBD}" destId="{64CD9A57-5438-074E-8AC9-595543532E91}" srcOrd="0" destOrd="0" presId="urn:microsoft.com/office/officeart/2005/8/layout/venn2"/>
    <dgm:cxn modelId="{AD3BA80E-5145-964E-A29A-995FC804A877}" type="presParOf" srcId="{1FEDFA2A-7C42-FA4E-BADA-19B8A3716EBD}" destId="{8A6B225E-9A8D-7A44-AE32-150E9362783F}" srcOrd="1" destOrd="0" presId="urn:microsoft.com/office/officeart/2005/8/layout/venn2"/>
    <dgm:cxn modelId="{A9C7191B-6078-A84C-A648-A8C3ABFFA6C2}" type="presParOf" srcId="{0EBEFB2E-CC74-5948-B79A-902DC1060A3D}" destId="{D32686C7-B107-AA4D-8722-B4A65B199F0C}" srcOrd="1" destOrd="0" presId="urn:microsoft.com/office/officeart/2005/8/layout/venn2"/>
    <dgm:cxn modelId="{D4985ABD-DBBF-1D41-A64A-432DF9320A4C}" type="presParOf" srcId="{D32686C7-B107-AA4D-8722-B4A65B199F0C}" destId="{17BA8CF9-05B2-E74E-B78A-4D8B1D72C0A3}" srcOrd="0" destOrd="0" presId="urn:microsoft.com/office/officeart/2005/8/layout/venn2"/>
    <dgm:cxn modelId="{1F137BDF-A794-2642-8464-2BE4BF93F6B7}" type="presParOf" srcId="{D32686C7-B107-AA4D-8722-B4A65B199F0C}" destId="{449D52EA-2415-594F-8431-46D824DF079E}" srcOrd="1" destOrd="0" presId="urn:microsoft.com/office/officeart/2005/8/layout/venn2"/>
    <dgm:cxn modelId="{216AC574-5BD6-3345-825F-DBA16E520FDD}" type="presParOf" srcId="{0EBEFB2E-CC74-5948-B79A-902DC1060A3D}" destId="{59AAAAE0-75EB-5540-A52E-C3F79F28FFE3}" srcOrd="2" destOrd="0" presId="urn:microsoft.com/office/officeart/2005/8/layout/venn2"/>
    <dgm:cxn modelId="{B85D9DFA-72C9-8247-836F-C6CD8E968252}" type="presParOf" srcId="{59AAAAE0-75EB-5540-A52E-C3F79F28FFE3}" destId="{9E6A812D-C03D-5F4C-85E4-19F54AE16C45}" srcOrd="0" destOrd="0" presId="urn:microsoft.com/office/officeart/2005/8/layout/venn2"/>
    <dgm:cxn modelId="{8EA77A4B-D937-7146-BD76-B1A883EB2695}" type="presParOf" srcId="{59AAAAE0-75EB-5540-A52E-C3F79F28FFE3}" destId="{E7553F0B-8A3A-504B-ABBC-8A2E331B7A12}" srcOrd="1" destOrd="0" presId="urn:microsoft.com/office/officeart/2005/8/layout/venn2"/>
  </dgm:cxnLst>
  <dgm:bg>
    <a:blipFill rotWithShape="1">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D9A57-5438-074E-8AC9-595543532E91}">
      <dsp:nvSpPr>
        <dsp:cNvPr id="0" name=""/>
        <dsp:cNvSpPr/>
      </dsp:nvSpPr>
      <dsp:spPr>
        <a:xfrm>
          <a:off x="1538687" y="0"/>
          <a:ext cx="9143977" cy="6858000"/>
        </a:xfrm>
        <a:prstGeom prst="ellipse">
          <a:avLst/>
        </a:prstGeom>
        <a:gradFill flip="none" rotWithShape="1">
          <a:gsLst>
            <a:gs pos="0">
              <a:srgbClr val="32A62E"/>
            </a:gs>
            <a:gs pos="100000">
              <a:srgbClr val="FFFFFF"/>
            </a:gs>
            <a:gs pos="68000">
              <a:srgbClr val="61A61C"/>
            </a:gs>
          </a:gsLst>
          <a:path path="circle">
            <a:fillToRect l="100000" t="100000"/>
          </a:path>
          <a:tileRect r="-100000" b="-100000"/>
        </a:gradFill>
        <a:ln w="107950" cap="rnd">
          <a:solidFill>
            <a:schemeClr val="tx2">
              <a:lumMod val="75000"/>
            </a:schemeClr>
          </a:solidFill>
          <a:round/>
        </a:ln>
        <a:effectLst>
          <a:glow rad="101600">
            <a:schemeClr val="tx2">
              <a:lumMod val="75000"/>
              <a:alpha val="75000"/>
            </a:schemeClr>
          </a:glow>
          <a:softEdge rad="4953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0" indent="0" algn="ctr" defTabSz="666750">
            <a:lnSpc>
              <a:spcPct val="90000"/>
            </a:lnSpc>
            <a:spcBef>
              <a:spcPct val="0"/>
            </a:spcBef>
            <a:spcAft>
              <a:spcPct val="35000"/>
            </a:spcAft>
            <a:buNone/>
          </a:pPr>
          <a:endParaRPr lang="en-US" sz="1500" b="1" kern="1200" dirty="0">
            <a:solidFill>
              <a:schemeClr val="tx1">
                <a:lumMod val="95000"/>
                <a:lumOff val="5000"/>
              </a:schemeClr>
            </a:solidFill>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latin typeface="Arial"/>
            <a:cs typeface="Arial"/>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latin typeface="Arial"/>
            <a:cs typeface="Arial"/>
          </a:endParaRPr>
        </a:p>
        <a:p>
          <a:pPr marL="0" lvl="0" indent="0" algn="ctr" defTabSz="666750">
            <a:lnSpc>
              <a:spcPct val="90000"/>
            </a:lnSpc>
            <a:spcBef>
              <a:spcPct val="0"/>
            </a:spcBef>
            <a:spcAft>
              <a:spcPct val="35000"/>
            </a:spcAft>
            <a:buNone/>
          </a:pPr>
          <a:endParaRPr lang="en-US" sz="2800" b="1" kern="1200"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a:p>
          <a:pPr marL="0" lvl="0" indent="0" algn="ctr" defTabSz="666750">
            <a:lnSpc>
              <a:spcPct val="90000"/>
            </a:lnSpc>
            <a:spcBef>
              <a:spcPct val="0"/>
            </a:spcBef>
            <a:spcAft>
              <a:spcPct val="35000"/>
            </a:spcAft>
            <a:buNone/>
          </a:pPr>
          <a:r>
            <a:rPr lang="en-US" sz="2800" b="1" kern="1200" cap="all" spc="0" dirty="0">
              <a:ln w="0"/>
              <a:solidFill>
                <a:srgbClr val="10253F"/>
              </a:solidFill>
              <a:effectLst>
                <a:reflection blurRad="12700" stA="50000" endPos="50000" dist="5000" dir="5400000" sy="-100000" rotWithShape="0"/>
              </a:effectLst>
              <a:latin typeface="Arial"/>
              <a:cs typeface="Arial"/>
            </a:rPr>
            <a:t>Environment</a:t>
          </a:r>
          <a:endParaRPr lang="en-US" sz="2800" b="1" kern="1200"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dsp:txBody>
      <dsp:txXfrm>
        <a:off x="4512766" y="342900"/>
        <a:ext cx="3195820" cy="1028700"/>
      </dsp:txXfrm>
    </dsp:sp>
    <dsp:sp modelId="{17BA8CF9-05B2-E74E-B78A-4D8B1D72C0A3}">
      <dsp:nvSpPr>
        <dsp:cNvPr id="0" name=""/>
        <dsp:cNvSpPr/>
      </dsp:nvSpPr>
      <dsp:spPr>
        <a:xfrm>
          <a:off x="3962887" y="2756187"/>
          <a:ext cx="4266224" cy="2404020"/>
        </a:xfrm>
        <a:prstGeom prst="ellipse">
          <a:avLst/>
        </a:prstGeom>
        <a:gradFill flip="none" rotWithShape="1">
          <a:gsLst>
            <a:gs pos="21000">
              <a:srgbClr val="FF0000">
                <a:alpha val="17000"/>
              </a:srgbClr>
            </a:gs>
            <a:gs pos="92000">
              <a:srgbClr val="FFFFFF">
                <a:alpha val="17000"/>
              </a:srgbClr>
            </a:gs>
            <a:gs pos="66000">
              <a:srgbClr val="FF0000">
                <a:alpha val="17000"/>
              </a:srgbClr>
            </a:gs>
            <a:gs pos="87000">
              <a:srgbClr val="FF0000">
                <a:alpha val="17000"/>
              </a:srgbClr>
            </a:gs>
            <a:gs pos="24000">
              <a:schemeClr val="accent2">
                <a:lumMod val="60000"/>
                <a:lumOff val="40000"/>
                <a:alpha val="17000"/>
              </a:schemeClr>
            </a:gs>
            <a:gs pos="41000">
              <a:srgbClr val="FF0000">
                <a:alpha val="17000"/>
              </a:srgbClr>
            </a:gs>
            <a:gs pos="28000">
              <a:schemeClr val="accent2">
                <a:lumMod val="60000"/>
                <a:lumOff val="40000"/>
                <a:alpha val="17000"/>
              </a:schemeClr>
            </a:gs>
            <a:gs pos="68000">
              <a:schemeClr val="accent2">
                <a:lumMod val="60000"/>
                <a:lumOff val="40000"/>
                <a:alpha val="17000"/>
              </a:schemeClr>
            </a:gs>
          </a:gsLst>
          <a:path path="circle">
            <a:fillToRect l="100000" t="100000"/>
          </a:path>
          <a:tileRect r="-100000" b="-100000"/>
        </a:gradFill>
        <a:ln>
          <a:noFill/>
        </a:ln>
        <a:effectLst>
          <a:glow rad="533400">
            <a:srgbClr val="FF0000">
              <a:alpha val="75000"/>
            </a:srgbClr>
          </a:glow>
          <a:softEdge rad="622300"/>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cap="none" spc="0" dirty="0">
              <a:ln w="18000">
                <a:solidFill>
                  <a:schemeClr val="accent2">
                    <a:satMod val="140000"/>
                  </a:schemeClr>
                </a:solidFill>
                <a:prstDash val="solid"/>
                <a:miter lim="800000"/>
              </a:ln>
              <a:solidFill>
                <a:srgbClr val="FFFF00"/>
              </a:solidFill>
              <a:effectLst>
                <a:outerShdw blurRad="50800" dist="38100" dir="2700000" algn="tl" rotWithShape="0">
                  <a:srgbClr val="000000">
                    <a:alpha val="43000"/>
                  </a:srgbClr>
                </a:outerShdw>
              </a:effectLst>
              <a:latin typeface="Arial"/>
              <a:cs typeface="Arial"/>
            </a:rPr>
            <a:t>Society</a:t>
          </a:r>
        </a:p>
      </dsp:txBody>
      <dsp:txXfrm>
        <a:off x="5101969" y="2906438"/>
        <a:ext cx="1988060" cy="450753"/>
      </dsp:txXfrm>
    </dsp:sp>
    <dsp:sp modelId="{9E6A812D-C03D-5F4C-85E4-19F54AE16C45}">
      <dsp:nvSpPr>
        <dsp:cNvPr id="0" name=""/>
        <dsp:cNvSpPr/>
      </dsp:nvSpPr>
      <dsp:spPr>
        <a:xfrm>
          <a:off x="4419270" y="3373158"/>
          <a:ext cx="3353459" cy="1706304"/>
        </a:xfrm>
        <a:prstGeom prst="ellipse">
          <a:avLst/>
        </a:prstGeom>
        <a:gradFill flip="none" rotWithShape="1">
          <a:gsLst>
            <a:gs pos="0">
              <a:srgbClr val="FFFF00"/>
            </a:gs>
            <a:gs pos="100000">
              <a:srgbClr val="FFFFFF"/>
            </a:gs>
            <a:gs pos="50000">
              <a:srgbClr val="FFFF00"/>
            </a:gs>
          </a:gsLst>
          <a:path path="circle">
            <a:fillToRect l="100000" t="100000"/>
          </a:path>
          <a:tileRect r="-100000" b="-100000"/>
        </a:gradFill>
        <a:ln>
          <a:noFill/>
        </a:ln>
        <a:effectLst>
          <a:glow>
            <a:srgbClr val="FFFF00">
              <a:alpha val="75000"/>
            </a:srgbClr>
          </a:glow>
          <a:softEdge rad="292100"/>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1422400">
            <a:lnSpc>
              <a:spcPct val="90000"/>
            </a:lnSpc>
            <a:spcBef>
              <a:spcPct val="0"/>
            </a:spcBef>
            <a:spcAft>
              <a:spcPct val="35000"/>
            </a:spcAft>
            <a:buNone/>
          </a:pPr>
          <a:r>
            <a:rPr lang="en-US" sz="32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Economy</a:t>
          </a:r>
        </a:p>
      </dsp:txBody>
      <dsp:txXfrm>
        <a:off x="4910373" y="3799734"/>
        <a:ext cx="2371253" cy="85315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9E6ADF-2F15-5840-9BB1-1D14D3ACE983}" type="datetimeFigureOut">
              <a:rPr lang="en-US" smtClean="0"/>
              <a:t>9/11/2019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0C237-832D-3A41-93A7-7337A793A8D4}" type="slidenum">
              <a:rPr lang="en-GB" smtClean="0"/>
              <a:t>‹#›</a:t>
            </a:fld>
            <a:endParaRPr lang="en-GB"/>
          </a:p>
        </p:txBody>
      </p:sp>
    </p:spTree>
    <p:extLst>
      <p:ext uri="{BB962C8B-B14F-4D97-AF65-F5344CB8AC3E}">
        <p14:creationId xmlns:p14="http://schemas.microsoft.com/office/powerpoint/2010/main" val="27365407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We are overshooting the planet’s limits to sustain a safe, humanly habitable environment while still failing to address key social concerns adequately.</a:t>
            </a:r>
          </a:p>
          <a:p>
            <a:pPr marL="0" indent="0">
              <a:buNone/>
            </a:pPr>
            <a:r>
              <a:rPr lang="en-GB" dirty="0"/>
              <a:t> </a:t>
            </a:r>
          </a:p>
          <a:p>
            <a:r>
              <a:rPr lang="en-GB" dirty="0"/>
              <a:t>Sustainable development might be ‘covered’ by Geography teachers but it is  tackled (or not) by everyone.  </a:t>
            </a:r>
          </a:p>
          <a:p>
            <a:endParaRPr lang="en-GB" dirty="0"/>
          </a:p>
          <a:p>
            <a:pPr marL="0" indent="0">
              <a:buNone/>
            </a:pPr>
            <a:r>
              <a:rPr lang="en-GB" dirty="0"/>
              <a:t>It’s our choice. We either choose to ignore these issues  as irrelevant, and thus we remain part of the problem, or we engage in whatever capacity we find ourselves, seeing the connections between our own work and wider concerns. </a:t>
            </a:r>
          </a:p>
          <a:p>
            <a:pPr marL="0" indent="0">
              <a:buNone/>
            </a:pPr>
            <a:endParaRPr lang="en-GB" dirty="0"/>
          </a:p>
          <a:p>
            <a:r>
              <a:rPr lang="en-GB" dirty="0"/>
              <a:t>For teacher educators this distinction is magnified immensely. </a:t>
            </a:r>
          </a:p>
          <a:p>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E903D399-50CC-434E-BFF8-636BA590F0B9}" type="slidenum">
              <a:rPr lang="en-GB" smtClean="0"/>
              <a:t>57</a:t>
            </a:fld>
            <a:endParaRPr lang="en-GB"/>
          </a:p>
        </p:txBody>
      </p:sp>
    </p:spTree>
    <p:extLst>
      <p:ext uri="{BB962C8B-B14F-4D97-AF65-F5344CB8AC3E}">
        <p14:creationId xmlns:p14="http://schemas.microsoft.com/office/powerpoint/2010/main" val="292253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845789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08505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234195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56185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E5AF55-71D1-4042-8062-0404067E475C}"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56734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31785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E5AF55-71D1-4042-8062-0404067E475C}" type="datetimeFigureOut">
              <a:rPr lang="en-GB" smtClean="0"/>
              <a:t>11/09/2019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53586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0E5AF55-71D1-4042-8062-0404067E475C}" type="datetimeFigureOut">
              <a:rPr lang="en-GB" smtClean="0"/>
              <a:t>11/09/2019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67945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5AF55-71D1-4042-8062-0404067E475C}" type="datetimeFigureOut">
              <a:rPr lang="en-GB" smtClean="0"/>
              <a:t>11/09/2019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65910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381264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E5AF55-71D1-4042-8062-0404067E475C}"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700E15-0E86-40D8-B5FA-ED2941BAAE5C}" type="slidenum">
              <a:rPr lang="en-GB" smtClean="0"/>
              <a:t>‹#›</a:t>
            </a:fld>
            <a:endParaRPr lang="en-GB"/>
          </a:p>
        </p:txBody>
      </p:sp>
    </p:spTree>
    <p:extLst>
      <p:ext uri="{BB962C8B-B14F-4D97-AF65-F5344CB8AC3E}">
        <p14:creationId xmlns:p14="http://schemas.microsoft.com/office/powerpoint/2010/main" val="180363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15000">
              <a:schemeClr val="accent1">
                <a:lumMod val="60000"/>
                <a:lumOff val="40000"/>
              </a:schemeClr>
            </a:gs>
            <a:gs pos="5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5AF55-71D1-4042-8062-0404067E475C}" type="datetimeFigureOut">
              <a:rPr lang="en-GB" smtClean="0"/>
              <a:t>11/09/2019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00E15-0E86-40D8-B5FA-ED2941BAAE5C}" type="slidenum">
              <a:rPr lang="en-GB" smtClean="0"/>
              <a:t>‹#›</a:t>
            </a:fld>
            <a:endParaRPr lang="en-GB"/>
          </a:p>
        </p:txBody>
      </p:sp>
    </p:spTree>
    <p:extLst>
      <p:ext uri="{BB962C8B-B14F-4D97-AF65-F5344CB8AC3E}">
        <p14:creationId xmlns:p14="http://schemas.microsoft.com/office/powerpoint/2010/main" val="2331969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huffingtonpost.co.uk/entry/green-new-deal-poll_us_5c169f2ae4b05d7e5d8332a5"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gov.uk/government/speeches/the-purpose-of-educatio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theguardian.com/world/2001/sep/15/september11.politicsphilosophyandsociety2"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upload.wikimedia.org/wikipedia/en/c/c3/Development_as_Freedom.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pvare@glos.ac.uk"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stockholmresilience.org/images/18.36c25848153d54bdba33ec9b/1465905797608/sdgs-food-azote.jpg" TargetMode="External"/><Relationship Id="rId2" Type="http://schemas.openxmlformats.org/officeDocument/2006/relationships/hyperlink" Target="http://www.aroundersenseofpurpose.eu/"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6" name="Picture 5" descr="At Wor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96181" y="1596182"/>
            <a:ext cx="7283982" cy="4091619"/>
          </a:xfrm>
          <a:prstGeom prst="rect">
            <a:avLst/>
          </a:prstGeom>
        </p:spPr>
      </p:pic>
      <p:sp>
        <p:nvSpPr>
          <p:cNvPr id="7" name="Title 1"/>
          <p:cNvSpPr>
            <a:spLocks noGrp="1"/>
          </p:cNvSpPr>
          <p:nvPr>
            <p:ph type="ctrTitle"/>
          </p:nvPr>
        </p:nvSpPr>
        <p:spPr>
          <a:xfrm>
            <a:off x="4435966" y="325297"/>
            <a:ext cx="7576948" cy="1944216"/>
          </a:xfrm>
        </p:spPr>
        <p:txBody>
          <a:bodyPr>
            <a:normAutofit fontScale="90000"/>
          </a:bodyPr>
          <a:lstStyle/>
          <a:p>
            <a:br>
              <a:rPr lang="en-GB" sz="4900" b="1" dirty="0"/>
            </a:br>
            <a:r>
              <a:rPr lang="en-GB" sz="4900" b="1" dirty="0">
                <a:solidFill>
                  <a:srgbClr val="C00000"/>
                </a:solidFill>
              </a:rPr>
              <a:t>Teacher Education as Sustainable Development: what are the chances?</a:t>
            </a:r>
          </a:p>
        </p:txBody>
      </p:sp>
      <p:sp>
        <p:nvSpPr>
          <p:cNvPr id="8" name="Subtitle 2"/>
          <p:cNvSpPr>
            <a:spLocks noGrp="1"/>
          </p:cNvSpPr>
          <p:nvPr>
            <p:ph type="subTitle" idx="1"/>
          </p:nvPr>
        </p:nvSpPr>
        <p:spPr>
          <a:xfrm>
            <a:off x="4509591" y="2563985"/>
            <a:ext cx="7229629" cy="3240360"/>
          </a:xfrm>
        </p:spPr>
        <p:txBody>
          <a:bodyPr>
            <a:normAutofit fontScale="92500" lnSpcReduction="10000"/>
          </a:bodyPr>
          <a:lstStyle/>
          <a:p>
            <a:r>
              <a:rPr lang="en-GB" sz="2600" b="1" dirty="0">
                <a:solidFill>
                  <a:srgbClr val="002060"/>
                </a:solidFill>
              </a:rPr>
              <a:t>Dr Paul Vare</a:t>
            </a:r>
            <a:br>
              <a:rPr lang="en-GB" sz="2600" b="1" dirty="0">
                <a:solidFill>
                  <a:srgbClr val="002060"/>
                </a:solidFill>
              </a:rPr>
            </a:br>
            <a:r>
              <a:rPr lang="en-GB" sz="2600" dirty="0">
                <a:solidFill>
                  <a:srgbClr val="002060"/>
                </a:solidFill>
              </a:rPr>
              <a:t>University of Gloucestershire</a:t>
            </a:r>
          </a:p>
          <a:p>
            <a:endParaRPr lang="en-GB" sz="3100" b="1" dirty="0">
              <a:solidFill>
                <a:srgbClr val="002060"/>
              </a:solidFill>
            </a:endParaRPr>
          </a:p>
          <a:p>
            <a:r>
              <a:rPr lang="en-GB" sz="2800" dirty="0">
                <a:solidFill>
                  <a:srgbClr val="000000"/>
                </a:solidFill>
              </a:rPr>
              <a:t>International Symposium: Research on Teacher Education for Sustainable Development – Insights, Perspective and Future Directions</a:t>
            </a:r>
          </a:p>
          <a:p>
            <a:r>
              <a:rPr lang="en-GB" sz="2800" dirty="0"/>
              <a:t>University of </a:t>
            </a:r>
            <a:r>
              <a:rPr lang="en-GB" sz="2800" dirty="0" err="1"/>
              <a:t>Vechta</a:t>
            </a:r>
            <a:r>
              <a:rPr lang="en-GB" sz="2800" dirty="0"/>
              <a:t> </a:t>
            </a:r>
          </a:p>
          <a:p>
            <a:r>
              <a:rPr lang="en-GB" dirty="0"/>
              <a:t>21</a:t>
            </a:r>
            <a:r>
              <a:rPr lang="en-GB" baseline="30000" dirty="0"/>
              <a:t>st</a:t>
            </a:r>
            <a:r>
              <a:rPr lang="en-GB" dirty="0"/>
              <a:t> March 2019</a:t>
            </a:r>
          </a:p>
          <a:p>
            <a:endParaRPr lang="en-GB" sz="2600" b="1" dirty="0">
              <a:solidFill>
                <a:srgbClr val="002060"/>
              </a:solidFill>
            </a:endParaRPr>
          </a:p>
          <a:p>
            <a:endParaRPr lang="en-GB" sz="2600" b="1" dirty="0">
              <a:solidFill>
                <a:srgbClr val="002060"/>
              </a:solidFill>
            </a:endParaRPr>
          </a:p>
          <a:p>
            <a:endParaRPr lang="en-GB" dirty="0">
              <a:solidFill>
                <a:srgbClr val="002060"/>
              </a:solidFill>
            </a:endParaRPr>
          </a:p>
        </p:txBody>
      </p:sp>
      <p:pic>
        <p:nvPicPr>
          <p:cNvPr id="9" name="Picture 8" descr="Description: appFormLogo"/>
          <p:cNvPicPr/>
          <p:nvPr/>
        </p:nvPicPr>
        <p:blipFill>
          <a:blip r:embed="rId3">
            <a:extLst>
              <a:ext uri="{28A0092B-C50C-407E-A947-70E740481C1C}">
                <a14:useLocalDpi xmlns:a14="http://schemas.microsoft.com/office/drawing/2010/main" val="0"/>
              </a:ext>
            </a:extLst>
          </a:blip>
          <a:srcRect/>
          <a:stretch>
            <a:fillRect/>
          </a:stretch>
        </p:blipFill>
        <p:spPr bwMode="auto">
          <a:xfrm>
            <a:off x="9221652" y="5981482"/>
            <a:ext cx="2970348" cy="876518"/>
          </a:xfrm>
          <a:prstGeom prst="rect">
            <a:avLst/>
          </a:prstGeom>
          <a:noFill/>
          <a:ln>
            <a:noFill/>
          </a:ln>
        </p:spPr>
      </p:pic>
    </p:spTree>
    <p:extLst>
      <p:ext uri="{BB962C8B-B14F-4D97-AF65-F5344CB8AC3E}">
        <p14:creationId xmlns:p14="http://schemas.microsoft.com/office/powerpoint/2010/main" val="123081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12879"/>
            <a:ext cx="3444240" cy="707886"/>
          </a:xfrm>
          <a:prstGeom prst="rect">
            <a:avLst/>
          </a:prstGeom>
          <a:solidFill>
            <a:srgbClr val="008000"/>
          </a:solidFill>
        </p:spPr>
        <p:txBody>
          <a:bodyPr wrap="square" rtlCol="0">
            <a:spAutoFit/>
          </a:bodyPr>
          <a:lstStyle/>
          <a:p>
            <a:r>
              <a:rPr lang="en-GB" sz="4000" b="1" dirty="0"/>
              <a:t>To this…</a:t>
            </a:r>
          </a:p>
        </p:txBody>
      </p:sp>
      <p:pic>
        <p:nvPicPr>
          <p:cNvPr id="8" name="Picture 7"/>
          <p:cNvPicPr>
            <a:picLocks noChangeAspect="1"/>
          </p:cNvPicPr>
          <p:nvPr/>
        </p:nvPicPr>
        <p:blipFill>
          <a:blip r:embed="rId2"/>
          <a:stretch>
            <a:fillRect/>
          </a:stretch>
        </p:blipFill>
        <p:spPr>
          <a:xfrm>
            <a:off x="3109912" y="152501"/>
            <a:ext cx="4572000" cy="2933700"/>
          </a:xfrm>
          <a:prstGeom prst="rect">
            <a:avLst/>
          </a:prstGeom>
        </p:spPr>
      </p:pic>
      <p:pic>
        <p:nvPicPr>
          <p:cNvPr id="9" name="Picture 8"/>
          <p:cNvPicPr>
            <a:picLocks noChangeAspect="1"/>
          </p:cNvPicPr>
          <p:nvPr/>
        </p:nvPicPr>
        <p:blipFill>
          <a:blip r:embed="rId3"/>
          <a:stretch>
            <a:fillRect/>
          </a:stretch>
        </p:blipFill>
        <p:spPr>
          <a:xfrm>
            <a:off x="7088437" y="656838"/>
            <a:ext cx="4890162" cy="3215449"/>
          </a:xfrm>
          <a:prstGeom prst="rect">
            <a:avLst/>
          </a:prstGeom>
        </p:spPr>
      </p:pic>
      <p:pic>
        <p:nvPicPr>
          <p:cNvPr id="10" name="Picture 9"/>
          <p:cNvPicPr>
            <a:picLocks noChangeAspect="1"/>
          </p:cNvPicPr>
          <p:nvPr/>
        </p:nvPicPr>
        <p:blipFill>
          <a:blip r:embed="rId4"/>
          <a:stretch>
            <a:fillRect/>
          </a:stretch>
        </p:blipFill>
        <p:spPr>
          <a:xfrm>
            <a:off x="4289703" y="3342489"/>
            <a:ext cx="5110888" cy="3368274"/>
          </a:xfrm>
          <a:prstGeom prst="rect">
            <a:avLst/>
          </a:prstGeom>
        </p:spPr>
      </p:pic>
    </p:spTree>
    <p:extLst>
      <p:ext uri="{BB962C8B-B14F-4D97-AF65-F5344CB8AC3E}">
        <p14:creationId xmlns:p14="http://schemas.microsoft.com/office/powerpoint/2010/main" val="228373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95283" y="0"/>
            <a:ext cx="8162600" cy="6857999"/>
          </a:xfrm>
          <a:prstGeom prst="rect">
            <a:avLst/>
          </a:prstGeom>
        </p:spPr>
      </p:pic>
    </p:spTree>
    <p:extLst>
      <p:ext uri="{BB962C8B-B14F-4D97-AF65-F5344CB8AC3E}">
        <p14:creationId xmlns:p14="http://schemas.microsoft.com/office/powerpoint/2010/main" val="417558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unece.org/fileadmin/_processed_/f/4/csm_TitlePic_02_e70e823a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06687" y="-41089"/>
            <a:ext cx="4824536" cy="68990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385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a:t>Research priorities – Put these under the three headings</a:t>
            </a:r>
          </a:p>
        </p:txBody>
      </p:sp>
      <p:sp>
        <p:nvSpPr>
          <p:cNvPr id="3" name="Content Placeholder 2"/>
          <p:cNvSpPr>
            <a:spLocks noGrp="1"/>
          </p:cNvSpPr>
          <p:nvPr>
            <p:ph idx="1"/>
          </p:nvPr>
        </p:nvSpPr>
        <p:spPr>
          <a:xfrm>
            <a:off x="698500" y="1243518"/>
            <a:ext cx="10515600" cy="5453063"/>
          </a:xfrm>
        </p:spPr>
        <p:txBody>
          <a:bodyPr>
            <a:normAutofit fontScale="92500" lnSpcReduction="20000"/>
          </a:bodyPr>
          <a:lstStyle/>
          <a:p>
            <a:pPr marL="0" indent="0">
              <a:buNone/>
            </a:pPr>
            <a:r>
              <a:rPr lang="en-GB" b="1" dirty="0"/>
              <a:t>Bald spots – done to death </a:t>
            </a:r>
          </a:p>
          <a:p>
            <a:pPr marL="0" indent="0">
              <a:buNone/>
            </a:pPr>
            <a:r>
              <a:rPr lang="en-GB" b="1" dirty="0"/>
              <a:t>Blank spots </a:t>
            </a:r>
            <a:r>
              <a:rPr lang="en-GB" dirty="0"/>
              <a:t>– what we know enough to question but not enough to answer</a:t>
            </a:r>
          </a:p>
          <a:p>
            <a:pPr marL="0" indent="0">
              <a:buNone/>
            </a:pPr>
            <a:r>
              <a:rPr lang="en-GB" b="1" dirty="0"/>
              <a:t>Blind spots – </a:t>
            </a:r>
            <a:r>
              <a:rPr lang="en-GB" dirty="0"/>
              <a:t>what we don’t know well enough to ask about or even care about</a:t>
            </a:r>
          </a:p>
          <a:p>
            <a:pPr marL="0" indent="0">
              <a:buNone/>
            </a:pPr>
            <a:endParaRPr lang="en-GB" dirty="0"/>
          </a:p>
          <a:p>
            <a:pPr marL="0" indent="0">
              <a:buNone/>
            </a:pPr>
            <a:r>
              <a:rPr lang="en-GB" dirty="0"/>
              <a:t>Conceptual issues – </a:t>
            </a:r>
          </a:p>
          <a:p>
            <a:pPr marL="0" indent="0">
              <a:buNone/>
            </a:pPr>
            <a:r>
              <a:rPr lang="en-GB" dirty="0"/>
              <a:t>	- what is ESD? </a:t>
            </a:r>
          </a:p>
          <a:p>
            <a:pPr marL="0" indent="0">
              <a:buNone/>
            </a:pPr>
            <a:r>
              <a:rPr lang="en-GB" dirty="0"/>
              <a:t>	- ESD: process or outcome?</a:t>
            </a:r>
          </a:p>
          <a:p>
            <a:pPr marL="0" indent="0">
              <a:buNone/>
            </a:pPr>
            <a:r>
              <a:rPr lang="en-GB" dirty="0"/>
              <a:t>	- </a:t>
            </a:r>
            <a:r>
              <a:rPr lang="en-GB" dirty="0" err="1"/>
              <a:t>wht</a:t>
            </a:r>
            <a:r>
              <a:rPr lang="en-GB" dirty="0"/>
              <a:t> is ESD for?</a:t>
            </a:r>
          </a:p>
          <a:p>
            <a:pPr marL="0" indent="0">
              <a:buNone/>
            </a:pPr>
            <a:r>
              <a:rPr lang="en-GB" dirty="0"/>
              <a:t>Doing ESD – practical considerations; what works and why.</a:t>
            </a:r>
          </a:p>
          <a:p>
            <a:pPr marL="0" indent="0">
              <a:buNone/>
            </a:pPr>
            <a:r>
              <a:rPr lang="en-GB" dirty="0"/>
              <a:t>Developing the field of ESD research itself – what is it; what does it mean (or take) to do well? What are its underlying assumptions? </a:t>
            </a:r>
          </a:p>
          <a:p>
            <a:pPr marL="0" indent="0">
              <a:buNone/>
            </a:pPr>
            <a:r>
              <a:rPr lang="en-GB" dirty="0"/>
              <a:t>To what extent can </a:t>
            </a:r>
            <a:r>
              <a:rPr lang="en-GB" i="1" dirty="0"/>
              <a:t>any</a:t>
            </a:r>
            <a:r>
              <a:rPr lang="en-GB" dirty="0"/>
              <a:t> education/pedagogy be good ESD because f its impact or the way it makes us re-think things?</a:t>
            </a:r>
          </a:p>
          <a:p>
            <a:endParaRPr lang="en-GB" dirty="0"/>
          </a:p>
        </p:txBody>
      </p:sp>
    </p:spTree>
    <p:extLst>
      <p:ext uri="{BB962C8B-B14F-4D97-AF65-F5344CB8AC3E}">
        <p14:creationId xmlns:p14="http://schemas.microsoft.com/office/powerpoint/2010/main" val="111316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Teacher education research</a:t>
            </a:r>
          </a:p>
        </p:txBody>
      </p:sp>
      <p:sp>
        <p:nvSpPr>
          <p:cNvPr id="3" name="Content Placeholder 2"/>
          <p:cNvSpPr>
            <a:spLocks noGrp="1"/>
          </p:cNvSpPr>
          <p:nvPr>
            <p:ph idx="1"/>
          </p:nvPr>
        </p:nvSpPr>
        <p:spPr/>
        <p:txBody>
          <a:bodyPr>
            <a:normAutofit/>
          </a:bodyPr>
          <a:lstStyle/>
          <a:p>
            <a:pPr marL="0" indent="0">
              <a:buNone/>
            </a:pPr>
            <a:r>
              <a:rPr lang="en-GB" sz="3600" dirty="0"/>
              <a:t>ITE/CPD; materials; programmes (curriculum) and pedagogy; reform; action research; assessment/evaluation; cultures; histories; technology; other domains of learning (informal/non-formal); learners’ learning, conceptual development; philosophy; motivation…</a:t>
            </a:r>
          </a:p>
        </p:txBody>
      </p:sp>
    </p:spTree>
    <p:extLst>
      <p:ext uri="{BB962C8B-B14F-4D97-AF65-F5344CB8AC3E}">
        <p14:creationId xmlns:p14="http://schemas.microsoft.com/office/powerpoint/2010/main" val="399854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62500" lnSpcReduction="20000"/>
          </a:bodyPr>
          <a:lstStyle/>
          <a:p>
            <a:r>
              <a:rPr lang="en-GB" dirty="0"/>
              <a:t>Connecting </a:t>
            </a:r>
            <a:r>
              <a:rPr lang="en-GB" dirty="0" err="1"/>
              <a:t>Biophilia</a:t>
            </a:r>
            <a:r>
              <a:rPr lang="en-GB" dirty="0"/>
              <a:t> with </a:t>
            </a:r>
            <a:r>
              <a:rPr lang="en-GB" dirty="0" err="1"/>
              <a:t>videophilia</a:t>
            </a:r>
            <a:endParaRPr lang="en-GB" dirty="0"/>
          </a:p>
          <a:p>
            <a:r>
              <a:rPr lang="en-GB" dirty="0"/>
              <a:t>AI – greatest </a:t>
            </a:r>
            <a:r>
              <a:rPr lang="en-GB" dirty="0" err="1"/>
              <a:t>achievemnet</a:t>
            </a:r>
            <a:r>
              <a:rPr lang="en-GB" dirty="0"/>
              <a:t>  - and possibly our last! (According to Stephen Hawking)</a:t>
            </a:r>
          </a:p>
          <a:p>
            <a:r>
              <a:rPr lang="en-GB" dirty="0"/>
              <a:t>Implications and challenges of AI</a:t>
            </a:r>
          </a:p>
          <a:p>
            <a:r>
              <a:rPr lang="en-GB" dirty="0"/>
              <a:t>Hybrid learning spaces/voices/perspectives – </a:t>
            </a:r>
            <a:r>
              <a:rPr lang="en-GB" dirty="0" err="1"/>
              <a:t>cllaborate</a:t>
            </a:r>
            <a:r>
              <a:rPr lang="en-GB" dirty="0"/>
              <a:t> internationally to decentre our own knowledge traditions</a:t>
            </a:r>
          </a:p>
          <a:p>
            <a:r>
              <a:rPr lang="en-GB" dirty="0"/>
              <a:t>(If there’s one thing </a:t>
            </a:r>
            <a:r>
              <a:rPr lang="en-GB" dirty="0" err="1"/>
              <a:t>Brexit</a:t>
            </a:r>
            <a:r>
              <a:rPr lang="en-GB" dirty="0"/>
              <a:t> teaches us, it’s that taken-for-granted assumptions about what binds us and what divides us are not as stable as we might think.) </a:t>
            </a:r>
          </a:p>
          <a:p>
            <a:r>
              <a:rPr lang="en-GB" dirty="0"/>
              <a:t>‘Authentic’ research: Citizen science, action research, </a:t>
            </a:r>
            <a:r>
              <a:rPr lang="en-GB" dirty="0" err="1"/>
              <a:t>LeARN</a:t>
            </a:r>
            <a:r>
              <a:rPr lang="en-GB" dirty="0"/>
              <a:t> – be accepting of the ‘mistakes’ that novice researchers make – they can reveal </a:t>
            </a:r>
            <a:r>
              <a:rPr lang="en-GB" dirty="0" err="1"/>
              <a:t>blindspots</a:t>
            </a:r>
            <a:r>
              <a:rPr lang="en-GB" dirty="0"/>
              <a:t>!</a:t>
            </a:r>
          </a:p>
          <a:p>
            <a:r>
              <a:rPr lang="en-GB" dirty="0"/>
              <a:t>Our time as come – everyone who educates is an educator of/for sustainable development these days</a:t>
            </a:r>
          </a:p>
          <a:p>
            <a:r>
              <a:rPr lang="en-GB" dirty="0"/>
              <a:t>Started out wandering dreamily into a city to bring nature closer to the children there – even though we talked of ozone holes and biodiversity loss, I never imagined that our work would become so important in my lifetime. Ten years from now, if I’m still around I’ll be doing this work as an unpaid retired academic; most of you will still be co-creating the future with your colleagues and others – good luck</a:t>
            </a:r>
          </a:p>
          <a:p>
            <a:endParaRPr lang="en-GB" dirty="0"/>
          </a:p>
        </p:txBody>
      </p:sp>
    </p:spTree>
    <p:extLst>
      <p:ext uri="{BB962C8B-B14F-4D97-AF65-F5344CB8AC3E}">
        <p14:creationId xmlns:p14="http://schemas.microsoft.com/office/powerpoint/2010/main" val="138272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Thinking holistically…</a:t>
            </a:r>
          </a:p>
        </p:txBody>
      </p:sp>
      <p:sp>
        <p:nvSpPr>
          <p:cNvPr id="3" name="Content Placeholder 2"/>
          <p:cNvSpPr>
            <a:spLocks noGrp="1"/>
          </p:cNvSpPr>
          <p:nvPr>
            <p:ph idx="1"/>
          </p:nvPr>
        </p:nvSpPr>
        <p:spPr/>
        <p:txBody>
          <a:bodyPr/>
          <a:lstStyle/>
          <a:p>
            <a:pPr marL="0" indent="0">
              <a:lnSpc>
                <a:spcPct val="80000"/>
              </a:lnSpc>
              <a:buNone/>
            </a:pPr>
            <a:r>
              <a:rPr lang="en-GB" b="1" dirty="0">
                <a:solidFill>
                  <a:schemeClr val="bg1">
                    <a:lumMod val="50000"/>
                  </a:schemeClr>
                </a:solidFill>
              </a:rPr>
              <a:t>Systems</a:t>
            </a:r>
            <a:r>
              <a:rPr lang="en-GB" dirty="0">
                <a:solidFill>
                  <a:schemeClr val="bg1">
                    <a:lumMod val="50000"/>
                  </a:schemeClr>
                </a:solidFill>
              </a:rPr>
              <a:t> – helping learners to see that everything is connected and how this impacts our lives </a:t>
            </a:r>
            <a:br>
              <a:rPr lang="en-GB" dirty="0">
                <a:solidFill>
                  <a:schemeClr val="bg1">
                    <a:lumMod val="50000"/>
                  </a:schemeClr>
                </a:solidFill>
              </a:rPr>
            </a:br>
            <a:r>
              <a:rPr lang="en-GB" dirty="0">
                <a:solidFill>
                  <a:schemeClr val="bg1">
                    <a:lumMod val="50000"/>
                  </a:schemeClr>
                </a:solidFill>
              </a:rPr>
              <a:t>  </a:t>
            </a:r>
          </a:p>
          <a:p>
            <a:pPr marL="0" indent="0">
              <a:lnSpc>
                <a:spcPct val="80000"/>
              </a:lnSpc>
              <a:buNone/>
            </a:pPr>
            <a:r>
              <a:rPr lang="en-GB" b="1" dirty="0">
                <a:solidFill>
                  <a:schemeClr val="bg1">
                    <a:lumMod val="50000"/>
                  </a:schemeClr>
                </a:solidFill>
              </a:rPr>
              <a:t>Attentiveness</a:t>
            </a:r>
            <a:r>
              <a:rPr lang="en-GB" dirty="0">
                <a:solidFill>
                  <a:schemeClr val="bg1">
                    <a:lumMod val="50000"/>
                  </a:schemeClr>
                </a:solidFill>
              </a:rPr>
              <a:t> – researching issues to discover their importance, impact and possibilities for change</a:t>
            </a:r>
            <a:br>
              <a:rPr lang="en-GB" dirty="0">
                <a:solidFill>
                  <a:schemeClr val="bg1">
                    <a:lumMod val="50000"/>
                  </a:schemeClr>
                </a:solidFill>
              </a:rPr>
            </a:br>
            <a:endParaRPr lang="en-GB" dirty="0">
              <a:solidFill>
                <a:schemeClr val="bg1">
                  <a:lumMod val="50000"/>
                </a:schemeClr>
              </a:solidFill>
            </a:endParaRPr>
          </a:p>
          <a:p>
            <a:pPr marL="0" indent="0">
              <a:lnSpc>
                <a:spcPct val="80000"/>
              </a:lnSpc>
              <a:buNone/>
            </a:pPr>
            <a:r>
              <a:rPr lang="en-GB" b="1" dirty="0" err="1">
                <a:solidFill>
                  <a:schemeClr val="bg1">
                    <a:lumMod val="50000"/>
                  </a:schemeClr>
                </a:solidFill>
              </a:rPr>
              <a:t>Transdisciplinarity</a:t>
            </a:r>
            <a:r>
              <a:rPr lang="en-GB" dirty="0">
                <a:solidFill>
                  <a:schemeClr val="bg1">
                    <a:lumMod val="50000"/>
                  </a:schemeClr>
                </a:solidFill>
              </a:rPr>
              <a:t> – working together with people from different backgrounds </a:t>
            </a:r>
          </a:p>
          <a:p>
            <a:pPr marL="0" indent="0">
              <a:lnSpc>
                <a:spcPct val="80000"/>
              </a:lnSpc>
              <a:buNone/>
            </a:pPr>
            <a:br>
              <a:rPr lang="en-GB" b="1" dirty="0">
                <a:solidFill>
                  <a:schemeClr val="bg1">
                    <a:lumMod val="50000"/>
                  </a:schemeClr>
                </a:solidFill>
              </a:rPr>
            </a:br>
            <a:r>
              <a:rPr lang="en-GB" b="1" dirty="0">
                <a:solidFill>
                  <a:schemeClr val="bg1">
                    <a:lumMod val="50000"/>
                  </a:schemeClr>
                </a:solidFill>
              </a:rPr>
              <a:t>Criticality</a:t>
            </a:r>
            <a:r>
              <a:rPr lang="en-GB" dirty="0">
                <a:solidFill>
                  <a:schemeClr val="bg1">
                    <a:lumMod val="50000"/>
                  </a:schemeClr>
                </a:solidFill>
              </a:rPr>
              <a:t> – asking why things are as they are, checking sources, recognising perspectives</a:t>
            </a:r>
          </a:p>
          <a:p>
            <a:endParaRPr lang="en-GB" dirty="0"/>
          </a:p>
        </p:txBody>
      </p:sp>
    </p:spTree>
    <p:extLst>
      <p:ext uri="{BB962C8B-B14F-4D97-AF65-F5344CB8AC3E}">
        <p14:creationId xmlns:p14="http://schemas.microsoft.com/office/powerpoint/2010/main" val="415603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8730" y="-848796"/>
            <a:ext cx="4877719" cy="7706796"/>
          </a:xfrm>
          <a:prstGeom prst="rect">
            <a:avLst/>
          </a:prstGeom>
        </p:spPr>
      </p:pic>
      <p:pic>
        <p:nvPicPr>
          <p:cNvPr id="4" name="Picture 3"/>
          <p:cNvPicPr>
            <a:picLocks noChangeAspect="1"/>
          </p:cNvPicPr>
          <p:nvPr/>
        </p:nvPicPr>
        <p:blipFill>
          <a:blip r:embed="rId3"/>
          <a:stretch>
            <a:fillRect/>
          </a:stretch>
        </p:blipFill>
        <p:spPr>
          <a:xfrm>
            <a:off x="6240942" y="-454862"/>
            <a:ext cx="5134269" cy="7853496"/>
          </a:xfrm>
          <a:prstGeom prst="rect">
            <a:avLst/>
          </a:prstGeom>
        </p:spPr>
      </p:pic>
    </p:spTree>
    <p:extLst>
      <p:ext uri="{BB962C8B-B14F-4D97-AF65-F5344CB8AC3E}">
        <p14:creationId xmlns:p14="http://schemas.microsoft.com/office/powerpoint/2010/main" val="39988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704" y="0"/>
            <a:ext cx="13212787" cy="6897852"/>
          </a:xfrm>
          <a:prstGeom prst="rect">
            <a:avLst/>
          </a:prstGeom>
        </p:spPr>
      </p:pic>
      <p:sp>
        <p:nvSpPr>
          <p:cNvPr id="3" name="TextBox 2"/>
          <p:cNvSpPr txBox="1"/>
          <p:nvPr/>
        </p:nvSpPr>
        <p:spPr>
          <a:xfrm>
            <a:off x="527381" y="404665"/>
            <a:ext cx="11664619" cy="1661993"/>
          </a:xfrm>
          <a:prstGeom prst="rect">
            <a:avLst/>
          </a:prstGeom>
          <a:noFill/>
        </p:spPr>
        <p:txBody>
          <a:bodyPr wrap="square" rtlCol="0">
            <a:spAutoFit/>
          </a:bodyPr>
          <a:lstStyle/>
          <a:p>
            <a:pPr algn="ctr"/>
            <a:r>
              <a:rPr lang="en-GB" sz="2400" dirty="0"/>
              <a:t>London-Lima: 6,316 miles x 300gms CO</a:t>
            </a:r>
            <a:r>
              <a:rPr lang="en-GB" sz="2400" baseline="-25000" dirty="0"/>
              <a:t>2</a:t>
            </a:r>
            <a:r>
              <a:rPr lang="en-GB" sz="2400" dirty="0"/>
              <a:t> per passenger mile = 1,894,800, i.e. 2 tonnes of CO</a:t>
            </a:r>
            <a:r>
              <a:rPr lang="en-GB" sz="2400" baseline="-25000" dirty="0"/>
              <a:t>2 </a:t>
            </a:r>
            <a:r>
              <a:rPr lang="en-GB" sz="2400" dirty="0"/>
              <a:t>+ return trip = </a:t>
            </a:r>
          </a:p>
          <a:p>
            <a:pPr algn="ctr"/>
            <a:r>
              <a:rPr lang="en-GB" sz="5400" b="1" dirty="0"/>
              <a:t>4 tonnes CO</a:t>
            </a:r>
            <a:r>
              <a:rPr lang="en-GB" sz="5400" b="1" baseline="-25000" dirty="0"/>
              <a:t>2</a:t>
            </a:r>
            <a:r>
              <a:rPr lang="en-GB" sz="5400" b="1" dirty="0"/>
              <a:t> </a:t>
            </a:r>
          </a:p>
        </p:txBody>
      </p:sp>
    </p:spTree>
    <p:extLst>
      <p:ext uri="{BB962C8B-B14F-4D97-AF65-F5344CB8AC3E}">
        <p14:creationId xmlns:p14="http://schemas.microsoft.com/office/powerpoint/2010/main" val="23307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64085" y="6525344"/>
            <a:ext cx="4515115" cy="369332"/>
          </a:xfrm>
          <a:prstGeom prst="rect">
            <a:avLst/>
          </a:prstGeom>
          <a:noFill/>
        </p:spPr>
        <p:txBody>
          <a:bodyPr wrap="square" rtlCol="0">
            <a:spAutoFit/>
          </a:bodyPr>
          <a:lstStyle/>
          <a:p>
            <a:endParaRPr lang="en-GB" dirty="0"/>
          </a:p>
        </p:txBody>
      </p:sp>
      <p:sp>
        <p:nvSpPr>
          <p:cNvPr id="6" name="TextBox 5"/>
          <p:cNvSpPr txBox="1"/>
          <p:nvPr/>
        </p:nvSpPr>
        <p:spPr>
          <a:xfrm>
            <a:off x="4124712" y="6488668"/>
            <a:ext cx="8064896" cy="369332"/>
          </a:xfrm>
          <a:prstGeom prst="rect">
            <a:avLst/>
          </a:prstGeom>
          <a:noFill/>
        </p:spPr>
        <p:txBody>
          <a:bodyPr wrap="square" rtlCol="0">
            <a:spAutoFit/>
          </a:bodyPr>
          <a:lstStyle/>
          <a:p>
            <a:r>
              <a:rPr lang="en-GB" dirty="0"/>
              <a:t>http://www.bbc.co.uk/education/guides/z2m39j6/revision/2</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345" y="344593"/>
            <a:ext cx="7926387" cy="5805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9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6" name="Picture 5" descr="At Wor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96181" y="1596182"/>
            <a:ext cx="7283982" cy="4091619"/>
          </a:xfrm>
          <a:prstGeom prst="rect">
            <a:avLst/>
          </a:prstGeom>
        </p:spPr>
      </p:pic>
      <p:sp>
        <p:nvSpPr>
          <p:cNvPr id="7" name="Title 1"/>
          <p:cNvSpPr>
            <a:spLocks noGrp="1"/>
          </p:cNvSpPr>
          <p:nvPr>
            <p:ph type="ctrTitle"/>
          </p:nvPr>
        </p:nvSpPr>
        <p:spPr>
          <a:xfrm>
            <a:off x="4435966" y="325297"/>
            <a:ext cx="7576948" cy="1944216"/>
          </a:xfrm>
        </p:spPr>
        <p:txBody>
          <a:bodyPr>
            <a:normAutofit fontScale="90000"/>
          </a:bodyPr>
          <a:lstStyle/>
          <a:p>
            <a:br>
              <a:rPr lang="en-GB" sz="4900" b="1" dirty="0"/>
            </a:br>
            <a:r>
              <a:rPr lang="en-GB" sz="4900" b="1" dirty="0">
                <a:solidFill>
                  <a:srgbClr val="C00000"/>
                </a:solidFill>
              </a:rPr>
              <a:t>Teacher Education as Sustainable Development: what are the chances?</a:t>
            </a:r>
          </a:p>
        </p:txBody>
      </p:sp>
      <p:sp>
        <p:nvSpPr>
          <p:cNvPr id="8" name="Subtitle 2"/>
          <p:cNvSpPr>
            <a:spLocks noGrp="1"/>
          </p:cNvSpPr>
          <p:nvPr>
            <p:ph type="subTitle" idx="1"/>
          </p:nvPr>
        </p:nvSpPr>
        <p:spPr>
          <a:xfrm>
            <a:off x="4509591" y="2563985"/>
            <a:ext cx="7229629" cy="3240360"/>
          </a:xfrm>
        </p:spPr>
        <p:txBody>
          <a:bodyPr>
            <a:normAutofit fontScale="92500" lnSpcReduction="10000"/>
          </a:bodyPr>
          <a:lstStyle/>
          <a:p>
            <a:r>
              <a:rPr lang="en-GB" sz="2600" b="1" dirty="0">
                <a:solidFill>
                  <a:srgbClr val="002060"/>
                </a:solidFill>
              </a:rPr>
              <a:t>Dr Paul Vare</a:t>
            </a:r>
            <a:br>
              <a:rPr lang="en-GB" sz="2600" b="1" dirty="0">
                <a:solidFill>
                  <a:srgbClr val="002060"/>
                </a:solidFill>
              </a:rPr>
            </a:br>
            <a:r>
              <a:rPr lang="en-GB" sz="2600" dirty="0">
                <a:solidFill>
                  <a:srgbClr val="002060"/>
                </a:solidFill>
              </a:rPr>
              <a:t>University of Gloucestershire</a:t>
            </a:r>
          </a:p>
          <a:p>
            <a:endParaRPr lang="en-GB" sz="3100" b="1" dirty="0">
              <a:solidFill>
                <a:srgbClr val="002060"/>
              </a:solidFill>
            </a:endParaRPr>
          </a:p>
          <a:p>
            <a:r>
              <a:rPr lang="en-GB" sz="2800" dirty="0">
                <a:solidFill>
                  <a:srgbClr val="000000"/>
                </a:solidFill>
              </a:rPr>
              <a:t>International Symposium: Research on Teacher Education for Sustainable Development – Insights, Perspective and Future Directions</a:t>
            </a:r>
          </a:p>
          <a:p>
            <a:r>
              <a:rPr lang="en-GB" sz="2800" dirty="0"/>
              <a:t>University of </a:t>
            </a:r>
            <a:r>
              <a:rPr lang="en-GB" sz="2800" dirty="0" err="1"/>
              <a:t>Vechta</a:t>
            </a:r>
            <a:r>
              <a:rPr lang="en-GB" sz="2800" dirty="0"/>
              <a:t> </a:t>
            </a:r>
          </a:p>
          <a:p>
            <a:r>
              <a:rPr lang="en-GB" dirty="0"/>
              <a:t>21</a:t>
            </a:r>
            <a:r>
              <a:rPr lang="en-GB" baseline="30000" dirty="0"/>
              <a:t>st</a:t>
            </a:r>
            <a:r>
              <a:rPr lang="en-GB" dirty="0"/>
              <a:t> March 2019</a:t>
            </a:r>
          </a:p>
          <a:p>
            <a:endParaRPr lang="en-GB" sz="2600" b="1" dirty="0">
              <a:solidFill>
                <a:srgbClr val="002060"/>
              </a:solidFill>
            </a:endParaRPr>
          </a:p>
          <a:p>
            <a:endParaRPr lang="en-GB" sz="2600" b="1" dirty="0">
              <a:solidFill>
                <a:srgbClr val="002060"/>
              </a:solidFill>
            </a:endParaRPr>
          </a:p>
          <a:p>
            <a:endParaRPr lang="en-GB" dirty="0">
              <a:solidFill>
                <a:srgbClr val="002060"/>
              </a:solidFill>
            </a:endParaRPr>
          </a:p>
        </p:txBody>
      </p:sp>
      <p:pic>
        <p:nvPicPr>
          <p:cNvPr id="9" name="Picture 8" descr="Description: appFormLogo"/>
          <p:cNvPicPr/>
          <p:nvPr/>
        </p:nvPicPr>
        <p:blipFill>
          <a:blip r:embed="rId3">
            <a:extLst>
              <a:ext uri="{28A0092B-C50C-407E-A947-70E740481C1C}">
                <a14:useLocalDpi xmlns:a14="http://schemas.microsoft.com/office/drawing/2010/main" val="0"/>
              </a:ext>
            </a:extLst>
          </a:blip>
          <a:srcRect/>
          <a:stretch>
            <a:fillRect/>
          </a:stretch>
        </p:blipFill>
        <p:spPr bwMode="auto">
          <a:xfrm>
            <a:off x="9221652" y="5981482"/>
            <a:ext cx="2970348" cy="876518"/>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3700" t="1" r="53355" b="-2285"/>
          <a:stretch/>
        </p:blipFill>
        <p:spPr>
          <a:xfrm>
            <a:off x="0" y="-319779"/>
            <a:ext cx="4104648" cy="7417039"/>
          </a:xfrm>
          <a:prstGeom prst="rect">
            <a:avLst/>
          </a:prstGeom>
        </p:spPr>
      </p:pic>
    </p:spTree>
    <p:extLst>
      <p:ext uri="{BB962C8B-B14F-4D97-AF65-F5344CB8AC3E}">
        <p14:creationId xmlns:p14="http://schemas.microsoft.com/office/powerpoint/2010/main" val="3176186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5840" y="6453336"/>
            <a:ext cx="7296811" cy="369332"/>
          </a:xfrm>
          <a:prstGeom prst="rect">
            <a:avLst/>
          </a:prstGeom>
          <a:noFill/>
        </p:spPr>
        <p:txBody>
          <a:bodyPr wrap="square" rtlCol="0">
            <a:spAutoFit/>
          </a:bodyPr>
          <a:lstStyle/>
          <a:p>
            <a:r>
              <a:rPr lang="en-GB" dirty="0"/>
              <a:t>http://www.visualcomplexity.com/vc/project.cfm?id=47</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93" y="441710"/>
            <a:ext cx="7632848" cy="5724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05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7" y="1872119"/>
            <a:ext cx="5292588" cy="3528392"/>
          </a:xfrm>
          <a:prstGeom prst="rect">
            <a:avLst/>
          </a:prstGeom>
        </p:spPr>
      </p:pic>
      <p:sp>
        <p:nvSpPr>
          <p:cNvPr id="3" name="TextBox 2"/>
          <p:cNvSpPr txBox="1"/>
          <p:nvPr/>
        </p:nvSpPr>
        <p:spPr>
          <a:xfrm>
            <a:off x="755576" y="548680"/>
            <a:ext cx="3240360" cy="1323439"/>
          </a:xfrm>
          <a:prstGeom prst="rect">
            <a:avLst/>
          </a:prstGeom>
          <a:noFill/>
        </p:spPr>
        <p:txBody>
          <a:bodyPr wrap="square" rtlCol="0">
            <a:spAutoFit/>
          </a:bodyPr>
          <a:lstStyle/>
          <a:p>
            <a:pPr algn="ctr"/>
            <a:r>
              <a:rPr lang="en-GB" sz="4000" b="1" dirty="0">
                <a:solidFill>
                  <a:srgbClr val="C00000"/>
                </a:solidFill>
              </a:rPr>
              <a:t>Permafrost thawing</a:t>
            </a:r>
          </a:p>
        </p:txBody>
      </p:sp>
      <p:sp>
        <p:nvSpPr>
          <p:cNvPr id="4" name="TextBox 3"/>
          <p:cNvSpPr txBox="1"/>
          <p:nvPr/>
        </p:nvSpPr>
        <p:spPr>
          <a:xfrm>
            <a:off x="5580112" y="83072"/>
            <a:ext cx="3240360" cy="1323439"/>
          </a:xfrm>
          <a:prstGeom prst="rect">
            <a:avLst/>
          </a:prstGeom>
          <a:noFill/>
        </p:spPr>
        <p:txBody>
          <a:bodyPr wrap="square" rtlCol="0">
            <a:spAutoFit/>
          </a:bodyPr>
          <a:lstStyle/>
          <a:p>
            <a:pPr algn="ctr"/>
            <a:r>
              <a:rPr lang="en-GB" sz="4000" b="1" dirty="0">
                <a:solidFill>
                  <a:srgbClr val="C00000"/>
                </a:solidFill>
              </a:rPr>
              <a:t>Clathrate release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16" y="2735110"/>
            <a:ext cx="6190158" cy="41319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910" y="1336028"/>
            <a:ext cx="4539364" cy="34650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3068552"/>
            <a:ext cx="5773905" cy="4330429"/>
          </a:xfrm>
          <a:prstGeom prst="rect">
            <a:avLst/>
          </a:prstGeom>
        </p:spPr>
      </p:pic>
    </p:spTree>
    <p:extLst>
      <p:ext uri="{BB962C8B-B14F-4D97-AF65-F5344CB8AC3E}">
        <p14:creationId xmlns:p14="http://schemas.microsoft.com/office/powerpoint/2010/main" val="16655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2175"/>
          </a:xfrm>
        </p:spPr>
        <p:txBody>
          <a:bodyPr/>
          <a:lstStyle/>
          <a:p>
            <a:r>
              <a:rPr lang="en-GB" dirty="0"/>
              <a:t>Thoughts</a:t>
            </a:r>
          </a:p>
        </p:txBody>
      </p:sp>
      <p:sp>
        <p:nvSpPr>
          <p:cNvPr id="3" name="Content Placeholder 2"/>
          <p:cNvSpPr>
            <a:spLocks noGrp="1"/>
          </p:cNvSpPr>
          <p:nvPr>
            <p:ph idx="1"/>
          </p:nvPr>
        </p:nvSpPr>
        <p:spPr>
          <a:xfrm>
            <a:off x="838200" y="1257300"/>
            <a:ext cx="10515600" cy="5257799"/>
          </a:xfrm>
        </p:spPr>
        <p:txBody>
          <a:bodyPr>
            <a:normAutofit fontScale="70000" lnSpcReduction="20000"/>
          </a:bodyPr>
          <a:lstStyle/>
          <a:p>
            <a:r>
              <a:rPr lang="en-GB" dirty="0" err="1"/>
              <a:t>Ecosophy</a:t>
            </a:r>
            <a:endParaRPr lang="en-GB" dirty="0"/>
          </a:p>
          <a:p>
            <a:r>
              <a:rPr lang="en-GB" dirty="0"/>
              <a:t>Ecofeminism</a:t>
            </a:r>
          </a:p>
          <a:p>
            <a:r>
              <a:rPr lang="en-GB" dirty="0"/>
              <a:t>New economics</a:t>
            </a:r>
          </a:p>
          <a:p>
            <a:r>
              <a:rPr lang="en-GB" dirty="0"/>
              <a:t>Not objective researchers but working from a position of what Maria </a:t>
            </a:r>
            <a:r>
              <a:rPr lang="en-GB" dirty="0" err="1"/>
              <a:t>Mies</a:t>
            </a:r>
            <a:r>
              <a:rPr lang="en-GB" dirty="0"/>
              <a:t> calls ‘Conscious partiality’</a:t>
            </a:r>
          </a:p>
          <a:p>
            <a:pPr marL="0" indent="0">
              <a:buNone/>
            </a:pPr>
            <a:r>
              <a:rPr lang="en-GB" dirty="0"/>
              <a:t>Based on critical theory – having both pedagogical and emancipatory ends. </a:t>
            </a:r>
          </a:p>
          <a:p>
            <a:pPr marL="0" indent="0">
              <a:buNone/>
            </a:pPr>
            <a:r>
              <a:rPr lang="en-GB" dirty="0"/>
              <a:t>I hesitate to use the term ‘transformative’ – everything we learn, regardless of the intention on the part of the educator or learner, has the potential to transform.</a:t>
            </a:r>
          </a:p>
          <a:p>
            <a:pPr marL="0" indent="0">
              <a:buNone/>
            </a:pPr>
            <a:endParaRPr lang="en-GB" dirty="0"/>
          </a:p>
          <a:p>
            <a:pPr marL="0" indent="0">
              <a:buNone/>
            </a:pPr>
            <a:r>
              <a:rPr lang="en-GB" dirty="0" err="1"/>
              <a:t>Mies</a:t>
            </a:r>
            <a:r>
              <a:rPr lang="en-GB" dirty="0"/>
              <a:t> M &amp; Shiva V (1993) </a:t>
            </a:r>
            <a:r>
              <a:rPr lang="en-GB" i="1" dirty="0"/>
              <a:t>Ecofeminism</a:t>
            </a:r>
            <a:r>
              <a:rPr lang="en-GB" dirty="0"/>
              <a:t>. London: Zed Books</a:t>
            </a:r>
          </a:p>
          <a:p>
            <a:r>
              <a:rPr lang="en-GB" dirty="0"/>
              <a:t>Bronwyn Davies talks of research not being about objectification but “positive incomprehension, not regulation and control but openness to the not-yet-known, and finally, not prediction but generation.” (Davies 2009: 485)</a:t>
            </a:r>
          </a:p>
          <a:p>
            <a:endParaRPr lang="en-GB" dirty="0"/>
          </a:p>
          <a:p>
            <a:pPr marL="0" indent="0">
              <a:buNone/>
            </a:pPr>
            <a:r>
              <a:rPr lang="en-GB" dirty="0"/>
              <a:t>Davies B (20029) </a:t>
            </a:r>
            <a:r>
              <a:rPr lang="en-GB" i="1" dirty="0"/>
              <a:t>A Feminist </a:t>
            </a:r>
            <a:r>
              <a:rPr lang="en-GB" i="1" dirty="0" err="1"/>
              <a:t>Poststructural</a:t>
            </a:r>
            <a:r>
              <a:rPr lang="en-GB" i="1" dirty="0"/>
              <a:t> Approach to Environmental Education Research</a:t>
            </a:r>
            <a:r>
              <a:rPr lang="en-GB" dirty="0"/>
              <a:t> in Stevenson R B, Brody M, Dillon J &amp; </a:t>
            </a:r>
            <a:r>
              <a:rPr lang="en-GB" dirty="0" err="1"/>
              <a:t>Wals</a:t>
            </a:r>
            <a:r>
              <a:rPr lang="en-GB" dirty="0"/>
              <a:t> A E J (Eds.) </a:t>
            </a:r>
            <a:r>
              <a:rPr lang="en-GB" i="1" dirty="0"/>
              <a:t>International Handbook of Research on Environmental Education</a:t>
            </a:r>
            <a:r>
              <a:rPr lang="en-GB" dirty="0"/>
              <a:t>. New York: AERA/Routledge </a:t>
            </a:r>
          </a:p>
        </p:txBody>
      </p:sp>
    </p:spTree>
    <p:extLst>
      <p:ext uri="{BB962C8B-B14F-4D97-AF65-F5344CB8AC3E}">
        <p14:creationId xmlns:p14="http://schemas.microsoft.com/office/powerpoint/2010/main" val="369163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err="1"/>
              <a:t>i</a:t>
            </a:r>
            <a:r>
              <a:rPr lang="en-GB" dirty="0"/>
              <a:t>)                    a critical awareness of connections – personal, professional, environmental – and how to nurture these</a:t>
            </a:r>
          </a:p>
          <a:p>
            <a:r>
              <a:rPr lang="en-GB" dirty="0"/>
              <a:t>ii)                   a positive vision of one’s future – developing one’s sense of agency in achieving this </a:t>
            </a:r>
          </a:p>
          <a:p>
            <a:r>
              <a:rPr lang="en-GB" dirty="0"/>
              <a:t>iii)                 the importance of </a:t>
            </a:r>
            <a:r>
              <a:rPr lang="en-GB" i="1" dirty="0"/>
              <a:t>doing</a:t>
            </a:r>
            <a:r>
              <a:rPr lang="en-GB" dirty="0"/>
              <a:t> something, in concert with others as far as possible (even if it seems futile!) </a:t>
            </a:r>
          </a:p>
          <a:p>
            <a:endParaRPr lang="en-GB" dirty="0"/>
          </a:p>
        </p:txBody>
      </p:sp>
    </p:spTree>
    <p:extLst>
      <p:ext uri="{BB962C8B-B14F-4D97-AF65-F5344CB8AC3E}">
        <p14:creationId xmlns:p14="http://schemas.microsoft.com/office/powerpoint/2010/main" val="307490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55000" lnSpcReduction="20000"/>
          </a:bodyPr>
          <a:lstStyle/>
          <a:p>
            <a:r>
              <a:rPr lang="en-GB" dirty="0"/>
              <a:t>This title will allow me to refer to our precarious position globally (i.e. we need to take the risk of societal collapse seriously) as well as discussing the extent to which teacher education itself is or isn’t currently a form of ESD before discussing possibilities for greater alignment with ESD – here I’ll report on our attempts to get UCET (UK HEIs) to include values explicitly in their next five-year plan. Then I’d like to introduce the RSP competences. On reflection, the core of RSP’s contribution to sustainability </a:t>
            </a:r>
            <a:r>
              <a:rPr lang="en-GB" i="1" dirty="0"/>
              <a:t>and</a:t>
            </a:r>
            <a:r>
              <a:rPr lang="en-GB" dirty="0"/>
              <a:t> wellbeing could be reduced to three key points (I can feel a diagram coming on to show the links): </a:t>
            </a:r>
          </a:p>
          <a:p>
            <a:r>
              <a:rPr lang="en-GB" dirty="0"/>
              <a:t> </a:t>
            </a:r>
          </a:p>
          <a:p>
            <a:r>
              <a:rPr lang="en-GB" dirty="0"/>
              <a:t>(</a:t>
            </a:r>
            <a:r>
              <a:rPr lang="en-GB" dirty="0" err="1"/>
              <a:t>i</a:t>
            </a:r>
            <a:r>
              <a:rPr lang="en-GB" dirty="0"/>
              <a:t>)                  a critical awareness of connections – personal, professional, environmental – and how to nurture these</a:t>
            </a:r>
          </a:p>
          <a:p>
            <a:r>
              <a:rPr lang="en-GB" dirty="0"/>
              <a:t>(ii)                a positive vision (or focus of our affection) for the future – and thus developing one’s sense of agency towards achieving this </a:t>
            </a:r>
          </a:p>
          <a:p>
            <a:r>
              <a:rPr lang="en-GB" dirty="0"/>
              <a:t>(iii)               the importance of taking action (whether large or small or a decision </a:t>
            </a:r>
            <a:r>
              <a:rPr lang="en-GB" i="1" dirty="0"/>
              <a:t>not</a:t>
            </a:r>
            <a:r>
              <a:rPr lang="en-GB" dirty="0"/>
              <a:t> to do something), in concert with others as far as possible, even if it seems futile.</a:t>
            </a:r>
          </a:p>
          <a:p>
            <a:r>
              <a:rPr lang="en-GB" dirty="0"/>
              <a:t> </a:t>
            </a:r>
          </a:p>
          <a:p>
            <a:r>
              <a:rPr lang="en-GB" dirty="0"/>
              <a:t>Points (</a:t>
            </a:r>
            <a:r>
              <a:rPr lang="en-GB" dirty="0" err="1"/>
              <a:t>i</a:t>
            </a:r>
            <a:r>
              <a:rPr lang="en-GB" dirty="0"/>
              <a:t>) and (iii) are connected of course because each action has an impact in a world of which we are a component. Perhaps this could be reduced further with (</a:t>
            </a:r>
            <a:r>
              <a:rPr lang="en-GB" dirty="0" err="1"/>
              <a:t>i</a:t>
            </a:r>
            <a:r>
              <a:rPr lang="en-GB" dirty="0"/>
              <a:t>) and (iii) relating to our external presence in the world while point (ii) is about our internal/mental selves. Then again, points (</a:t>
            </a:r>
            <a:r>
              <a:rPr lang="en-GB" dirty="0" err="1"/>
              <a:t>i</a:t>
            </a:r>
            <a:r>
              <a:rPr lang="en-GB" dirty="0"/>
              <a:t>) and (iii) are deliberately framed as useful suggestions for mental wellbeing. Maybe I’ll end the talk so tied up in knots that somebody will have to help me to my seat.  </a:t>
            </a:r>
          </a:p>
          <a:p>
            <a:endParaRPr lang="en-GB" dirty="0"/>
          </a:p>
        </p:txBody>
      </p:sp>
    </p:spTree>
    <p:extLst>
      <p:ext uri="{BB962C8B-B14F-4D97-AF65-F5344CB8AC3E}">
        <p14:creationId xmlns:p14="http://schemas.microsoft.com/office/powerpoint/2010/main" val="1099183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476672"/>
            <a:ext cx="10972800" cy="6192688"/>
          </a:xfrm>
        </p:spPr>
        <p:txBody>
          <a:bodyPr>
            <a:normAutofit fontScale="92500" lnSpcReduction="10000"/>
          </a:bodyPr>
          <a:lstStyle/>
          <a:p>
            <a:pPr marL="0" indent="0">
              <a:buNone/>
            </a:pPr>
            <a:r>
              <a:rPr lang="en-GB" sz="5200" dirty="0"/>
              <a:t>The extent to which economics is overlooked by ESD in schools is a serious concern. </a:t>
            </a:r>
          </a:p>
          <a:p>
            <a:pPr marL="0" indent="0">
              <a:buNone/>
            </a:pPr>
            <a:endParaRPr lang="en-GB" sz="5200" dirty="0"/>
          </a:p>
          <a:p>
            <a:pPr marL="0" indent="0">
              <a:buNone/>
            </a:pPr>
            <a:r>
              <a:rPr lang="en-GB" sz="5200" dirty="0"/>
              <a:t>“If education actually did set out to explore the inter-relatedness of social justice and ecological integrity through economics, then we might be getting somewhere”</a:t>
            </a:r>
          </a:p>
          <a:p>
            <a:pPr marL="0" indent="0" algn="r">
              <a:buNone/>
            </a:pPr>
            <a:br>
              <a:rPr lang="en-GB" dirty="0"/>
            </a:br>
            <a:r>
              <a:rPr lang="en-GB" sz="3600" dirty="0"/>
              <a:t>(Scott cited in Webster &amp; Vare 2012: 408)</a:t>
            </a:r>
          </a:p>
          <a:p>
            <a:endParaRPr lang="en-GB" dirty="0"/>
          </a:p>
        </p:txBody>
      </p:sp>
    </p:spTree>
    <p:extLst>
      <p:ext uri="{BB962C8B-B14F-4D97-AF65-F5344CB8AC3E}">
        <p14:creationId xmlns:p14="http://schemas.microsoft.com/office/powerpoint/2010/main" val="368587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rcRect l="-49356" r="-49356"/>
          <a:stretch>
            <a:fillRect/>
          </a:stretch>
        </p:blipFill>
        <p:spPr bwMode="auto">
          <a:xfrm>
            <a:off x="-1196285" y="0"/>
            <a:ext cx="16499183" cy="6858000"/>
          </a:xfrm>
          <a:prstGeom prst="rect">
            <a:avLst/>
          </a:prstGeom>
          <a:noFill/>
          <a:ln w="9525">
            <a:noFill/>
            <a:miter lim="800000"/>
            <a:headEnd/>
            <a:tailEnd/>
          </a:ln>
        </p:spPr>
      </p:pic>
      <p:sp>
        <p:nvSpPr>
          <p:cNvPr id="5" name="TextBox 4"/>
          <p:cNvSpPr txBox="1"/>
          <p:nvPr/>
        </p:nvSpPr>
        <p:spPr>
          <a:xfrm>
            <a:off x="6106729" y="16757"/>
            <a:ext cx="6085271" cy="461665"/>
          </a:xfrm>
          <a:prstGeom prst="rect">
            <a:avLst/>
          </a:prstGeom>
          <a:noFill/>
        </p:spPr>
        <p:txBody>
          <a:bodyPr wrap="square" rtlCol="0">
            <a:spAutoFit/>
          </a:bodyPr>
          <a:lstStyle/>
          <a:p>
            <a:r>
              <a:rPr lang="en-US" sz="2400" b="1" dirty="0">
                <a:solidFill>
                  <a:srgbClr val="000090"/>
                </a:solidFill>
              </a:rPr>
              <a:t>Framing Sustainable Development</a:t>
            </a:r>
          </a:p>
        </p:txBody>
      </p:sp>
      <p:sp>
        <p:nvSpPr>
          <p:cNvPr id="6" name="TextBox 5"/>
          <p:cNvSpPr txBox="1"/>
          <p:nvPr/>
        </p:nvSpPr>
        <p:spPr>
          <a:xfrm>
            <a:off x="0" y="6458112"/>
            <a:ext cx="3753843" cy="369332"/>
          </a:xfrm>
          <a:prstGeom prst="rect">
            <a:avLst/>
          </a:prstGeom>
          <a:noFill/>
        </p:spPr>
        <p:txBody>
          <a:bodyPr wrap="square" rtlCol="0">
            <a:spAutoFit/>
          </a:bodyPr>
          <a:lstStyle/>
          <a:p>
            <a:r>
              <a:rPr lang="en-US" dirty="0"/>
              <a:t>Source: Meadows, 1998</a:t>
            </a:r>
          </a:p>
        </p:txBody>
      </p:sp>
      <p:sp>
        <p:nvSpPr>
          <p:cNvPr id="2" name="TextBox 1"/>
          <p:cNvSpPr txBox="1"/>
          <p:nvPr/>
        </p:nvSpPr>
        <p:spPr>
          <a:xfrm>
            <a:off x="1" y="307777"/>
            <a:ext cx="3051692" cy="523220"/>
          </a:xfrm>
          <a:prstGeom prst="rect">
            <a:avLst/>
          </a:prstGeom>
          <a:noFill/>
        </p:spPr>
        <p:txBody>
          <a:bodyPr wrap="square" rtlCol="0">
            <a:spAutoFit/>
          </a:bodyPr>
          <a:lstStyle/>
          <a:p>
            <a:r>
              <a:rPr lang="en-US" sz="2800" b="1" dirty="0"/>
              <a:t>Ultimate Ends</a:t>
            </a:r>
          </a:p>
        </p:txBody>
      </p:sp>
      <p:sp>
        <p:nvSpPr>
          <p:cNvPr id="7" name="TextBox 6"/>
          <p:cNvSpPr txBox="1"/>
          <p:nvPr/>
        </p:nvSpPr>
        <p:spPr>
          <a:xfrm>
            <a:off x="67425" y="5934892"/>
            <a:ext cx="3514236" cy="523220"/>
          </a:xfrm>
          <a:prstGeom prst="rect">
            <a:avLst/>
          </a:prstGeom>
          <a:noFill/>
        </p:spPr>
        <p:txBody>
          <a:bodyPr wrap="square" rtlCol="0">
            <a:spAutoFit/>
          </a:bodyPr>
          <a:lstStyle/>
          <a:p>
            <a:r>
              <a:rPr lang="en-US" sz="2800" b="1" dirty="0"/>
              <a:t>Ultimate Means</a:t>
            </a:r>
          </a:p>
        </p:txBody>
      </p:sp>
      <p:sp>
        <p:nvSpPr>
          <p:cNvPr id="8" name="TextBox 7"/>
          <p:cNvSpPr txBox="1"/>
          <p:nvPr/>
        </p:nvSpPr>
        <p:spPr>
          <a:xfrm>
            <a:off x="67424" y="2017174"/>
            <a:ext cx="4432845" cy="523220"/>
          </a:xfrm>
          <a:prstGeom prst="rect">
            <a:avLst/>
          </a:prstGeom>
          <a:noFill/>
        </p:spPr>
        <p:txBody>
          <a:bodyPr wrap="square" rtlCol="0">
            <a:spAutoFit/>
          </a:bodyPr>
          <a:lstStyle/>
          <a:p>
            <a:r>
              <a:rPr lang="en-US" sz="2800" b="1" dirty="0"/>
              <a:t>Intermediate Ends</a:t>
            </a:r>
          </a:p>
        </p:txBody>
      </p:sp>
      <p:sp>
        <p:nvSpPr>
          <p:cNvPr id="9" name="TextBox 8"/>
          <p:cNvSpPr txBox="1"/>
          <p:nvPr/>
        </p:nvSpPr>
        <p:spPr>
          <a:xfrm>
            <a:off x="8359" y="4000836"/>
            <a:ext cx="4432845" cy="523220"/>
          </a:xfrm>
          <a:prstGeom prst="rect">
            <a:avLst/>
          </a:prstGeom>
          <a:noFill/>
        </p:spPr>
        <p:txBody>
          <a:bodyPr wrap="square" rtlCol="0">
            <a:spAutoFit/>
          </a:bodyPr>
          <a:lstStyle/>
          <a:p>
            <a:r>
              <a:rPr lang="en-US" sz="2800" b="1" dirty="0"/>
              <a:t>Intermediate Means</a:t>
            </a:r>
          </a:p>
        </p:txBody>
      </p:sp>
    </p:spTree>
    <p:extLst>
      <p:ext uri="{BB962C8B-B14F-4D97-AF65-F5344CB8AC3E}">
        <p14:creationId xmlns:p14="http://schemas.microsoft.com/office/powerpoint/2010/main" val="597455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90550"/>
            <a:ext cx="9753600" cy="5676900"/>
          </a:xfrm>
          <a:prstGeom prst="rect">
            <a:avLst/>
          </a:prstGeom>
        </p:spPr>
      </p:pic>
    </p:spTree>
    <p:extLst>
      <p:ext uri="{BB962C8B-B14F-4D97-AF65-F5344CB8AC3E}">
        <p14:creationId xmlns:p14="http://schemas.microsoft.com/office/powerpoint/2010/main" val="3675349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94600" y="-1314545"/>
            <a:ext cx="27584400" cy="10522045"/>
          </a:xfrm>
          <a:prstGeom prst="rect">
            <a:avLst/>
          </a:prstGeom>
        </p:spPr>
      </p:pic>
      <p:cxnSp>
        <p:nvCxnSpPr>
          <p:cNvPr id="4" name="Straight Connector 3"/>
          <p:cNvCxnSpPr/>
          <p:nvPr/>
        </p:nvCxnSpPr>
        <p:spPr>
          <a:xfrm flipV="1">
            <a:off x="2751558" y="3944974"/>
            <a:ext cx="6215058" cy="57732"/>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78666" y="3598585"/>
            <a:ext cx="2328242" cy="369332"/>
          </a:xfrm>
          <a:prstGeom prst="rect">
            <a:avLst/>
          </a:prstGeom>
          <a:noFill/>
        </p:spPr>
        <p:txBody>
          <a:bodyPr wrap="square" rtlCol="0">
            <a:spAutoFit/>
          </a:bodyPr>
          <a:lstStyle/>
          <a:p>
            <a:r>
              <a:rPr lang="en-GB" b="1" dirty="0"/>
              <a:t>350 ppm – safe  level</a:t>
            </a:r>
          </a:p>
        </p:txBody>
      </p:sp>
    </p:spTree>
    <p:extLst>
      <p:ext uri="{BB962C8B-B14F-4D97-AF65-F5344CB8AC3E}">
        <p14:creationId xmlns:p14="http://schemas.microsoft.com/office/powerpoint/2010/main" val="377529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0116"/>
            <a:ext cx="12192000" cy="7595220"/>
          </a:xfrm>
          <a:prstGeom prst="rect">
            <a:avLst/>
          </a:prstGeom>
        </p:spPr>
      </p:pic>
    </p:spTree>
    <p:extLst>
      <p:ext uri="{BB962C8B-B14F-4D97-AF65-F5344CB8AC3E}">
        <p14:creationId xmlns:p14="http://schemas.microsoft.com/office/powerpoint/2010/main" val="3744659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FA6E-FCC8-452D-855C-3F859AD13705}"/>
              </a:ext>
            </a:extLst>
          </p:cNvPr>
          <p:cNvSpPr>
            <a:spLocks noGrp="1"/>
          </p:cNvSpPr>
          <p:nvPr>
            <p:ph type="title"/>
          </p:nvPr>
        </p:nvSpPr>
        <p:spPr>
          <a:xfrm>
            <a:off x="609600" y="44624"/>
            <a:ext cx="10972800" cy="850106"/>
          </a:xfrm>
        </p:spPr>
        <p:txBody>
          <a:bodyPr/>
          <a:lstStyle/>
          <a:p>
            <a:r>
              <a:rPr lang="en-GB" b="1" dirty="0"/>
              <a:t>Plan</a:t>
            </a:r>
          </a:p>
        </p:txBody>
      </p:sp>
      <p:sp>
        <p:nvSpPr>
          <p:cNvPr id="3" name="Content Placeholder 2">
            <a:extLst>
              <a:ext uri="{FF2B5EF4-FFF2-40B4-BE49-F238E27FC236}">
                <a16:creationId xmlns:a16="http://schemas.microsoft.com/office/drawing/2014/main" id="{D0712839-5B83-4A68-AD42-A25FC9F9E275}"/>
              </a:ext>
            </a:extLst>
          </p:cNvPr>
          <p:cNvSpPr>
            <a:spLocks noGrp="1"/>
          </p:cNvSpPr>
          <p:nvPr>
            <p:ph idx="1"/>
          </p:nvPr>
        </p:nvSpPr>
        <p:spPr>
          <a:xfrm>
            <a:off x="609600" y="1002353"/>
            <a:ext cx="10972800" cy="5568076"/>
          </a:xfrm>
        </p:spPr>
        <p:txBody>
          <a:bodyPr>
            <a:noAutofit/>
          </a:bodyPr>
          <a:lstStyle/>
          <a:p>
            <a:r>
              <a:rPr lang="en-GB" sz="3200" dirty="0"/>
              <a:t>University of Gloucestershire; my background</a:t>
            </a:r>
            <a:br>
              <a:rPr lang="en-GB" sz="3200" dirty="0"/>
            </a:br>
            <a:endParaRPr lang="en-GB" sz="3200" dirty="0"/>
          </a:p>
          <a:p>
            <a:r>
              <a:rPr lang="en-GB" sz="3200" dirty="0"/>
              <a:t>Research in ESD and teacher education</a:t>
            </a:r>
            <a:br>
              <a:rPr lang="en-GB" sz="3200" dirty="0"/>
            </a:br>
            <a:endParaRPr lang="en-GB" sz="3200" dirty="0"/>
          </a:p>
          <a:p>
            <a:r>
              <a:rPr lang="en-GB" sz="3200" dirty="0"/>
              <a:t>Some thoughts on ESD – and educator competences</a:t>
            </a:r>
            <a:br>
              <a:rPr lang="en-GB" sz="3200" dirty="0"/>
            </a:br>
            <a:endParaRPr lang="en-GB" sz="3200" dirty="0"/>
          </a:p>
          <a:p>
            <a:r>
              <a:rPr lang="en-GB" sz="3200" dirty="0"/>
              <a:t>The bigger picture</a:t>
            </a:r>
          </a:p>
          <a:p>
            <a:pPr marL="0" indent="0">
              <a:buNone/>
            </a:pPr>
            <a:endParaRPr lang="en-GB" sz="3200" dirty="0"/>
          </a:p>
          <a:p>
            <a:r>
              <a:rPr lang="en-GB" sz="3200" dirty="0"/>
              <a:t>Closing thoughts</a:t>
            </a:r>
            <a:br>
              <a:rPr lang="en-GB" sz="3200" dirty="0"/>
            </a:br>
            <a:endParaRPr lang="en-GB" sz="3200" dirty="0"/>
          </a:p>
          <a:p>
            <a:r>
              <a:rPr lang="en-GB" sz="3200" dirty="0"/>
              <a:t>Questions</a:t>
            </a:r>
          </a:p>
        </p:txBody>
      </p:sp>
    </p:spTree>
    <p:extLst>
      <p:ext uri="{BB962C8B-B14F-4D97-AF65-F5344CB8AC3E}">
        <p14:creationId xmlns:p14="http://schemas.microsoft.com/office/powerpoint/2010/main" val="938207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7600" y="584200"/>
            <a:ext cx="9956800" cy="5689600"/>
          </a:xfrm>
          <a:prstGeom prst="rect">
            <a:avLst/>
          </a:prstGeom>
        </p:spPr>
      </p:pic>
      <p:sp>
        <p:nvSpPr>
          <p:cNvPr id="3" name="TextBox 2"/>
          <p:cNvSpPr txBox="1"/>
          <p:nvPr/>
        </p:nvSpPr>
        <p:spPr>
          <a:xfrm>
            <a:off x="4840907" y="6331169"/>
            <a:ext cx="7351093" cy="369332"/>
          </a:xfrm>
          <a:prstGeom prst="rect">
            <a:avLst/>
          </a:prstGeom>
          <a:noFill/>
        </p:spPr>
        <p:txBody>
          <a:bodyPr wrap="square" rtlCol="0">
            <a:spAutoFit/>
          </a:bodyPr>
          <a:lstStyle/>
          <a:p>
            <a:r>
              <a:rPr lang="en-GB" dirty="0"/>
              <a:t>https://</a:t>
            </a:r>
            <a:r>
              <a:rPr lang="en-GB" dirty="0" err="1"/>
              <a:t>www.rte.ie</a:t>
            </a:r>
            <a:r>
              <a:rPr lang="en-GB" dirty="0"/>
              <a:t>/news/</a:t>
            </a:r>
            <a:r>
              <a:rPr lang="en-GB" dirty="0" err="1"/>
              <a:t>newslens</a:t>
            </a:r>
            <a:r>
              <a:rPr lang="en-GB" dirty="0"/>
              <a:t>/2019/0124/1025366-brussels-protests/</a:t>
            </a:r>
          </a:p>
        </p:txBody>
      </p:sp>
    </p:spTree>
    <p:extLst>
      <p:ext uri="{BB962C8B-B14F-4D97-AF65-F5344CB8AC3E}">
        <p14:creationId xmlns:p14="http://schemas.microsoft.com/office/powerpoint/2010/main" val="397251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8015" y="119795"/>
            <a:ext cx="9096285" cy="6128605"/>
          </a:xfrm>
          <a:prstGeom prst="rect">
            <a:avLst/>
          </a:prstGeom>
        </p:spPr>
      </p:pic>
      <p:sp>
        <p:nvSpPr>
          <p:cNvPr id="3" name="TextBox 2"/>
          <p:cNvSpPr txBox="1"/>
          <p:nvPr/>
        </p:nvSpPr>
        <p:spPr>
          <a:xfrm>
            <a:off x="165659" y="6331170"/>
            <a:ext cx="11890594" cy="369332"/>
          </a:xfrm>
          <a:prstGeom prst="rect">
            <a:avLst/>
          </a:prstGeom>
          <a:noFill/>
        </p:spPr>
        <p:txBody>
          <a:bodyPr wrap="square" rtlCol="0">
            <a:spAutoFit/>
          </a:bodyPr>
          <a:lstStyle/>
          <a:p>
            <a:r>
              <a:rPr lang="en-GB" dirty="0"/>
              <a:t>https://</a:t>
            </a:r>
            <a:r>
              <a:rPr lang="en-GB" dirty="0" err="1"/>
              <a:t>www.connexionfrance.com</a:t>
            </a:r>
            <a:r>
              <a:rPr lang="en-GB" dirty="0"/>
              <a:t>/French-news/Gilets-jaunes-More-protests-set-for-Acte-9-weekend-in-Paris-and-Bourges</a:t>
            </a:r>
          </a:p>
        </p:txBody>
      </p:sp>
    </p:spTree>
    <p:extLst>
      <p:ext uri="{BB962C8B-B14F-4D97-AF65-F5344CB8AC3E}">
        <p14:creationId xmlns:p14="http://schemas.microsoft.com/office/powerpoint/2010/main" val="2601720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a:solidFill>
                  <a:srgbClr val="000000"/>
                </a:solidFill>
              </a:rPr>
              <a:t>Systems</a:t>
            </a:r>
            <a:r>
              <a:rPr lang="en-GB">
                <a:solidFill>
                  <a:srgbClr val="000000"/>
                </a:solidFill>
              </a:rPr>
              <a:t> – helping learners to see that everything is connected and how this impacts our lives </a:t>
            </a:r>
            <a:br>
              <a:rPr lang="en-GB">
                <a:solidFill>
                  <a:srgbClr val="000000"/>
                </a:solidFill>
              </a:rPr>
            </a:br>
            <a:r>
              <a:rPr lang="en-GB">
                <a:solidFill>
                  <a:srgbClr val="000000"/>
                </a:solidFill>
              </a:rPr>
              <a:t>  </a:t>
            </a:r>
          </a:p>
          <a:p>
            <a:pPr marL="0" indent="0">
              <a:lnSpc>
                <a:spcPct val="80000"/>
              </a:lnSpc>
              <a:buFont typeface="Arial" panose="020B0604020202020204" pitchFamily="34" charset="0"/>
              <a:buNone/>
            </a:pPr>
            <a:r>
              <a:rPr lang="en-GB" b="1">
                <a:solidFill>
                  <a:srgbClr val="000000"/>
                </a:solidFill>
              </a:rPr>
              <a:t>Attentiveness</a:t>
            </a:r>
            <a:r>
              <a:rPr lang="en-GB">
                <a:solidFill>
                  <a:srgbClr val="000000"/>
                </a:solidFill>
              </a:rPr>
              <a:t> – researching issues to discover their importance, impact and possibilities for change</a:t>
            </a:r>
            <a:br>
              <a:rPr lang="en-GB">
                <a:solidFill>
                  <a:srgbClr val="000000"/>
                </a:solidFill>
              </a:rPr>
            </a:br>
            <a:endParaRPr lang="en-GB">
              <a:solidFill>
                <a:srgbClr val="000000"/>
              </a:solidFill>
            </a:endParaRPr>
          </a:p>
          <a:p>
            <a:pPr marL="0" indent="0">
              <a:lnSpc>
                <a:spcPct val="80000"/>
              </a:lnSpc>
              <a:buFont typeface="Arial" panose="020B0604020202020204" pitchFamily="34" charset="0"/>
              <a:buNone/>
            </a:pPr>
            <a:r>
              <a:rPr lang="en-GB" b="1">
                <a:solidFill>
                  <a:srgbClr val="000000"/>
                </a:solidFill>
              </a:rPr>
              <a:t>Transdisciplinarity</a:t>
            </a:r>
            <a:r>
              <a:rPr lang="en-GB">
                <a:solidFill>
                  <a:srgbClr val="000000"/>
                </a:solidFill>
              </a:rPr>
              <a:t> – working together with people from different backgrounds </a:t>
            </a:r>
          </a:p>
          <a:p>
            <a:pPr marL="0" indent="0">
              <a:lnSpc>
                <a:spcPct val="80000"/>
              </a:lnSpc>
              <a:buFont typeface="Arial" panose="020B0604020202020204" pitchFamily="34" charset="0"/>
              <a:buNone/>
            </a:pPr>
            <a:br>
              <a:rPr lang="en-GB" b="1">
                <a:solidFill>
                  <a:srgbClr val="000000"/>
                </a:solidFill>
              </a:rPr>
            </a:br>
            <a:r>
              <a:rPr lang="en-GB" b="1">
                <a:solidFill>
                  <a:srgbClr val="000000"/>
                </a:solidFill>
              </a:rPr>
              <a:t>Criticality</a:t>
            </a:r>
            <a:r>
              <a:rPr lang="en-GB">
                <a:solidFill>
                  <a:srgbClr val="000000"/>
                </a:solidFill>
              </a:rPr>
              <a:t> – asking why things are as they are, checking sources, recognising perspectives</a:t>
            </a:r>
          </a:p>
          <a:p>
            <a:endParaRPr lang="en-GB" dirty="0"/>
          </a:p>
        </p:txBody>
      </p:sp>
    </p:spTree>
    <p:extLst>
      <p:ext uri="{BB962C8B-B14F-4D97-AF65-F5344CB8AC3E}">
        <p14:creationId xmlns:p14="http://schemas.microsoft.com/office/powerpoint/2010/main" val="3258305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Envisioning change…</a:t>
            </a:r>
          </a:p>
        </p:txBody>
      </p:sp>
      <p:sp>
        <p:nvSpPr>
          <p:cNvPr id="3" name="Content Placeholder 2"/>
          <p:cNvSpPr>
            <a:spLocks noGrp="1"/>
          </p:cNvSpPr>
          <p:nvPr>
            <p:ph idx="1"/>
          </p:nvPr>
        </p:nvSpPr>
        <p:spPr/>
        <p:txBody>
          <a:bodyPr>
            <a:normAutofit/>
          </a:bodyPr>
          <a:lstStyle/>
          <a:p>
            <a:pPr marL="0" indent="0">
              <a:lnSpc>
                <a:spcPct val="80000"/>
              </a:lnSpc>
              <a:buNone/>
            </a:pPr>
            <a:r>
              <a:rPr lang="en-GB" b="1" dirty="0">
                <a:solidFill>
                  <a:srgbClr val="7F7F7F"/>
                </a:solidFill>
              </a:rPr>
              <a:t>Futures</a:t>
            </a:r>
            <a:r>
              <a:rPr lang="en-GB" dirty="0">
                <a:solidFill>
                  <a:srgbClr val="7F7F7F"/>
                </a:solidFill>
              </a:rPr>
              <a:t> – imagining different possibilities for the future and describing their consequences </a:t>
            </a:r>
            <a:br>
              <a:rPr lang="en-GB" dirty="0">
                <a:solidFill>
                  <a:srgbClr val="7F7F7F"/>
                </a:solidFill>
              </a:rPr>
            </a:br>
            <a:endParaRPr lang="en-GB" dirty="0">
              <a:solidFill>
                <a:srgbClr val="7F7F7F"/>
              </a:solidFill>
            </a:endParaRPr>
          </a:p>
          <a:p>
            <a:pPr marL="0" indent="0">
              <a:lnSpc>
                <a:spcPct val="80000"/>
              </a:lnSpc>
              <a:buNone/>
            </a:pPr>
            <a:r>
              <a:rPr lang="en-GB" b="1" dirty="0">
                <a:solidFill>
                  <a:srgbClr val="7F7F7F"/>
                </a:solidFill>
              </a:rPr>
              <a:t>Empathy</a:t>
            </a:r>
            <a:r>
              <a:rPr lang="en-GB" dirty="0">
                <a:solidFill>
                  <a:srgbClr val="7F7F7F"/>
                </a:solidFill>
              </a:rPr>
              <a:t> – understanding the centrality of emotions to learning; seeing situations as others do </a:t>
            </a:r>
          </a:p>
          <a:p>
            <a:pPr marL="0" indent="0">
              <a:lnSpc>
                <a:spcPct val="80000"/>
              </a:lnSpc>
              <a:buNone/>
            </a:pPr>
            <a:r>
              <a:rPr lang="en-GB" b="1" dirty="0">
                <a:solidFill>
                  <a:srgbClr val="7F7F7F"/>
                </a:solidFill>
              </a:rPr>
              <a:t>Innovation</a:t>
            </a:r>
            <a:r>
              <a:rPr lang="en-GB" dirty="0">
                <a:solidFill>
                  <a:srgbClr val="7F7F7F"/>
                </a:solidFill>
              </a:rPr>
              <a:t> – considering new ideas while learning from the past </a:t>
            </a:r>
            <a:br>
              <a:rPr lang="en-GB" dirty="0">
                <a:solidFill>
                  <a:srgbClr val="7F7F7F"/>
                </a:solidFill>
              </a:rPr>
            </a:br>
            <a:endParaRPr lang="en-GB" dirty="0">
              <a:solidFill>
                <a:srgbClr val="7F7F7F"/>
              </a:solidFill>
            </a:endParaRPr>
          </a:p>
          <a:p>
            <a:pPr marL="0" indent="0">
              <a:lnSpc>
                <a:spcPct val="80000"/>
              </a:lnSpc>
              <a:buNone/>
            </a:pPr>
            <a:r>
              <a:rPr lang="en-GB" b="1" dirty="0">
                <a:solidFill>
                  <a:srgbClr val="7F7F7F"/>
                </a:solidFill>
              </a:rPr>
              <a:t>Responsibility</a:t>
            </a:r>
            <a:r>
              <a:rPr lang="en-GB" dirty="0">
                <a:solidFill>
                  <a:srgbClr val="7F7F7F"/>
                </a:solidFill>
              </a:rPr>
              <a:t> – being personally responsible and transparent in how we work </a:t>
            </a:r>
          </a:p>
        </p:txBody>
      </p:sp>
    </p:spTree>
    <p:extLst>
      <p:ext uri="{BB962C8B-B14F-4D97-AF65-F5344CB8AC3E}">
        <p14:creationId xmlns:p14="http://schemas.microsoft.com/office/powerpoint/2010/main" val="1312718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15000">
              <a:schemeClr val="accent1">
                <a:lumMod val="75000"/>
              </a:schemeClr>
            </a:gs>
            <a:gs pos="59000">
              <a:schemeClr val="tx2">
                <a:lumMod val="75000"/>
              </a:schemeClr>
            </a:gs>
            <a:gs pos="93000">
              <a:schemeClr val="tx2">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1744" y="-241540"/>
            <a:ext cx="8229600" cy="1143000"/>
          </a:xfrm>
        </p:spPr>
        <p:txBody>
          <a:bodyPr>
            <a:normAutofit/>
          </a:bodyPr>
          <a:lstStyle/>
          <a:p>
            <a:pPr algn="l"/>
            <a:r>
              <a:rPr lang="en-GB" sz="3600" b="1" dirty="0"/>
              <a:t>Don’t lose sight of hope!</a:t>
            </a:r>
          </a:p>
        </p:txBody>
      </p:sp>
      <p:sp>
        <p:nvSpPr>
          <p:cNvPr id="3" name="Content Placeholder 2"/>
          <p:cNvSpPr>
            <a:spLocks noGrp="1"/>
          </p:cNvSpPr>
          <p:nvPr>
            <p:ph idx="1"/>
          </p:nvPr>
        </p:nvSpPr>
        <p:spPr>
          <a:xfrm>
            <a:off x="1984075" y="1928005"/>
            <a:ext cx="8902460" cy="1108720"/>
          </a:xfrm>
        </p:spPr>
        <p:txBody>
          <a:bodyPr>
            <a:noAutofit/>
          </a:bodyPr>
          <a:lstStyle/>
          <a:p>
            <a:pPr marL="0" indent="0">
              <a:buNone/>
            </a:pPr>
            <a:r>
              <a:rPr lang="en-GB" sz="4400" b="1" dirty="0">
                <a:solidFill>
                  <a:srgbClr val="FFFF00"/>
                </a:solidFill>
              </a:rPr>
              <a:t>Martin Luther King did NOT say…</a:t>
            </a:r>
          </a:p>
        </p:txBody>
      </p:sp>
      <p:sp>
        <p:nvSpPr>
          <p:cNvPr id="4" name="TextBox 3"/>
          <p:cNvSpPr txBox="1"/>
          <p:nvPr/>
        </p:nvSpPr>
        <p:spPr>
          <a:xfrm>
            <a:off x="2756574" y="3645024"/>
            <a:ext cx="7056784" cy="923330"/>
          </a:xfrm>
          <a:prstGeom prst="rect">
            <a:avLst/>
          </a:prstGeom>
          <a:noFill/>
        </p:spPr>
        <p:txBody>
          <a:bodyPr wrap="square" rtlCol="0">
            <a:spAutoFit/>
          </a:bodyPr>
          <a:lstStyle/>
          <a:p>
            <a:r>
              <a:rPr lang="en-GB" sz="5400" b="1" dirty="0">
                <a:solidFill>
                  <a:srgbClr val="FFFF00"/>
                </a:solidFill>
              </a:rPr>
              <a:t>“I have a nightmare…”</a:t>
            </a:r>
          </a:p>
        </p:txBody>
      </p:sp>
    </p:spTree>
    <p:extLst>
      <p:ext uri="{BB962C8B-B14F-4D97-AF65-F5344CB8AC3E}">
        <p14:creationId xmlns:p14="http://schemas.microsoft.com/office/powerpoint/2010/main" val="39368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2112358\Desktop\Circular_economy_diagram_Foundation_Feb2015-01_cqrtn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6693" y="-34505"/>
            <a:ext cx="8981602" cy="6933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4098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6500" y="6488668"/>
            <a:ext cx="10858500" cy="369332"/>
          </a:xfrm>
          <a:prstGeom prst="rect">
            <a:avLst/>
          </a:prstGeom>
          <a:noFill/>
        </p:spPr>
        <p:txBody>
          <a:bodyPr wrap="square" rtlCol="0">
            <a:spAutoFit/>
          </a:bodyPr>
          <a:lstStyle/>
          <a:p>
            <a:r>
              <a:rPr lang="en-GB" dirty="0">
                <a:hlinkClick r:id="rId2"/>
              </a:rPr>
              <a:t>https://www.huffingtonpost.co.uk/entry/green-new-deal-poll_us_5c169f2ae4b05d7e5d8332a5</a:t>
            </a:r>
            <a:r>
              <a:rPr lang="en-GB" dirty="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400" y="302"/>
            <a:ext cx="8178800" cy="6400236"/>
          </a:xfrm>
          <a:prstGeom prst="rect">
            <a:avLst/>
          </a:prstGeom>
        </p:spPr>
      </p:pic>
    </p:spTree>
    <p:extLst>
      <p:ext uri="{BB962C8B-B14F-4D97-AF65-F5344CB8AC3E}">
        <p14:creationId xmlns:p14="http://schemas.microsoft.com/office/powerpoint/2010/main" val="3645089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GND? </a:t>
            </a:r>
          </a:p>
        </p:txBody>
      </p:sp>
      <p:sp>
        <p:nvSpPr>
          <p:cNvPr id="3" name="Content Placeholder 2"/>
          <p:cNvSpPr>
            <a:spLocks noGrp="1"/>
          </p:cNvSpPr>
          <p:nvPr>
            <p:ph idx="1"/>
          </p:nvPr>
        </p:nvSpPr>
        <p:spPr/>
        <p:txBody>
          <a:bodyPr/>
          <a:lstStyle/>
          <a:p>
            <a:r>
              <a:rPr lang="en-GB" dirty="0"/>
              <a:t>It’s a question of framing…</a:t>
            </a:r>
          </a:p>
        </p:txBody>
      </p:sp>
    </p:spTree>
    <p:extLst>
      <p:ext uri="{BB962C8B-B14F-4D97-AF65-F5344CB8AC3E}">
        <p14:creationId xmlns:p14="http://schemas.microsoft.com/office/powerpoint/2010/main" val="926085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Is this really the purpose of education?</a:t>
            </a:r>
          </a:p>
        </p:txBody>
      </p:sp>
      <p:sp>
        <p:nvSpPr>
          <p:cNvPr id="3" name="Content Placeholder 2"/>
          <p:cNvSpPr>
            <a:spLocks noGrp="1"/>
          </p:cNvSpPr>
          <p:nvPr>
            <p:ph idx="1"/>
          </p:nvPr>
        </p:nvSpPr>
        <p:spPr>
          <a:xfrm>
            <a:off x="1775520" y="1600200"/>
            <a:ext cx="8435280" cy="5257800"/>
          </a:xfrm>
        </p:spPr>
        <p:txBody>
          <a:bodyPr>
            <a:normAutofit/>
          </a:bodyPr>
          <a:lstStyle/>
          <a:p>
            <a:pPr marL="0" indent="0">
              <a:buNone/>
            </a:pPr>
            <a:endParaRPr lang="en-GB" dirty="0"/>
          </a:p>
          <a:p>
            <a:pPr marL="0" indent="0">
              <a:buNone/>
            </a:pPr>
            <a:r>
              <a:rPr lang="en-GB" sz="3600" dirty="0"/>
              <a:t>…perhaps </a:t>
            </a:r>
            <a:r>
              <a:rPr lang="en-GB" sz="3600" b="1" dirty="0"/>
              <a:t>most important </a:t>
            </a:r>
            <a:r>
              <a:rPr lang="en-GB" sz="3600" dirty="0"/>
              <a:t>of all, we must ensure that more people have the knowledge and skills they need to </a:t>
            </a:r>
            <a:r>
              <a:rPr lang="en-GB" sz="3600" b="1" dirty="0"/>
              <a:t>succeed in a demanding economy</a:t>
            </a:r>
            <a:r>
              <a:rPr lang="en-GB" sz="3600" dirty="0"/>
              <a:t>.</a:t>
            </a:r>
          </a:p>
          <a:p>
            <a:pPr marL="0" indent="0" algn="r">
              <a:buNone/>
            </a:pPr>
            <a:br>
              <a:rPr lang="en-GB" sz="1200" b="1" dirty="0"/>
            </a:br>
            <a:r>
              <a:rPr lang="en-GB" sz="2400" dirty="0"/>
              <a:t>Nick Gibb MP</a:t>
            </a:r>
            <a:br>
              <a:rPr lang="en-GB" sz="2400" dirty="0"/>
            </a:br>
            <a:r>
              <a:rPr lang="en-GB" sz="2400" dirty="0"/>
              <a:t>UK Schools Minister, England</a:t>
            </a:r>
            <a:br>
              <a:rPr lang="en-GB" sz="2400" dirty="0"/>
            </a:br>
            <a:r>
              <a:rPr lang="en-GB" sz="2400" dirty="0"/>
              <a:t>2015</a:t>
            </a:r>
          </a:p>
          <a:p>
            <a:pPr marL="0" indent="0" algn="r">
              <a:buNone/>
            </a:pPr>
            <a:r>
              <a:rPr lang="en-GB" sz="2000" u="sng" dirty="0"/>
              <a:t> </a:t>
            </a:r>
          </a:p>
          <a:p>
            <a:pPr marL="0" indent="0" algn="r">
              <a:buNone/>
            </a:pPr>
            <a:r>
              <a:rPr lang="en-GB" sz="2000" u="sng" dirty="0">
                <a:hlinkClick r:id="rId2"/>
              </a:rPr>
              <a:t>https://www.gov.uk/government/speeches/the-purpose-of-education</a:t>
            </a:r>
            <a:r>
              <a:rPr lang="en-GB" sz="2000" u="sng" dirty="0"/>
              <a:t> </a:t>
            </a:r>
          </a:p>
        </p:txBody>
      </p:sp>
    </p:spTree>
    <p:extLst>
      <p:ext uri="{BB962C8B-B14F-4D97-AF65-F5344CB8AC3E}">
        <p14:creationId xmlns:p14="http://schemas.microsoft.com/office/powerpoint/2010/main" val="229782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If you can’t beat them, join them:</a:t>
            </a:r>
          </a:p>
        </p:txBody>
      </p:sp>
      <p:sp>
        <p:nvSpPr>
          <p:cNvPr id="3" name="Content Placeholder 2"/>
          <p:cNvSpPr>
            <a:spLocks noGrp="1"/>
          </p:cNvSpPr>
          <p:nvPr>
            <p:ph idx="1"/>
          </p:nvPr>
        </p:nvSpPr>
        <p:spPr>
          <a:xfrm>
            <a:off x="1775520" y="1600200"/>
            <a:ext cx="8435280" cy="5257800"/>
          </a:xfrm>
        </p:spPr>
        <p:txBody>
          <a:bodyPr>
            <a:normAutofit/>
          </a:bodyPr>
          <a:lstStyle/>
          <a:p>
            <a:pPr marL="0" indent="0">
              <a:buNone/>
            </a:pPr>
            <a:endParaRPr lang="en-GB" dirty="0"/>
          </a:p>
          <a:p>
            <a:pPr marL="0" indent="0">
              <a:buNone/>
            </a:pPr>
            <a:r>
              <a:rPr lang="en-GB" sz="3600" dirty="0"/>
              <a:t>…perhaps </a:t>
            </a:r>
            <a:r>
              <a:rPr lang="en-GB" sz="3600" b="1" dirty="0"/>
              <a:t>most important </a:t>
            </a:r>
            <a:r>
              <a:rPr lang="en-GB" sz="3600" dirty="0"/>
              <a:t>of all, we must ensure that more people have the knowledge and skills they need to </a:t>
            </a:r>
            <a:r>
              <a:rPr lang="en-GB" sz="3600" b="1" dirty="0"/>
              <a:t>succeed in a demanding </a:t>
            </a:r>
            <a:r>
              <a:rPr lang="en-GB" sz="3600" b="1" dirty="0">
                <a:solidFill>
                  <a:srgbClr val="00B050"/>
                </a:solidFill>
              </a:rPr>
              <a:t>green</a:t>
            </a:r>
            <a:r>
              <a:rPr lang="en-GB" sz="3600" b="1" dirty="0"/>
              <a:t> economy</a:t>
            </a:r>
            <a:r>
              <a:rPr lang="en-GB" sz="3600" dirty="0"/>
              <a:t>.</a:t>
            </a:r>
          </a:p>
          <a:p>
            <a:pPr marL="0" indent="0" algn="r">
              <a:buNone/>
            </a:pPr>
            <a:endParaRPr lang="en-GB" sz="1200" b="1" dirty="0"/>
          </a:p>
          <a:p>
            <a:pPr marL="0" indent="0" algn="r">
              <a:buNone/>
            </a:pPr>
            <a:br>
              <a:rPr lang="en-GB" sz="1200" b="1" dirty="0"/>
            </a:br>
            <a:r>
              <a:rPr lang="en-GB" sz="2400" dirty="0"/>
              <a:t>???? ????MP</a:t>
            </a:r>
            <a:br>
              <a:rPr lang="en-GB" sz="2400" dirty="0"/>
            </a:br>
            <a:r>
              <a:rPr lang="en-GB" sz="2400" dirty="0"/>
              <a:t>UK Schools Minister, England</a:t>
            </a:r>
            <a:br>
              <a:rPr lang="en-GB" sz="2400" dirty="0"/>
            </a:br>
            <a:r>
              <a:rPr lang="en-GB" sz="2400" dirty="0"/>
              <a:t>2022</a:t>
            </a:r>
          </a:p>
          <a:p>
            <a:pPr marL="0" indent="0" algn="r">
              <a:buNone/>
            </a:pPr>
            <a:r>
              <a:rPr lang="en-GB" sz="2000" u="sng" dirty="0"/>
              <a:t> </a:t>
            </a:r>
          </a:p>
        </p:txBody>
      </p:sp>
    </p:spTree>
    <p:extLst>
      <p:ext uri="{BB962C8B-B14F-4D97-AF65-F5344CB8AC3E}">
        <p14:creationId xmlns:p14="http://schemas.microsoft.com/office/powerpoint/2010/main" val="130914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7382" y="5445225"/>
            <a:ext cx="4930505" cy="1281931"/>
          </a:xfrm>
          <a:prstGeom prst="rect">
            <a:avLst/>
          </a:prstGeom>
        </p:spPr>
      </p:pic>
      <p:sp>
        <p:nvSpPr>
          <p:cNvPr id="8" name="Rectangle 7"/>
          <p:cNvSpPr/>
          <p:nvPr/>
        </p:nvSpPr>
        <p:spPr>
          <a:xfrm>
            <a:off x="1" y="4725144"/>
            <a:ext cx="5337983" cy="707886"/>
          </a:xfrm>
          <a:prstGeom prst="rect">
            <a:avLst/>
          </a:prstGeom>
        </p:spPr>
        <p:txBody>
          <a:bodyPr wrap="square">
            <a:spAutoFit/>
          </a:bodyPr>
          <a:lstStyle/>
          <a:p>
            <a:r>
              <a:rPr lang="en-GB" sz="2000" dirty="0"/>
              <a:t>The Environmental Association for Universities and Colleges</a:t>
            </a:r>
          </a:p>
        </p:txBody>
      </p:sp>
      <p:pic>
        <p:nvPicPr>
          <p:cNvPr id="9" name="Picture 8"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40" y="3645024"/>
            <a:ext cx="3564561" cy="1104832"/>
          </a:xfrm>
          <a:prstGeom prst="rect">
            <a:avLst/>
          </a:prstGeom>
        </p:spPr>
      </p:pic>
      <p:pic>
        <p:nvPicPr>
          <p:cNvPr id="10" name="Picture 9" descr="heade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995" y="59228"/>
            <a:ext cx="7707419" cy="1281540"/>
          </a:xfrm>
          <a:prstGeom prst="rect">
            <a:avLst/>
          </a:prstGeom>
        </p:spPr>
      </p:pic>
      <p:pic>
        <p:nvPicPr>
          <p:cNvPr id="3" name="Picture 2"/>
          <p:cNvPicPr>
            <a:picLocks noChangeAspect="1"/>
          </p:cNvPicPr>
          <p:nvPr/>
        </p:nvPicPr>
        <p:blipFill>
          <a:blip r:embed="rId5"/>
          <a:stretch>
            <a:fillRect/>
          </a:stretch>
        </p:blipFill>
        <p:spPr>
          <a:xfrm>
            <a:off x="2253" y="3944"/>
            <a:ext cx="4572000" cy="2349500"/>
          </a:xfrm>
          <a:prstGeom prst="rect">
            <a:avLst/>
          </a:prstGeom>
          <a:effectLst>
            <a:outerShdw blurRad="50800" dist="38100" algn="l" rotWithShape="0">
              <a:prstClr val="black">
                <a:alpha val="40000"/>
              </a:prstClr>
            </a:outerShdw>
          </a:effectLst>
        </p:spPr>
      </p:pic>
      <p:pic>
        <p:nvPicPr>
          <p:cNvPr id="4" name="Picture 3"/>
          <p:cNvPicPr>
            <a:picLocks noChangeAspect="1"/>
          </p:cNvPicPr>
          <p:nvPr/>
        </p:nvPicPr>
        <p:blipFill>
          <a:blip r:embed="rId6"/>
          <a:stretch>
            <a:fillRect/>
          </a:stretch>
        </p:blipFill>
        <p:spPr>
          <a:xfrm>
            <a:off x="7728181" y="5399878"/>
            <a:ext cx="3996267" cy="1422400"/>
          </a:xfrm>
          <a:prstGeom prst="rect">
            <a:avLst/>
          </a:prstGeom>
        </p:spPr>
      </p:pic>
      <p:pic>
        <p:nvPicPr>
          <p:cNvPr id="5" name="Picture 4"/>
          <p:cNvPicPr>
            <a:picLocks noChangeAspect="1"/>
          </p:cNvPicPr>
          <p:nvPr/>
        </p:nvPicPr>
        <p:blipFill>
          <a:blip r:embed="rId7"/>
          <a:stretch>
            <a:fillRect/>
          </a:stretch>
        </p:blipFill>
        <p:spPr>
          <a:xfrm>
            <a:off x="6532269" y="1556793"/>
            <a:ext cx="5132351" cy="2417949"/>
          </a:xfrm>
          <a:prstGeom prst="rect">
            <a:avLst/>
          </a:prstGeom>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3119669" y="2492897"/>
            <a:ext cx="3255776" cy="1323107"/>
          </a:xfrm>
          <a:prstGeom prst="rect">
            <a:avLst/>
          </a:prstGeom>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5903979" y="4221088"/>
            <a:ext cx="3825656" cy="100811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1046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967335"/>
            <a:ext cx="6096000" cy="923330"/>
          </a:xfrm>
          <a:prstGeom prst="rect">
            <a:avLst/>
          </a:prstGeom>
        </p:spPr>
        <p:txBody>
          <a:bodyPr>
            <a:spAutoFit/>
          </a:bodyPr>
          <a:lstStyle/>
          <a:p>
            <a:r>
              <a:rPr lang="en-GB" dirty="0"/>
              <a:t>https://www.greentechmedia.com/articles/read/five-predictions-for-the-global-energy-storage-market-in-2019#gs.UCPbYuhS</a:t>
            </a:r>
          </a:p>
        </p:txBody>
      </p:sp>
    </p:spTree>
    <p:extLst>
      <p:ext uri="{BB962C8B-B14F-4D97-AF65-F5344CB8AC3E}">
        <p14:creationId xmlns:p14="http://schemas.microsoft.com/office/powerpoint/2010/main" val="603238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a:solidFill>
                  <a:srgbClr val="000000"/>
                </a:solidFill>
              </a:rPr>
              <a:t>Futures</a:t>
            </a:r>
            <a:r>
              <a:rPr lang="en-GB">
                <a:solidFill>
                  <a:srgbClr val="000000"/>
                </a:solidFill>
              </a:rPr>
              <a:t> – imagining different possibilities for the future and describing their consequences </a:t>
            </a:r>
            <a:br>
              <a:rPr lang="en-GB">
                <a:solidFill>
                  <a:srgbClr val="000000"/>
                </a:solidFill>
              </a:rPr>
            </a:br>
            <a:endParaRPr lang="en-GB">
              <a:solidFill>
                <a:srgbClr val="000000"/>
              </a:solidFill>
            </a:endParaRPr>
          </a:p>
          <a:p>
            <a:pPr marL="0" indent="0">
              <a:lnSpc>
                <a:spcPct val="80000"/>
              </a:lnSpc>
              <a:buFont typeface="Arial" panose="020B0604020202020204" pitchFamily="34" charset="0"/>
              <a:buNone/>
            </a:pPr>
            <a:r>
              <a:rPr lang="en-GB" b="1">
                <a:solidFill>
                  <a:srgbClr val="000000"/>
                </a:solidFill>
              </a:rPr>
              <a:t>Empathy</a:t>
            </a:r>
            <a:r>
              <a:rPr lang="en-GB">
                <a:solidFill>
                  <a:srgbClr val="000000"/>
                </a:solidFill>
              </a:rPr>
              <a:t> – understanding the centrality of emotions to learning; seeing situations as others do </a:t>
            </a:r>
          </a:p>
          <a:p>
            <a:pPr marL="0" indent="0">
              <a:lnSpc>
                <a:spcPct val="80000"/>
              </a:lnSpc>
              <a:buFont typeface="Arial" panose="020B0604020202020204" pitchFamily="34" charset="0"/>
              <a:buNone/>
            </a:pPr>
            <a:r>
              <a:rPr lang="en-GB" b="1">
                <a:solidFill>
                  <a:srgbClr val="000000"/>
                </a:solidFill>
              </a:rPr>
              <a:t>Innovation</a:t>
            </a:r>
            <a:r>
              <a:rPr lang="en-GB">
                <a:solidFill>
                  <a:srgbClr val="000000"/>
                </a:solidFill>
              </a:rPr>
              <a:t> – considering new ideas while learning from the past </a:t>
            </a:r>
            <a:br>
              <a:rPr lang="en-GB">
                <a:solidFill>
                  <a:srgbClr val="000000"/>
                </a:solidFill>
              </a:rPr>
            </a:br>
            <a:endParaRPr lang="en-GB">
              <a:solidFill>
                <a:srgbClr val="000000"/>
              </a:solidFill>
            </a:endParaRPr>
          </a:p>
          <a:p>
            <a:pPr marL="0" indent="0">
              <a:lnSpc>
                <a:spcPct val="80000"/>
              </a:lnSpc>
              <a:buFont typeface="Arial" panose="020B0604020202020204" pitchFamily="34" charset="0"/>
              <a:buNone/>
            </a:pPr>
            <a:r>
              <a:rPr lang="en-GB" b="1">
                <a:solidFill>
                  <a:srgbClr val="000000"/>
                </a:solidFill>
              </a:rPr>
              <a:t>Responsibility</a:t>
            </a:r>
            <a:r>
              <a:rPr lang="en-GB">
                <a:solidFill>
                  <a:srgbClr val="000000"/>
                </a:solidFill>
              </a:rPr>
              <a:t> – being personally responsible and transparent in how we work </a:t>
            </a:r>
            <a:endParaRPr lang="en-GB" dirty="0">
              <a:solidFill>
                <a:srgbClr val="000000"/>
              </a:solidFill>
            </a:endParaRPr>
          </a:p>
        </p:txBody>
      </p:sp>
    </p:spTree>
    <p:extLst>
      <p:ext uri="{BB962C8B-B14F-4D97-AF65-F5344CB8AC3E}">
        <p14:creationId xmlns:p14="http://schemas.microsoft.com/office/powerpoint/2010/main" val="3649806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Achieving transformation</a:t>
            </a:r>
          </a:p>
        </p:txBody>
      </p:sp>
      <p:sp>
        <p:nvSpPr>
          <p:cNvPr id="3" name="Content Placeholder 2"/>
          <p:cNvSpPr>
            <a:spLocks noGrp="1"/>
          </p:cNvSpPr>
          <p:nvPr>
            <p:ph idx="1"/>
          </p:nvPr>
        </p:nvSpPr>
        <p:spPr/>
        <p:txBody>
          <a:bodyPr/>
          <a:lstStyle/>
          <a:p>
            <a:pPr marL="0" indent="0">
              <a:lnSpc>
                <a:spcPct val="80000"/>
              </a:lnSpc>
              <a:buNone/>
            </a:pPr>
            <a:r>
              <a:rPr lang="en-GB" b="1" dirty="0">
                <a:solidFill>
                  <a:srgbClr val="7F7F7F"/>
                </a:solidFill>
              </a:rPr>
              <a:t>Participation</a:t>
            </a:r>
            <a:r>
              <a:rPr lang="en-GB" dirty="0">
                <a:solidFill>
                  <a:srgbClr val="7F7F7F"/>
                </a:solidFill>
              </a:rPr>
              <a:t> – collaborating with others to improve the places where we live and work </a:t>
            </a:r>
          </a:p>
          <a:p>
            <a:pPr marL="0" indent="0">
              <a:lnSpc>
                <a:spcPct val="80000"/>
              </a:lnSpc>
              <a:buNone/>
            </a:pPr>
            <a:br>
              <a:rPr lang="en-GB" b="1" dirty="0">
                <a:solidFill>
                  <a:srgbClr val="7F7F7F"/>
                </a:solidFill>
              </a:rPr>
            </a:br>
            <a:r>
              <a:rPr lang="en-GB" b="1" dirty="0">
                <a:solidFill>
                  <a:srgbClr val="7F7F7F"/>
                </a:solidFill>
              </a:rPr>
              <a:t>Engagement</a:t>
            </a:r>
            <a:r>
              <a:rPr lang="en-GB" dirty="0">
                <a:solidFill>
                  <a:srgbClr val="7F7F7F"/>
                </a:solidFill>
              </a:rPr>
              <a:t> – working from ‘who I am’ recognising my values and those held by others</a:t>
            </a:r>
          </a:p>
          <a:p>
            <a:pPr marL="0" indent="0">
              <a:lnSpc>
                <a:spcPct val="80000"/>
              </a:lnSpc>
              <a:buNone/>
            </a:pPr>
            <a:br>
              <a:rPr lang="en-GB" b="1" dirty="0">
                <a:solidFill>
                  <a:srgbClr val="7F7F7F"/>
                </a:solidFill>
              </a:rPr>
            </a:br>
            <a:r>
              <a:rPr lang="en-GB" b="1" dirty="0">
                <a:solidFill>
                  <a:srgbClr val="7F7F7F"/>
                </a:solidFill>
              </a:rPr>
              <a:t>Action</a:t>
            </a:r>
            <a:r>
              <a:rPr lang="en-GB" dirty="0">
                <a:solidFill>
                  <a:srgbClr val="7F7F7F"/>
                </a:solidFill>
              </a:rPr>
              <a:t> – developing agency through involvement in meaningful, community-based change projects</a:t>
            </a:r>
          </a:p>
          <a:p>
            <a:pPr marL="0" indent="0">
              <a:lnSpc>
                <a:spcPct val="80000"/>
              </a:lnSpc>
              <a:buNone/>
            </a:pPr>
            <a:br>
              <a:rPr lang="en-GB" b="1" dirty="0">
                <a:solidFill>
                  <a:srgbClr val="7F7F7F"/>
                </a:solidFill>
              </a:rPr>
            </a:br>
            <a:r>
              <a:rPr lang="en-GB" b="1" dirty="0">
                <a:solidFill>
                  <a:srgbClr val="7F7F7F"/>
                </a:solidFill>
              </a:rPr>
              <a:t>Decisiveness</a:t>
            </a:r>
            <a:r>
              <a:rPr lang="en-GB" dirty="0">
                <a:solidFill>
                  <a:srgbClr val="7F7F7F"/>
                </a:solidFill>
              </a:rPr>
              <a:t> – acting in good time, even when faced with dilemmas or situations of uncertainty.</a:t>
            </a:r>
          </a:p>
          <a:p>
            <a:endParaRPr lang="en-GB" dirty="0"/>
          </a:p>
        </p:txBody>
      </p:sp>
    </p:spTree>
    <p:extLst>
      <p:ext uri="{BB962C8B-B14F-4D97-AF65-F5344CB8AC3E}">
        <p14:creationId xmlns:p14="http://schemas.microsoft.com/office/powerpoint/2010/main" val="2976147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5000"/>
                <a:lumOff val="55000"/>
              </a:schemeClr>
            </a:gs>
            <a:gs pos="17000">
              <a:schemeClr val="bg1"/>
            </a:gs>
          </a:gsLst>
          <a:lin ang="54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778" y="2890837"/>
            <a:ext cx="5873462" cy="396716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889" y="879474"/>
            <a:ext cx="4920618" cy="2600326"/>
          </a:xfrm>
          <a:prstGeom prst="rect">
            <a:avLst/>
          </a:prstGeom>
        </p:spPr>
      </p:pic>
      <p:sp>
        <p:nvSpPr>
          <p:cNvPr id="4" name="TextBox 3"/>
          <p:cNvSpPr txBox="1"/>
          <p:nvPr/>
        </p:nvSpPr>
        <p:spPr>
          <a:xfrm>
            <a:off x="1841889" y="3479800"/>
            <a:ext cx="3048000" cy="646331"/>
          </a:xfrm>
          <a:prstGeom prst="rect">
            <a:avLst/>
          </a:prstGeom>
          <a:noFill/>
        </p:spPr>
        <p:txBody>
          <a:bodyPr wrap="square" rtlCol="0">
            <a:spAutoFit/>
          </a:bodyPr>
          <a:lstStyle/>
          <a:p>
            <a:r>
              <a:rPr lang="en-GB" sz="3600" b="1" dirty="0"/>
              <a:t>Dr Chad </a:t>
            </a:r>
            <a:r>
              <a:rPr lang="en-GB" sz="3600" b="1" dirty="0" err="1"/>
              <a:t>Varah</a:t>
            </a:r>
            <a:endParaRPr lang="en-GB" sz="3600" b="1" dirty="0"/>
          </a:p>
        </p:txBody>
      </p:sp>
    </p:spTree>
    <p:extLst>
      <p:ext uri="{BB962C8B-B14F-4D97-AF65-F5344CB8AC3E}">
        <p14:creationId xmlns:p14="http://schemas.microsoft.com/office/powerpoint/2010/main" val="610610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1490007"/>
            <a:ext cx="11468100" cy="3970318"/>
          </a:xfrm>
          <a:prstGeom prst="rect">
            <a:avLst/>
          </a:prstGeom>
        </p:spPr>
        <p:txBody>
          <a:bodyPr wrap="square">
            <a:spAutoFit/>
          </a:bodyPr>
          <a:lstStyle/>
          <a:p>
            <a:r>
              <a:rPr lang="en-GB" sz="2800" dirty="0"/>
              <a:t>“The building was on fire and there was no way down the stairs. She was calling to say goodbye. There was really only one thing for her to say, those three words that all the terrible art, the worst pop songs and movies, the most seductive lies, can somehow never cheapen. I love you. </a:t>
            </a:r>
          </a:p>
          <a:p>
            <a:endParaRPr lang="en-GB" sz="2800" dirty="0"/>
          </a:p>
          <a:p>
            <a:r>
              <a:rPr lang="en-GB" sz="2800" dirty="0"/>
              <a:t>She said it over and again before the line went dead. And that is what they were all saying down their phones, from the hijacked planes and the burning towers. There is only love, and then oblivion. Love was all they had to set against the hatred of their murderers.”</a:t>
            </a:r>
          </a:p>
        </p:txBody>
      </p:sp>
      <p:sp>
        <p:nvSpPr>
          <p:cNvPr id="3" name="Rectangle 2"/>
          <p:cNvSpPr/>
          <p:nvPr/>
        </p:nvSpPr>
        <p:spPr>
          <a:xfrm>
            <a:off x="825499" y="5637768"/>
            <a:ext cx="10541000" cy="369332"/>
          </a:xfrm>
          <a:prstGeom prst="rect">
            <a:avLst/>
          </a:prstGeom>
        </p:spPr>
        <p:txBody>
          <a:bodyPr wrap="square">
            <a:spAutoFit/>
          </a:bodyPr>
          <a:lstStyle/>
          <a:p>
            <a:pPr algn="ctr"/>
            <a:r>
              <a:rPr lang="en-GB" dirty="0">
                <a:hlinkClick r:id="rId2"/>
              </a:rPr>
              <a:t>https://www.theguardian.com/world/2001/sep/15/september11.politicsphilosophyandsociety2</a:t>
            </a:r>
            <a:r>
              <a:rPr lang="en-GB" dirty="0"/>
              <a:t> </a:t>
            </a:r>
          </a:p>
        </p:txBody>
      </p:sp>
      <p:sp>
        <p:nvSpPr>
          <p:cNvPr id="4" name="Rectangle 3"/>
          <p:cNvSpPr/>
          <p:nvPr/>
        </p:nvSpPr>
        <p:spPr>
          <a:xfrm>
            <a:off x="2416755" y="666234"/>
            <a:ext cx="7358489" cy="646331"/>
          </a:xfrm>
          <a:prstGeom prst="rect">
            <a:avLst/>
          </a:prstGeom>
        </p:spPr>
        <p:txBody>
          <a:bodyPr wrap="none">
            <a:spAutoFit/>
          </a:bodyPr>
          <a:lstStyle/>
          <a:p>
            <a:r>
              <a:rPr lang="en-GB" sz="3600" b="1" dirty="0"/>
              <a:t>There is only love, and then oblivion. </a:t>
            </a:r>
          </a:p>
        </p:txBody>
      </p:sp>
    </p:spTree>
    <p:extLst>
      <p:ext uri="{BB962C8B-B14F-4D97-AF65-F5344CB8AC3E}">
        <p14:creationId xmlns:p14="http://schemas.microsoft.com/office/powerpoint/2010/main" val="2284226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403394" y="4428080"/>
            <a:ext cx="4212887" cy="19532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utoShape 4" descr="Image result for relationship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356" y="1203183"/>
            <a:ext cx="3683209"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279576" y="3833465"/>
            <a:ext cx="3528392" cy="646331"/>
          </a:xfrm>
          <a:prstGeom prst="rect">
            <a:avLst/>
          </a:prstGeom>
          <a:noFill/>
        </p:spPr>
        <p:txBody>
          <a:bodyPr wrap="square" rtlCol="0">
            <a:spAutoFit/>
          </a:bodyPr>
          <a:lstStyle/>
          <a:p>
            <a:r>
              <a:rPr lang="en-GB" sz="3600" dirty="0"/>
              <a:t>And trust</a:t>
            </a:r>
            <a:endParaRPr lang="en-US" sz="3600" dirty="0"/>
          </a:p>
        </p:txBody>
      </p:sp>
      <p:sp>
        <p:nvSpPr>
          <p:cNvPr id="7" name="Slide Number Placeholder 6"/>
          <p:cNvSpPr>
            <a:spLocks noGrp="1"/>
          </p:cNvSpPr>
          <p:nvPr>
            <p:ph type="sldNum" sz="quarter" idx="12"/>
          </p:nvPr>
        </p:nvSpPr>
        <p:spPr/>
        <p:txBody>
          <a:bodyPr/>
          <a:lstStyle/>
          <a:p>
            <a:fld id="{828C39A6-F5B5-4ABC-AB5F-F80AD7DA73D3}" type="slidenum">
              <a:rPr lang="en-US" smtClean="0"/>
              <a:t>45</a:t>
            </a:fld>
            <a:endParaRPr lang="en-US"/>
          </a:p>
        </p:txBody>
      </p:sp>
    </p:spTree>
    <p:extLst>
      <p:ext uri="{BB962C8B-B14F-4D97-AF65-F5344CB8AC3E}">
        <p14:creationId xmlns:p14="http://schemas.microsoft.com/office/powerpoint/2010/main" val="1140388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17508" y="1334941"/>
            <a:ext cx="5040147" cy="194421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900" b="1"/>
            </a:br>
            <a:r>
              <a:rPr lang="en-GB" altLang="en-GB" sz="4000" b="1">
                <a:solidFill>
                  <a:srgbClr val="C00000"/>
                </a:solidFill>
              </a:rPr>
              <a:t>A Rounder Sense of Purpose</a:t>
            </a:r>
            <a:br>
              <a:rPr lang="en-GB" altLang="en-GB" sz="4000" b="1">
                <a:solidFill>
                  <a:srgbClr val="C00000"/>
                </a:solidFill>
              </a:rPr>
            </a:br>
            <a:r>
              <a:rPr lang="en-GB" altLang="en-GB" sz="3100" b="1">
                <a:solidFill>
                  <a:srgbClr val="C00000"/>
                </a:solidFill>
              </a:rPr>
              <a:t>Educator competences for a sustainable world</a:t>
            </a:r>
            <a:endParaRPr lang="en-GB" sz="3100" b="1" dirty="0">
              <a:solidFill>
                <a:srgbClr val="7030A0"/>
              </a:solidFill>
            </a:endParaRPr>
          </a:p>
        </p:txBody>
      </p:sp>
    </p:spTree>
    <p:extLst>
      <p:ext uri="{BB962C8B-B14F-4D97-AF65-F5344CB8AC3E}">
        <p14:creationId xmlns:p14="http://schemas.microsoft.com/office/powerpoint/2010/main" val="3241734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bg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79" y="0"/>
            <a:ext cx="7987221" cy="5497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828880" y="5301209"/>
            <a:ext cx="7987220" cy="1938992"/>
          </a:xfrm>
          <a:prstGeom prst="rect">
            <a:avLst/>
          </a:prstGeom>
          <a:solidFill>
            <a:schemeClr val="bg1"/>
          </a:solidFill>
        </p:spPr>
        <p:txBody>
          <a:bodyPr wrap="square" rtlCol="0">
            <a:spAutoFit/>
          </a:bodyPr>
          <a:lstStyle/>
          <a:p>
            <a:pPr algn="ctr"/>
            <a:r>
              <a:rPr lang="en-GB" sz="4000" b="1" dirty="0"/>
              <a:t>Criteria for ‘action’</a:t>
            </a:r>
          </a:p>
          <a:p>
            <a:pPr algn="ctr"/>
            <a:r>
              <a:rPr lang="en-GB" sz="4000" b="1" dirty="0">
                <a:solidFill>
                  <a:schemeClr val="bg1"/>
                </a:solidFill>
              </a:rPr>
              <a:t>’</a:t>
            </a:r>
          </a:p>
          <a:p>
            <a:pPr algn="ctr"/>
            <a:endParaRPr lang="en-GB" sz="4000" b="1" dirty="0"/>
          </a:p>
        </p:txBody>
      </p:sp>
      <p:sp>
        <p:nvSpPr>
          <p:cNvPr id="3" name="TextBox 2"/>
          <p:cNvSpPr txBox="1"/>
          <p:nvPr/>
        </p:nvSpPr>
        <p:spPr>
          <a:xfrm>
            <a:off x="6036188" y="6270705"/>
            <a:ext cx="3779912" cy="400110"/>
          </a:xfrm>
          <a:prstGeom prst="rect">
            <a:avLst/>
          </a:prstGeom>
          <a:noFill/>
        </p:spPr>
        <p:txBody>
          <a:bodyPr wrap="square" rtlCol="0">
            <a:spAutoFit/>
          </a:bodyPr>
          <a:lstStyle/>
          <a:p>
            <a:pPr algn="r"/>
            <a:r>
              <a:rPr lang="en-GB" sz="2000" dirty="0"/>
              <a:t>Jensen &amp; Schnack 1997</a:t>
            </a:r>
          </a:p>
        </p:txBody>
      </p:sp>
    </p:spTree>
    <p:extLst>
      <p:ext uri="{BB962C8B-B14F-4D97-AF65-F5344CB8AC3E}">
        <p14:creationId xmlns:p14="http://schemas.microsoft.com/office/powerpoint/2010/main" val="3232754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GB" b="1">
                <a:solidFill>
                  <a:srgbClr val="000000"/>
                </a:solidFill>
              </a:rPr>
              <a:t>Participation</a:t>
            </a:r>
            <a:r>
              <a:rPr lang="en-GB">
                <a:solidFill>
                  <a:srgbClr val="000000"/>
                </a:solidFill>
              </a:rPr>
              <a:t> – collaborating with others to improve the places where we live and work </a:t>
            </a:r>
          </a:p>
          <a:p>
            <a:pPr marL="0" indent="0">
              <a:lnSpc>
                <a:spcPct val="80000"/>
              </a:lnSpc>
              <a:buFont typeface="Arial" panose="020B0604020202020204" pitchFamily="34" charset="0"/>
              <a:buNone/>
            </a:pPr>
            <a:br>
              <a:rPr lang="en-GB" b="1">
                <a:solidFill>
                  <a:srgbClr val="000000"/>
                </a:solidFill>
              </a:rPr>
            </a:br>
            <a:r>
              <a:rPr lang="en-GB" b="1">
                <a:solidFill>
                  <a:srgbClr val="000000"/>
                </a:solidFill>
              </a:rPr>
              <a:t>Engagement</a:t>
            </a:r>
            <a:r>
              <a:rPr lang="en-GB">
                <a:solidFill>
                  <a:srgbClr val="000000"/>
                </a:solidFill>
              </a:rPr>
              <a:t> – working from ‘who I am’ recognising my values and those held by others</a:t>
            </a:r>
          </a:p>
          <a:p>
            <a:pPr marL="0" indent="0">
              <a:lnSpc>
                <a:spcPct val="80000"/>
              </a:lnSpc>
              <a:buFont typeface="Arial" panose="020B0604020202020204" pitchFamily="34" charset="0"/>
              <a:buNone/>
            </a:pPr>
            <a:br>
              <a:rPr lang="en-GB" b="1">
                <a:solidFill>
                  <a:srgbClr val="000000"/>
                </a:solidFill>
              </a:rPr>
            </a:br>
            <a:r>
              <a:rPr lang="en-GB" b="1">
                <a:solidFill>
                  <a:srgbClr val="000000"/>
                </a:solidFill>
              </a:rPr>
              <a:t>Action</a:t>
            </a:r>
            <a:r>
              <a:rPr lang="en-GB">
                <a:solidFill>
                  <a:srgbClr val="000000"/>
                </a:solidFill>
              </a:rPr>
              <a:t> – developing agency through involvement in meaningful, community-based change projects</a:t>
            </a:r>
          </a:p>
          <a:p>
            <a:pPr marL="0" indent="0">
              <a:lnSpc>
                <a:spcPct val="80000"/>
              </a:lnSpc>
              <a:buFont typeface="Arial" panose="020B0604020202020204" pitchFamily="34" charset="0"/>
              <a:buNone/>
            </a:pPr>
            <a:br>
              <a:rPr lang="en-GB" b="1">
                <a:solidFill>
                  <a:srgbClr val="000000"/>
                </a:solidFill>
              </a:rPr>
            </a:br>
            <a:r>
              <a:rPr lang="en-GB" b="1">
                <a:solidFill>
                  <a:srgbClr val="000000"/>
                </a:solidFill>
              </a:rPr>
              <a:t>Decisiveness</a:t>
            </a:r>
            <a:r>
              <a:rPr lang="en-GB">
                <a:solidFill>
                  <a:srgbClr val="000000"/>
                </a:solidFill>
              </a:rPr>
              <a:t> – acting in good time, even when faced with dilemmas or situations of uncertainty.</a:t>
            </a:r>
          </a:p>
          <a:p>
            <a:endParaRPr lang="en-GB" dirty="0"/>
          </a:p>
        </p:txBody>
      </p:sp>
    </p:spTree>
    <p:extLst>
      <p:ext uri="{BB962C8B-B14F-4D97-AF65-F5344CB8AC3E}">
        <p14:creationId xmlns:p14="http://schemas.microsoft.com/office/powerpoint/2010/main" val="1875183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5000">
              <a:schemeClr val="accent6">
                <a:lumMod val="40000"/>
                <a:lumOff val="60000"/>
              </a:schemeClr>
            </a:gs>
            <a:gs pos="59000">
              <a:schemeClr val="accent6">
                <a:lumMod val="40000"/>
                <a:lumOff val="60000"/>
              </a:schemeClr>
            </a:gs>
            <a:gs pos="100000">
              <a:schemeClr val="accent6">
                <a:lumMod val="20000"/>
                <a:lumOff val="8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73017798"/>
              </p:ext>
            </p:extLst>
          </p:nvPr>
        </p:nvGraphicFramePr>
        <p:xfrm>
          <a:off x="444500" y="0"/>
          <a:ext cx="11137900" cy="7043212"/>
        </p:xfrm>
        <a:graphic>
          <a:graphicData uri="http://schemas.openxmlformats.org/drawingml/2006/table">
            <a:tbl>
              <a:tblPr firstRow="1" firstCol="1" bandRow="1">
                <a:tableStyleId>{5940675A-B579-460E-94D1-54222C63F5DA}</a:tableStyleId>
              </a:tblPr>
              <a:tblGrid>
                <a:gridCol w="4013200">
                  <a:extLst>
                    <a:ext uri="{9D8B030D-6E8A-4147-A177-3AD203B41FA5}">
                      <a16:colId xmlns:a16="http://schemas.microsoft.com/office/drawing/2014/main" val="1756407021"/>
                    </a:ext>
                  </a:extLst>
                </a:gridCol>
                <a:gridCol w="3733800">
                  <a:extLst>
                    <a:ext uri="{9D8B030D-6E8A-4147-A177-3AD203B41FA5}">
                      <a16:colId xmlns:a16="http://schemas.microsoft.com/office/drawing/2014/main" val="3940727726"/>
                    </a:ext>
                  </a:extLst>
                </a:gridCol>
                <a:gridCol w="3390900">
                  <a:extLst>
                    <a:ext uri="{9D8B030D-6E8A-4147-A177-3AD203B41FA5}">
                      <a16:colId xmlns:a16="http://schemas.microsoft.com/office/drawing/2014/main" val="3967614236"/>
                    </a:ext>
                  </a:extLst>
                </a:gridCol>
              </a:tblGrid>
              <a:tr h="291461">
                <a:tc>
                  <a:txBody>
                    <a:bodyPr/>
                    <a:lstStyle/>
                    <a:p>
                      <a:pPr algn="ctr">
                        <a:spcAft>
                          <a:spcPts val="0"/>
                        </a:spcAft>
                      </a:pPr>
                      <a:r>
                        <a:rPr lang="en-GB" sz="2000" b="1" kern="1200" dirty="0">
                          <a:solidFill>
                            <a:srgbClr val="002060"/>
                          </a:solidFill>
                          <a:effectLst/>
                          <a:latin typeface="+mn-lt"/>
                          <a:ea typeface="+mn-ea"/>
                          <a:cs typeface="+mn-cs"/>
                        </a:rPr>
                        <a:t>Thinking Holistically</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000" b="1" kern="1200" dirty="0">
                          <a:solidFill>
                            <a:srgbClr val="002060"/>
                          </a:solidFill>
                          <a:effectLst/>
                          <a:latin typeface="+mn-lt"/>
                          <a:ea typeface="+mn-ea"/>
                          <a:cs typeface="+mn-cs"/>
                        </a:rPr>
                        <a:t>Envisioning Change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000" b="1" kern="1200" dirty="0">
                          <a:solidFill>
                            <a:srgbClr val="002060"/>
                          </a:solidFill>
                          <a:effectLst/>
                          <a:latin typeface="+mn-lt"/>
                          <a:ea typeface="+mn-ea"/>
                          <a:cs typeface="+mn-cs"/>
                        </a:rPr>
                        <a:t>Achieving Transformation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8056817"/>
                  </a:ext>
                </a:extLst>
              </a:tr>
              <a:tr h="216510">
                <a:tc gridSpan="3">
                  <a:txBody>
                    <a:bodyPr/>
                    <a:lstStyle/>
                    <a:p>
                      <a:pPr algn="l">
                        <a:spcAft>
                          <a:spcPts val="0"/>
                        </a:spcAft>
                      </a:pPr>
                      <a:r>
                        <a:rPr lang="en-GB" sz="2000" b="0" dirty="0">
                          <a:solidFill>
                            <a:srgbClr val="002060"/>
                          </a:solidFill>
                          <a:effectLst/>
                        </a:rPr>
                        <a:t>Integration:</a:t>
                      </a:r>
                      <a:endParaRPr lang="en-GB" sz="2000" b="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930382"/>
                  </a:ext>
                </a:extLst>
              </a:tr>
              <a:tr h="1547499">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Systems</a:t>
                      </a:r>
                    </a:p>
                    <a:p>
                      <a:pPr algn="l">
                        <a:spcAft>
                          <a:spcPts val="0"/>
                        </a:spcAft>
                      </a:pPr>
                      <a:r>
                        <a:rPr lang="en-GB" sz="1600" b="1" dirty="0">
                          <a:solidFill>
                            <a:schemeClr val="tx2"/>
                          </a:solidFill>
                          <a:effectLst/>
                          <a:latin typeface="+mj-lt"/>
                        </a:rPr>
                        <a:t>The educator helps learners to develop an understanding of the world as an interconnected whole and to look for connections across our social and natural worlds and consider the consequences of actions.</a:t>
                      </a:r>
                      <a:endParaRPr lang="en-GB" sz="1600" b="1" dirty="0">
                        <a:solidFill>
                          <a:schemeClr val="tx2"/>
                        </a:solidFill>
                        <a:effectLst/>
                        <a:latin typeface="+mj-lt"/>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Futures</a:t>
                      </a:r>
                    </a:p>
                    <a:p>
                      <a:pPr algn="l">
                        <a:spcAft>
                          <a:spcPts val="0"/>
                        </a:spcAft>
                      </a:pPr>
                      <a:r>
                        <a:rPr lang="en-GB" sz="1600" b="1" kern="1200" dirty="0">
                          <a:solidFill>
                            <a:schemeClr val="tx2"/>
                          </a:solidFill>
                          <a:effectLst/>
                          <a:latin typeface="+mj-lt"/>
                          <a:ea typeface="+mn-ea"/>
                          <a:cs typeface="+mn-cs"/>
                        </a:rPr>
                        <a:t>The educator helps learners to explore alternative possibilities for the future and to use these to consider how behaviours might need to change</a:t>
                      </a:r>
                      <a:r>
                        <a:rPr lang="en-GB" sz="1600" kern="1200" dirty="0">
                          <a:solidFill>
                            <a:schemeClr val="tx1"/>
                          </a:solidFill>
                          <a:effectLst/>
                          <a:latin typeface="+mj-lt"/>
                          <a:ea typeface="+mn-ea"/>
                          <a:cs typeface="+mn-cs"/>
                        </a:rPr>
                        <a:t>.</a:t>
                      </a:r>
                      <a:r>
                        <a:rPr lang="en-GB" sz="1600" b="1" dirty="0">
                          <a:solidFill>
                            <a:schemeClr val="bg1"/>
                          </a:solidFill>
                          <a:effectLst/>
                          <a:latin typeface="+mj-lt"/>
                        </a:rPr>
                        <a:t>.</a:t>
                      </a:r>
                      <a:endParaRPr lang="en-GB" sz="1600" b="1" dirty="0">
                        <a:solidFill>
                          <a:schemeClr val="bg1"/>
                        </a:solidFill>
                        <a:effectLst/>
                        <a:latin typeface="+mj-lt"/>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GB" sz="2000" b="1" kern="1200" dirty="0">
                          <a:solidFill>
                            <a:srgbClr val="C00000"/>
                          </a:solidFill>
                          <a:effectLst/>
                          <a:latin typeface="+mn-lt"/>
                          <a:ea typeface="+mn-ea"/>
                          <a:cs typeface="+mn-cs"/>
                        </a:rPr>
                        <a:t>Participation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contribute towards changes that will support sustainable development.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66983193"/>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Involvement: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6179539"/>
                  </a:ext>
                </a:extLst>
              </a:tr>
              <a:tr h="1348101">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Attentiveness</a:t>
                      </a:r>
                      <a:endParaRPr lang="en-GB" sz="2000" b="1" kern="1200" dirty="0">
                        <a:solidFill>
                          <a:schemeClr val="tx2"/>
                        </a:solidFill>
                        <a:effectLst/>
                        <a:latin typeface="+mn-lt"/>
                        <a:ea typeface="+mn-ea"/>
                        <a:cs typeface="+mn-cs"/>
                      </a:endParaRP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understand fundamentally unsustainable aspects of our society and the way it is developing and increases their awareness of the urgent need for change.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Empathy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develop their self-awareness and their awareness of others.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Engagement</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work responsively and inclusively with others, remaining aware of their personal beliefs and values.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10207084"/>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Practice: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144769"/>
                  </a:ext>
                </a:extLst>
              </a:tr>
              <a:tr h="1270000">
                <a:tc>
                  <a:txBody>
                    <a:bodyPr/>
                    <a:lstStyle/>
                    <a:p>
                      <a:pPr marL="0" algn="ctr" defTabSz="914400" rtl="0" eaLnBrk="1" latinLnBrk="0" hangingPunct="1">
                        <a:spcAft>
                          <a:spcPts val="0"/>
                        </a:spcAft>
                      </a:pPr>
                      <a:r>
                        <a:rPr lang="en-GB" sz="2000" b="1" kern="1200" dirty="0" err="1">
                          <a:solidFill>
                            <a:srgbClr val="C00000"/>
                          </a:solidFill>
                          <a:effectLst/>
                          <a:latin typeface="+mn-lt"/>
                          <a:ea typeface="+mn-ea"/>
                          <a:cs typeface="+mn-cs"/>
                        </a:rPr>
                        <a:t>Transdisciplinarity</a:t>
                      </a:r>
                      <a:endParaRPr lang="en-GB" sz="2000" b="1" kern="1200" dirty="0">
                        <a:solidFill>
                          <a:srgbClr val="C00000"/>
                        </a:solidFill>
                        <a:effectLst/>
                        <a:latin typeface="+mn-lt"/>
                        <a:ea typeface="+mn-ea"/>
                        <a:cs typeface="+mn-cs"/>
                      </a:endParaRP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act collaboratively both within and outside of their own discipline, role, perspectives and values.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Innovation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encourages creativity and flexibility within their learners.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GB" sz="2000" b="1" kern="1200" dirty="0">
                          <a:solidFill>
                            <a:srgbClr val="C00000"/>
                          </a:solidFill>
                          <a:effectLst/>
                          <a:latin typeface="+mn-lt"/>
                          <a:ea typeface="+mn-ea"/>
                          <a:cs typeface="+mn-cs"/>
                        </a:rPr>
                        <a:t>Action</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take action in a proactive and considered manner.</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9433677"/>
                  </a:ext>
                </a:extLst>
              </a:tr>
              <a:tr h="216510">
                <a:tc gridSpan="3">
                  <a:txBody>
                    <a:bodyPr/>
                    <a:lstStyle/>
                    <a:p>
                      <a:pPr marL="0" algn="l" defTabSz="914400" rtl="0" eaLnBrk="1" latinLnBrk="0" hangingPunct="1">
                        <a:spcAft>
                          <a:spcPts val="0"/>
                        </a:spcAft>
                      </a:pPr>
                      <a:r>
                        <a:rPr lang="en-GB" sz="2000" b="0" kern="1200" dirty="0">
                          <a:solidFill>
                            <a:srgbClr val="002060"/>
                          </a:solidFill>
                          <a:effectLst/>
                          <a:latin typeface="+mn-lt"/>
                          <a:ea typeface="+mn-ea"/>
                          <a:cs typeface="+mn-cs"/>
                        </a:rPr>
                        <a:t>Reflection: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8663650"/>
                  </a:ext>
                </a:extLst>
              </a:tr>
              <a:tr h="1177713">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Criticality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learners to critically evaluate the relevance and reliability of assertions, sources, models and theories.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Responsibility</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act transparently and to accept personal responsibility for their work.</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spcAft>
                          <a:spcPts val="0"/>
                        </a:spcAft>
                      </a:pPr>
                      <a:r>
                        <a:rPr lang="en-GB" sz="2000" b="1" kern="1200" dirty="0">
                          <a:solidFill>
                            <a:srgbClr val="C00000"/>
                          </a:solidFill>
                          <a:effectLst/>
                          <a:latin typeface="+mn-lt"/>
                          <a:ea typeface="+mn-ea"/>
                          <a:cs typeface="+mn-cs"/>
                        </a:rPr>
                        <a:t>Decisiveness</a:t>
                      </a:r>
                    </a:p>
                    <a:p>
                      <a:pPr marL="0" algn="l" defTabSz="914400" rtl="0" eaLnBrk="1" latinLnBrk="0" hangingPunct="1">
                        <a:spcAft>
                          <a:spcPts val="0"/>
                        </a:spcAft>
                      </a:pPr>
                      <a:r>
                        <a:rPr lang="en-GB" sz="1600" b="1" kern="1200" dirty="0">
                          <a:solidFill>
                            <a:schemeClr val="tx2"/>
                          </a:solidFill>
                          <a:effectLst/>
                          <a:latin typeface="+mj-lt"/>
                          <a:ea typeface="+mn-ea"/>
                          <a:cs typeface="+mn-cs"/>
                        </a:rPr>
                        <a:t>The educator helps the learners to act in a cautious and timely manner even in situations of uncertainty.</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87558372"/>
                  </a:ext>
                </a:extLst>
              </a:tr>
            </a:tbl>
          </a:graphicData>
        </a:graphic>
      </p:graphicFrame>
    </p:spTree>
    <p:extLst>
      <p:ext uri="{BB962C8B-B14F-4D97-AF65-F5344CB8AC3E}">
        <p14:creationId xmlns:p14="http://schemas.microsoft.com/office/powerpoint/2010/main" val="166038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2878"/>
            <a:ext cx="12438352" cy="5418449"/>
          </a:xfrm>
          <a:prstGeom prst="rect">
            <a:avLst/>
          </a:prstGeom>
        </p:spPr>
      </p:pic>
    </p:spTree>
    <p:extLst>
      <p:ext uri="{BB962C8B-B14F-4D97-AF65-F5344CB8AC3E}">
        <p14:creationId xmlns:p14="http://schemas.microsoft.com/office/powerpoint/2010/main" val="1975046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br>
              <a:rPr lang="en-GB" sz="3000" i="1" dirty="0">
                <a:solidFill>
                  <a:schemeClr val="tx2"/>
                </a:solidFill>
              </a:rPr>
            </a:br>
            <a:r>
              <a:rPr lang="en-GB" sz="4000" i="1" dirty="0"/>
              <a:t>“As soon as you start to teach one of the competences, you inevitably touch on the other eleven.” </a:t>
            </a:r>
            <a:endParaRPr lang="en-GB" sz="4000" dirty="0"/>
          </a:p>
          <a:p>
            <a:pPr marL="0" indent="0" algn="r">
              <a:buNone/>
            </a:pPr>
            <a:r>
              <a:rPr lang="en-GB" dirty="0"/>
              <a:t>(Teacher in The Netherlands)</a:t>
            </a:r>
          </a:p>
          <a:p>
            <a:endParaRPr lang="en-GB" dirty="0"/>
          </a:p>
        </p:txBody>
      </p:sp>
    </p:spTree>
    <p:extLst>
      <p:ext uri="{BB962C8B-B14F-4D97-AF65-F5344CB8AC3E}">
        <p14:creationId xmlns:p14="http://schemas.microsoft.com/office/powerpoint/2010/main" val="2987944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4" descr="http://www.wri.org/sites/default/files/uploads/SDGs-GlobalGoalsForSustainableDevelopment-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88"/>
            <a:ext cx="9251950" cy="608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0081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5000">
              <a:schemeClr val="bg1"/>
            </a:gs>
            <a:gs pos="59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390" y="0"/>
            <a:ext cx="1051930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1990242" y="6609109"/>
            <a:ext cx="8229600" cy="248891"/>
          </a:xfrm>
        </p:spPr>
        <p:txBody>
          <a:bodyPr>
            <a:normAutofit fontScale="47500" lnSpcReduction="20000"/>
          </a:bodyPr>
          <a:lstStyle/>
          <a:p>
            <a:pPr marL="0" indent="0" algn="r">
              <a:buNone/>
            </a:pPr>
            <a:r>
              <a:rPr lang="en-GB" dirty="0"/>
              <a:t>http://www.stockholmresilience.org/images/18.36c25848153d54bdba33ec9b/1465905797608/sdgs-food-azote.jpg</a:t>
            </a:r>
          </a:p>
        </p:txBody>
      </p:sp>
    </p:spTree>
    <p:extLst>
      <p:ext uri="{BB962C8B-B14F-4D97-AF65-F5344CB8AC3E}">
        <p14:creationId xmlns:p14="http://schemas.microsoft.com/office/powerpoint/2010/main" val="3530850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005755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906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23 at 08.55.4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24556"/>
            <a:ext cx="9144000" cy="5728963"/>
          </a:xfrm>
          <a:prstGeom prst="rect">
            <a:avLst/>
          </a:prstGeom>
        </p:spPr>
      </p:pic>
    </p:spTree>
    <p:extLst>
      <p:ext uri="{BB962C8B-B14F-4D97-AF65-F5344CB8AC3E}">
        <p14:creationId xmlns:p14="http://schemas.microsoft.com/office/powerpoint/2010/main" val="1108030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32656"/>
            <a:ext cx="8229600" cy="1143000"/>
          </a:xfrm>
        </p:spPr>
        <p:txBody>
          <a:bodyPr>
            <a:normAutofit fontScale="90000"/>
          </a:bodyPr>
          <a:lstStyle/>
          <a:p>
            <a:r>
              <a:rPr lang="en-US" b="1" dirty="0">
                <a:solidFill>
                  <a:srgbClr val="C00000"/>
                </a:solidFill>
              </a:rPr>
              <a:t>Goal 4: Quality Education</a:t>
            </a:r>
            <a:br>
              <a:rPr lang="en-US" b="1" dirty="0"/>
            </a:br>
            <a:r>
              <a:rPr lang="en-US" dirty="0"/>
              <a:t>Target 4.7:</a:t>
            </a:r>
          </a:p>
        </p:txBody>
      </p:sp>
      <p:sp>
        <p:nvSpPr>
          <p:cNvPr id="3" name="Content Placeholder 2"/>
          <p:cNvSpPr>
            <a:spLocks noGrp="1"/>
          </p:cNvSpPr>
          <p:nvPr>
            <p:ph idx="1"/>
          </p:nvPr>
        </p:nvSpPr>
        <p:spPr>
          <a:xfrm>
            <a:off x="1981200" y="1600200"/>
            <a:ext cx="8229600" cy="4997152"/>
          </a:xfrm>
        </p:spPr>
        <p:txBody>
          <a:bodyPr>
            <a:normAutofit/>
          </a:bodyPr>
          <a:lstStyle/>
          <a:p>
            <a:r>
              <a:rPr lang="en-US" dirty="0"/>
              <a:t>By 2030, ensure that all learners acquire the knowledge and skills needed to promote sustainable development, including, among others, through education for sustainable development and sustainable lifestyles, human rights, gender equality, promotion of a culture of peace and non-violence, global citizenship and appreciation of cultural diversity and of culture’s contribution to sustainable development</a:t>
            </a:r>
          </a:p>
          <a:p>
            <a:pPr marL="0" indent="0">
              <a:buNone/>
            </a:pPr>
            <a:endParaRPr lang="en-US" dirty="0"/>
          </a:p>
          <a:p>
            <a:pPr marL="0" indent="0">
              <a:buNone/>
            </a:pPr>
            <a:r>
              <a:rPr lang="en-US" dirty="0"/>
              <a:t>(NB There are 10 targets under Goal 4 – a measure or indicator for Target 4.7 has yet to be defined)</a:t>
            </a:r>
          </a:p>
        </p:txBody>
      </p:sp>
    </p:spTree>
    <p:extLst>
      <p:ext uri="{BB962C8B-B14F-4D97-AF65-F5344CB8AC3E}">
        <p14:creationId xmlns:p14="http://schemas.microsoft.com/office/powerpoint/2010/main" val="3139193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1268760"/>
            <a:ext cx="8363272" cy="4176464"/>
          </a:xfrm>
        </p:spPr>
        <p:txBody>
          <a:bodyPr>
            <a:normAutofit/>
          </a:bodyPr>
          <a:lstStyle/>
          <a:p>
            <a:pPr marL="0" indent="0">
              <a:buNone/>
            </a:pPr>
            <a:r>
              <a:rPr lang="en-GB" sz="4400" dirty="0"/>
              <a:t>Possibly, the most valuable lesson that educational professionals can share with young people is not </a:t>
            </a:r>
            <a:r>
              <a:rPr lang="en-GB" sz="4400" i="1" dirty="0"/>
              <a:t>what</a:t>
            </a:r>
            <a:r>
              <a:rPr lang="en-GB" sz="4400" dirty="0"/>
              <a:t> they teach or </a:t>
            </a:r>
            <a:r>
              <a:rPr lang="en-GB" sz="4400" i="1" dirty="0"/>
              <a:t>how</a:t>
            </a:r>
            <a:r>
              <a:rPr lang="en-GB" sz="4400" dirty="0"/>
              <a:t> they teach it – but </a:t>
            </a:r>
            <a:r>
              <a:rPr lang="en-GB" sz="4400" i="1" dirty="0"/>
              <a:t>who</a:t>
            </a:r>
            <a:r>
              <a:rPr lang="en-GB" sz="4400" dirty="0"/>
              <a:t> they are. </a:t>
            </a:r>
          </a:p>
          <a:p>
            <a:pPr marL="0" indent="0">
              <a:buNone/>
            </a:pPr>
            <a:endParaRPr lang="en-GB" dirty="0"/>
          </a:p>
        </p:txBody>
      </p:sp>
    </p:spTree>
    <p:extLst>
      <p:ext uri="{BB962C8B-B14F-4D97-AF65-F5344CB8AC3E}">
        <p14:creationId xmlns:p14="http://schemas.microsoft.com/office/powerpoint/2010/main" val="2092349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73006" y="-147236"/>
            <a:ext cx="6948772" cy="6858000"/>
          </a:xfrm>
          <a:prstGeom prst="rect">
            <a:avLst/>
          </a:prstGeom>
          <a:noFill/>
          <a:ln>
            <a:noFill/>
          </a:ln>
        </p:spPr>
      </p:pic>
      <p:sp>
        <p:nvSpPr>
          <p:cNvPr id="3" name="TextBox 2"/>
          <p:cNvSpPr txBox="1"/>
          <p:nvPr/>
        </p:nvSpPr>
        <p:spPr>
          <a:xfrm>
            <a:off x="2448063" y="6457890"/>
            <a:ext cx="6976061" cy="400110"/>
          </a:xfrm>
          <a:prstGeom prst="rect">
            <a:avLst/>
          </a:prstGeom>
          <a:solidFill>
            <a:srgbClr val="FFFFFF"/>
          </a:solidFill>
        </p:spPr>
        <p:txBody>
          <a:bodyPr wrap="square" rtlCol="0">
            <a:spAutoFit/>
          </a:bodyPr>
          <a:lstStyle/>
          <a:p>
            <a:pPr algn="ctr"/>
            <a:r>
              <a:rPr lang="en-GB" sz="2000" dirty="0"/>
              <a:t>(Raworth 2013) </a:t>
            </a:r>
          </a:p>
        </p:txBody>
      </p:sp>
    </p:spTree>
    <p:extLst>
      <p:ext uri="{BB962C8B-B14F-4D97-AF65-F5344CB8AC3E}">
        <p14:creationId xmlns:p14="http://schemas.microsoft.com/office/powerpoint/2010/main" val="2900476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Development as Freedo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4624"/>
            <a:ext cx="4066778" cy="6645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339677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11560969" cy="6858000"/>
          </a:xfrm>
          <a:prstGeom prst="rect">
            <a:avLst/>
          </a:prstGeom>
        </p:spPr>
      </p:pic>
    </p:spTree>
    <p:extLst>
      <p:ext uri="{BB962C8B-B14F-4D97-AF65-F5344CB8AC3E}">
        <p14:creationId xmlns:p14="http://schemas.microsoft.com/office/powerpoint/2010/main" val="3648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97817835377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784" y="0"/>
            <a:ext cx="4566621" cy="6858000"/>
          </a:xfrm>
          <a:prstGeom prst="rect">
            <a:avLst/>
          </a:prstGeom>
        </p:spPr>
      </p:pic>
      <p:pic>
        <p:nvPicPr>
          <p:cNvPr id="7" name="Picture 6"/>
          <p:cNvPicPr>
            <a:picLocks noChangeAspect="1"/>
          </p:cNvPicPr>
          <p:nvPr/>
        </p:nvPicPr>
        <p:blipFill>
          <a:blip r:embed="rId3"/>
          <a:stretch>
            <a:fillRect/>
          </a:stretch>
        </p:blipFill>
        <p:spPr>
          <a:xfrm>
            <a:off x="920324" y="-21264"/>
            <a:ext cx="4576986" cy="6879264"/>
          </a:xfrm>
          <a:prstGeom prst="rect">
            <a:avLst/>
          </a:prstGeom>
        </p:spPr>
      </p:pic>
    </p:spTree>
    <p:extLst>
      <p:ext uri="{BB962C8B-B14F-4D97-AF65-F5344CB8AC3E}">
        <p14:creationId xmlns:p14="http://schemas.microsoft.com/office/powerpoint/2010/main" val="1543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3200" y="0"/>
            <a:ext cx="4150533" cy="6858000"/>
          </a:xfrm>
          <a:prstGeom prst="rect">
            <a:avLst/>
          </a:prstGeom>
        </p:spPr>
      </p:pic>
    </p:spTree>
    <p:extLst>
      <p:ext uri="{BB962C8B-B14F-4D97-AF65-F5344CB8AC3E}">
        <p14:creationId xmlns:p14="http://schemas.microsoft.com/office/powerpoint/2010/main" val="2351191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r>
              <a:rPr lang="en-US" dirty="0"/>
              <a:t>One of the most harmful habits in contemporary, in modern thought.. (is) ..the analysis of the present as being precisely, in history, a present of rupture, or of high point, or of completion or of a returning dawn...  The solemnity with which everyone who engages in philosophical discourse reflects on his own time strikes me as a flaw.. It is a time like any other, or rather, a time which is never quite like any other. (Foucault 1984)</a:t>
            </a:r>
            <a:endParaRPr lang="en-GB" dirty="0"/>
          </a:p>
          <a:p>
            <a:r>
              <a:rPr lang="en-US" dirty="0"/>
              <a:t>The suggestion is that we look for lines of fragility in the present: </a:t>
            </a:r>
            <a:endParaRPr lang="en-GB" dirty="0"/>
          </a:p>
          <a:p>
            <a:r>
              <a:rPr lang="en-US" dirty="0"/>
              <a:t>to grasp how and why that-which-is might no longer be that-which-is... (for) ...these kinds of virtual fracture... open up the space of freedom., of possible transformation. (Foucault 1984)</a:t>
            </a:r>
            <a:r>
              <a:rPr lang="en-GB" dirty="0"/>
              <a:t> </a:t>
            </a:r>
          </a:p>
          <a:p>
            <a:r>
              <a:rPr lang="en-US" dirty="0"/>
              <a:t>“</a:t>
            </a:r>
            <a:r>
              <a:rPr lang="en-US"/>
              <a:t>In abandoning </a:t>
            </a:r>
            <a:r>
              <a:rPr lang="en-US" dirty="0"/>
              <a:t>hope that one way of life will continue, we open up a space for alternative hopes.” Tommy Lynch (2017). </a:t>
            </a:r>
            <a:endParaRPr lang="en-GB" dirty="0"/>
          </a:p>
        </p:txBody>
      </p:sp>
    </p:spTree>
    <p:extLst>
      <p:ext uri="{BB962C8B-B14F-4D97-AF65-F5344CB8AC3E}">
        <p14:creationId xmlns:p14="http://schemas.microsoft.com/office/powerpoint/2010/main" val="4233815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Adaptation</a:t>
            </a:r>
          </a:p>
        </p:txBody>
      </p:sp>
      <p:sp>
        <p:nvSpPr>
          <p:cNvPr id="3" name="Content Placeholder 2"/>
          <p:cNvSpPr>
            <a:spLocks noGrp="1"/>
          </p:cNvSpPr>
          <p:nvPr>
            <p:ph idx="1"/>
          </p:nvPr>
        </p:nvSpPr>
        <p:spPr/>
        <p:txBody>
          <a:bodyPr/>
          <a:lstStyle/>
          <a:p>
            <a:r>
              <a:rPr lang="en-GB" dirty="0"/>
              <a:t>Resilience – “the capacity to adapt to changing circumstances so as to survive with valued norms </a:t>
            </a:r>
            <a:r>
              <a:rPr lang="en-GB"/>
              <a:t>and behaviours”</a:t>
            </a:r>
            <a:endParaRPr lang="en-GB" dirty="0"/>
          </a:p>
          <a:p>
            <a:r>
              <a:rPr lang="en-GB" dirty="0"/>
              <a:t>Relinquishment</a:t>
            </a:r>
          </a:p>
        </p:txBody>
      </p:sp>
    </p:spTree>
    <p:extLst>
      <p:ext uri="{BB962C8B-B14F-4D97-AF65-F5344CB8AC3E}">
        <p14:creationId xmlns:p14="http://schemas.microsoft.com/office/powerpoint/2010/main" val="124200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92D050"/>
            </a:gs>
            <a:gs pos="8000">
              <a:schemeClr val="accent6">
                <a:lumMod val="60000"/>
                <a:lumOff val="40000"/>
              </a:schemeClr>
            </a:gs>
            <a:gs pos="94000">
              <a:srgbClr val="92D050"/>
            </a:gs>
            <a:gs pos="42000">
              <a:schemeClr val="bg1"/>
            </a:gs>
            <a:gs pos="30000">
              <a:schemeClr val="bg1"/>
            </a:gs>
          </a:gsLst>
          <a:lin ang="5400000" scaled="1"/>
          <a:tileRect/>
        </a:gradFill>
        <a:effectLst/>
      </p:bgPr>
    </p:bg>
    <p:spTree>
      <p:nvGrpSpPr>
        <p:cNvPr id="1" name=""/>
        <p:cNvGrpSpPr/>
        <p:nvPr/>
      </p:nvGrpSpPr>
      <p:grpSpPr>
        <a:xfrm>
          <a:off x="0" y="0"/>
          <a:ext cx="0" cy="0"/>
          <a:chOff x="0" y="0"/>
          <a:chExt cx="0" cy="0"/>
        </a:xfrm>
      </p:grpSpPr>
      <p:pic>
        <p:nvPicPr>
          <p:cNvPr id="4" name="Picture 2" descr="C:\Users\s2112358\Desktop\Planet-Earth-Waterdrop-Leaf1-e1426908988157[1].jpg"/>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a:stretch>
            <a:fillRect/>
          </a:stretch>
        </p:blipFill>
        <p:spPr bwMode="auto">
          <a:xfrm>
            <a:off x="-12303" y="-810883"/>
            <a:ext cx="12204303" cy="81362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1981200" y="908721"/>
            <a:ext cx="8229600" cy="4525963"/>
          </a:xfrm>
        </p:spPr>
        <p:txBody>
          <a:bodyPr/>
          <a:lstStyle/>
          <a:p>
            <a:pPr marL="0" indent="0">
              <a:buNone/>
            </a:pPr>
            <a:endParaRPr lang="en-GB" dirty="0"/>
          </a:p>
          <a:p>
            <a:pPr marL="0" indent="0">
              <a:buNone/>
            </a:pPr>
            <a:endParaRPr lang="en-GB" dirty="0"/>
          </a:p>
          <a:p>
            <a:pPr marL="0" indent="0" algn="ctr">
              <a:buNone/>
            </a:pPr>
            <a:r>
              <a:rPr lang="en-GB" sz="5400" b="1" dirty="0">
                <a:solidFill>
                  <a:srgbClr val="FF0000"/>
                </a:solidFill>
                <a:effectLst>
                  <a:outerShdw blurRad="50800" dist="38100" dir="2700000" algn="tl" rotWithShape="0">
                    <a:srgbClr val="000000">
                      <a:alpha val="43000"/>
                    </a:srgbClr>
                  </a:outerShdw>
                </a:effectLst>
              </a:rPr>
              <a:t>Thank you</a:t>
            </a:r>
          </a:p>
        </p:txBody>
      </p:sp>
      <p:sp>
        <p:nvSpPr>
          <p:cNvPr id="2" name="TextBox 1"/>
          <p:cNvSpPr txBox="1"/>
          <p:nvPr/>
        </p:nvSpPr>
        <p:spPr>
          <a:xfrm>
            <a:off x="2207568" y="3645025"/>
            <a:ext cx="7776864" cy="2800767"/>
          </a:xfrm>
          <a:prstGeom prst="rect">
            <a:avLst/>
          </a:prstGeom>
          <a:noFill/>
        </p:spPr>
        <p:txBody>
          <a:bodyPr wrap="square" rtlCol="0">
            <a:spAutoFit/>
          </a:bodyPr>
          <a:lstStyle/>
          <a:p>
            <a:pPr algn="ctr"/>
            <a:r>
              <a:rPr lang="en-GB" sz="4000" b="1" dirty="0">
                <a:solidFill>
                  <a:srgbClr val="000090"/>
                </a:solidFill>
              </a:rPr>
              <a:t>Questions?</a:t>
            </a:r>
          </a:p>
          <a:p>
            <a:pPr algn="ctr"/>
            <a:endParaRPr lang="en-GB" sz="4000" b="1" dirty="0">
              <a:solidFill>
                <a:srgbClr val="000090"/>
              </a:solidFill>
            </a:endParaRPr>
          </a:p>
          <a:p>
            <a:pPr algn="ctr"/>
            <a:r>
              <a:rPr lang="en-GB" sz="2800" dirty="0"/>
              <a:t>If you have any further comments or questions, please come and talk or contact me at:</a:t>
            </a:r>
          </a:p>
          <a:p>
            <a:pPr algn="ctr"/>
            <a:r>
              <a:rPr lang="en-GB" sz="4000" dirty="0">
                <a:hlinkClick r:id="rId3"/>
              </a:rPr>
              <a:t>pvare@glos.ac.uk</a:t>
            </a:r>
            <a:r>
              <a:rPr lang="en-GB" sz="4000" dirty="0"/>
              <a:t> </a:t>
            </a:r>
          </a:p>
        </p:txBody>
      </p:sp>
    </p:spTree>
    <p:extLst>
      <p:ext uri="{BB962C8B-B14F-4D97-AF65-F5344CB8AC3E}">
        <p14:creationId xmlns:p14="http://schemas.microsoft.com/office/powerpoint/2010/main" val="3894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43407"/>
            <a:ext cx="8229600" cy="1008112"/>
          </a:xfrm>
        </p:spPr>
        <p:txBody>
          <a:bodyPr>
            <a:normAutofit/>
          </a:bodyPr>
          <a:lstStyle/>
          <a:p>
            <a:r>
              <a:rPr lang="en-GB" dirty="0"/>
              <a:t>References</a:t>
            </a:r>
          </a:p>
        </p:txBody>
      </p:sp>
      <p:sp>
        <p:nvSpPr>
          <p:cNvPr id="3" name="Content Placeholder 2"/>
          <p:cNvSpPr>
            <a:spLocks noGrp="1"/>
          </p:cNvSpPr>
          <p:nvPr>
            <p:ph idx="1"/>
          </p:nvPr>
        </p:nvSpPr>
        <p:spPr>
          <a:xfrm>
            <a:off x="1524000" y="620688"/>
            <a:ext cx="9144000" cy="6408712"/>
          </a:xfrm>
        </p:spPr>
        <p:txBody>
          <a:bodyPr>
            <a:normAutofit/>
          </a:bodyPr>
          <a:lstStyle/>
          <a:p>
            <a:r>
              <a:rPr lang="en-GB" sz="1800" dirty="0"/>
              <a:t>A Rounder Sense of Purpose website: </a:t>
            </a:r>
            <a:r>
              <a:rPr lang="en-GB" sz="1800" dirty="0">
                <a:hlinkClick r:id="rId2"/>
              </a:rPr>
              <a:t>www.aroundersenseofpurpose.eu</a:t>
            </a:r>
            <a:r>
              <a:rPr lang="en-GB" sz="1800" dirty="0"/>
              <a:t> </a:t>
            </a:r>
          </a:p>
          <a:p>
            <a:pPr marL="342900" lvl="1" indent="-342900"/>
            <a:r>
              <a:rPr lang="en-GB" sz="1800" dirty="0"/>
              <a:t>Jensen B B &amp; Schnack K (1997) The Action Competence Approach in Environmental Education, </a:t>
            </a:r>
            <a:r>
              <a:rPr lang="en-GB" sz="1800" i="1" dirty="0"/>
              <a:t>Environmental Education Research</a:t>
            </a:r>
            <a:r>
              <a:rPr lang="en-GB" sz="1800" dirty="0"/>
              <a:t>, 3:2, 163-178</a:t>
            </a:r>
          </a:p>
          <a:p>
            <a:r>
              <a:rPr lang="en-US" sz="1800" dirty="0" err="1"/>
              <a:t>Leicht</a:t>
            </a:r>
            <a:r>
              <a:rPr lang="en-US" sz="1800" dirty="0"/>
              <a:t> A, </a:t>
            </a:r>
            <a:r>
              <a:rPr lang="en-US" sz="1800" dirty="0" err="1"/>
              <a:t>Heiss</a:t>
            </a:r>
            <a:r>
              <a:rPr lang="en-US" sz="1800" dirty="0"/>
              <a:t> J &amp; </a:t>
            </a:r>
            <a:r>
              <a:rPr lang="en-US" sz="1800" dirty="0" err="1"/>
              <a:t>Byun</a:t>
            </a:r>
            <a:r>
              <a:rPr lang="en-US" sz="1800" dirty="0"/>
              <a:t> W J (Eds.) (2018) </a:t>
            </a:r>
            <a:r>
              <a:rPr lang="en-US" sz="1800" i="1" dirty="0"/>
              <a:t>Issues and trends in Education for Sustainable Development</a:t>
            </a:r>
            <a:r>
              <a:rPr lang="en-US" sz="1800" dirty="0"/>
              <a:t>. Paris: UNESCO</a:t>
            </a:r>
            <a:endParaRPr lang="en-GB" sz="1800" dirty="0"/>
          </a:p>
          <a:p>
            <a:r>
              <a:rPr lang="en-US" sz="1800" dirty="0"/>
              <a:t>Orr D (2004) </a:t>
            </a:r>
            <a:r>
              <a:rPr lang="en-US" sz="1800" i="1" dirty="0"/>
              <a:t>Earth in Mind. </a:t>
            </a:r>
            <a:r>
              <a:rPr lang="en-US" sz="1800" dirty="0"/>
              <a:t>Washington: First Island Press</a:t>
            </a:r>
            <a:endParaRPr lang="en-GB" sz="1800" dirty="0"/>
          </a:p>
          <a:p>
            <a:r>
              <a:rPr lang="en-GB" sz="1800" dirty="0"/>
              <a:t>Raworth K (2012) </a:t>
            </a:r>
            <a:r>
              <a:rPr lang="en-GB" sz="1800" i="1" dirty="0"/>
              <a:t>A Safe and Just Space for Humanity: Oxfam Discussion Paper</a:t>
            </a:r>
            <a:r>
              <a:rPr lang="en-GB" sz="1800" dirty="0"/>
              <a:t> Oxford: Oxfam</a:t>
            </a:r>
          </a:p>
          <a:p>
            <a:r>
              <a:rPr lang="en-GB" sz="1800" dirty="0" err="1"/>
              <a:t>Rychen</a:t>
            </a:r>
            <a:r>
              <a:rPr lang="en-GB" sz="1800" dirty="0"/>
              <a:t> D S (2003) ‘Key competencies: meeting important challenges in life’ in </a:t>
            </a:r>
            <a:r>
              <a:rPr lang="en-GB" sz="1800" dirty="0" err="1"/>
              <a:t>Rychen</a:t>
            </a:r>
            <a:r>
              <a:rPr lang="en-GB" sz="1800" dirty="0"/>
              <a:t> DS &amp; </a:t>
            </a:r>
            <a:r>
              <a:rPr lang="en-GB" sz="1800" dirty="0" err="1"/>
              <a:t>Salganik</a:t>
            </a:r>
            <a:r>
              <a:rPr lang="en-GB" sz="1800" dirty="0"/>
              <a:t> JH (</a:t>
            </a:r>
            <a:r>
              <a:rPr lang="en-GB" sz="1800" dirty="0" err="1"/>
              <a:t>eds</a:t>
            </a:r>
            <a:r>
              <a:rPr lang="en-GB" sz="1800" dirty="0"/>
              <a:t>) Key Competencies for a Successful Life and Well-functioning Society. Cambridge, MA: </a:t>
            </a:r>
            <a:r>
              <a:rPr lang="en-GB" sz="1800" dirty="0" err="1"/>
              <a:t>Hogrefe</a:t>
            </a:r>
            <a:r>
              <a:rPr lang="en-GB" sz="1800" dirty="0"/>
              <a:t> and Huber, pp63-107</a:t>
            </a:r>
          </a:p>
          <a:p>
            <a:r>
              <a:rPr lang="en-GB" sz="1800" dirty="0"/>
              <a:t>Stockholm Resilience Centre: </a:t>
            </a:r>
            <a:r>
              <a:rPr lang="en-GB" sz="1800" dirty="0">
                <a:hlinkClick r:id="rId3"/>
              </a:rPr>
              <a:t>http://www.stockholmresilience.org/images/18.36c25848153d54bdba33ec9b/1465905797608/sdgs-food-azote.jpg</a:t>
            </a:r>
            <a:endParaRPr lang="en-GB" sz="1800" dirty="0"/>
          </a:p>
          <a:p>
            <a:r>
              <a:rPr lang="en-GB" sz="1800" dirty="0" err="1"/>
              <a:t>Wiek</a:t>
            </a:r>
            <a:r>
              <a:rPr lang="en-GB" sz="1800" dirty="0"/>
              <a:t>, </a:t>
            </a:r>
            <a:r>
              <a:rPr lang="en-GB" sz="1800" dirty="0" err="1"/>
              <a:t>Arnim</a:t>
            </a:r>
            <a:r>
              <a:rPr lang="en-GB" sz="1800" dirty="0"/>
              <a:t>, Lauren </a:t>
            </a:r>
            <a:r>
              <a:rPr lang="en-GB" sz="1800" dirty="0" err="1"/>
              <a:t>Withycombe</a:t>
            </a:r>
            <a:r>
              <a:rPr lang="en-GB" sz="1800" dirty="0"/>
              <a:t>, and Charles L. Redman. 2011. Key Competencies in Sustainability: A Reference Framework for Academic Program Development. </a:t>
            </a:r>
            <a:r>
              <a:rPr lang="en-GB" sz="1800" i="1" dirty="0"/>
              <a:t>Sustainability Science</a:t>
            </a:r>
            <a:r>
              <a:rPr lang="en-GB" sz="1800" dirty="0"/>
              <a:t> 6(2): 203–18.</a:t>
            </a:r>
          </a:p>
          <a:p>
            <a:r>
              <a:rPr lang="en-GB" sz="1800" dirty="0"/>
              <a:t>UNECE (2011) </a:t>
            </a:r>
            <a:r>
              <a:rPr lang="en-GB" sz="1800" i="1" dirty="0"/>
              <a:t>Learning for the future: Competences in Education for Sustainable Development</a:t>
            </a:r>
            <a:r>
              <a:rPr lang="en-GB" sz="1800" dirty="0"/>
              <a:t>. Geneva: UNECE</a:t>
            </a:r>
          </a:p>
        </p:txBody>
      </p:sp>
      <p:sp>
        <p:nvSpPr>
          <p:cNvPr id="4" name="Slide Number Placeholder 3"/>
          <p:cNvSpPr>
            <a:spLocks noGrp="1"/>
          </p:cNvSpPr>
          <p:nvPr>
            <p:ph type="sldNum" sz="quarter" idx="12"/>
          </p:nvPr>
        </p:nvSpPr>
        <p:spPr/>
        <p:txBody>
          <a:bodyPr/>
          <a:lstStyle/>
          <a:p>
            <a:fld id="{495D0DC8-6F44-4D32-BE07-402EDF70C986}" type="slidenum">
              <a:rPr lang="en-GB" smtClean="0"/>
              <a:pPr/>
              <a:t>64</a:t>
            </a:fld>
            <a:endParaRPr lang="en-GB"/>
          </a:p>
        </p:txBody>
      </p:sp>
    </p:spTree>
    <p:extLst>
      <p:ext uri="{BB962C8B-B14F-4D97-AF65-F5344CB8AC3E}">
        <p14:creationId xmlns:p14="http://schemas.microsoft.com/office/powerpoint/2010/main" val="3245881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2112358\Desktop\C9-rL8JXkAA52k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764704"/>
            <a:ext cx="7528109"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893647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0800000">
            <a:off x="60790" y="0"/>
            <a:ext cx="12175669" cy="7122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6044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0421"/>
            <a:ext cx="12192000" cy="8095618"/>
          </a:xfrm>
          <a:prstGeom prst="rect">
            <a:avLst/>
          </a:prstGeom>
        </p:spPr>
      </p:pic>
    </p:spTree>
    <p:extLst>
      <p:ext uri="{BB962C8B-B14F-4D97-AF65-F5344CB8AC3E}">
        <p14:creationId xmlns:p14="http://schemas.microsoft.com/office/powerpoint/2010/main" val="398867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1204" y="0"/>
            <a:ext cx="10227990" cy="6930550"/>
          </a:xfrm>
          <a:prstGeom prst="rect">
            <a:avLst/>
          </a:prstGeom>
        </p:spPr>
      </p:pic>
      <p:sp>
        <p:nvSpPr>
          <p:cNvPr id="2" name="TextBox 1"/>
          <p:cNvSpPr txBox="1"/>
          <p:nvPr/>
        </p:nvSpPr>
        <p:spPr>
          <a:xfrm>
            <a:off x="0" y="133372"/>
            <a:ext cx="3444240" cy="707886"/>
          </a:xfrm>
          <a:prstGeom prst="rect">
            <a:avLst/>
          </a:prstGeom>
          <a:solidFill>
            <a:srgbClr val="008000"/>
          </a:solidFill>
        </p:spPr>
        <p:txBody>
          <a:bodyPr wrap="square" rtlCol="0">
            <a:spAutoFit/>
          </a:bodyPr>
          <a:lstStyle/>
          <a:p>
            <a:r>
              <a:rPr lang="en-GB" sz="4000" b="1" dirty="0"/>
              <a:t>From this…</a:t>
            </a:r>
          </a:p>
        </p:txBody>
      </p:sp>
    </p:spTree>
    <p:extLst>
      <p:ext uri="{BB962C8B-B14F-4D97-AF65-F5344CB8AC3E}">
        <p14:creationId xmlns:p14="http://schemas.microsoft.com/office/powerpoint/2010/main" val="4176501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3537</TotalTime>
  <Words>2099</Words>
  <Application>Microsoft Office PowerPoint</Application>
  <PresentationFormat>Widescreen</PresentationFormat>
  <Paragraphs>227</Paragraphs>
  <Slides>65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Times New Roman</vt:lpstr>
      <vt:lpstr>Office Theme</vt:lpstr>
      <vt:lpstr> Teacher Education as Sustainable Development: what are the chances?</vt:lpstr>
      <vt:lpstr> Teacher Education as Sustainable Development: what are the chances?</vt:lpstr>
      <vt:lpstr>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priorities – Put these under the three headings</vt:lpstr>
      <vt:lpstr>Teacher education research</vt:lpstr>
      <vt:lpstr>PowerPoint Presentation</vt:lpstr>
      <vt:lpstr>Thinking holistically…</vt:lpstr>
      <vt:lpstr>PowerPoint Presentation</vt:lpstr>
      <vt:lpstr>PowerPoint Presentation</vt:lpstr>
      <vt:lpstr>PowerPoint Presentation</vt:lpstr>
      <vt:lpstr>PowerPoint Presentation</vt:lpstr>
      <vt:lpstr>PowerPoint Presentation</vt:lpstr>
      <vt:lpstr>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Envisioning change…</vt:lpstr>
      <vt:lpstr>Don’t lose sight of hope!</vt:lpstr>
      <vt:lpstr>PowerPoint Presentation</vt:lpstr>
      <vt:lpstr>PowerPoint Presentation</vt:lpstr>
      <vt:lpstr>GND? </vt:lpstr>
      <vt:lpstr>Is this really the purpose of education?</vt:lpstr>
      <vt:lpstr>If you can’t beat them, join them:</vt:lpstr>
      <vt:lpstr>PowerPoint Presentation</vt:lpstr>
      <vt:lpstr>PowerPoint Presentation</vt:lpstr>
      <vt:lpstr>Achieving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4: Quality Education Target 4.7:</vt:lpstr>
      <vt:lpstr>PowerPoint Presentation</vt:lpstr>
      <vt:lpstr>PowerPoint Presentation</vt:lpstr>
      <vt:lpstr>PowerPoint Presentation</vt:lpstr>
      <vt:lpstr>PowerPoint Presentation</vt:lpstr>
      <vt:lpstr>PowerPoint Presentation</vt:lpstr>
      <vt:lpstr>PowerPoint Presentation</vt:lpstr>
      <vt:lpstr>Deep Adaptation</vt:lpstr>
      <vt:lpstr>PowerPoint Presentation</vt:lpstr>
      <vt:lpstr>References</vt:lpstr>
      <vt:lpstr>PowerPoint Presentation</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VARE, Paul (Dr)</dc:creator>
  <cp:lastModifiedBy>VARE, Paul (Dr)</cp:lastModifiedBy>
  <cp:revision>47</cp:revision>
  <dcterms:created xsi:type="dcterms:W3CDTF">2019-02-01T11:55:34Z</dcterms:created>
  <dcterms:modified xsi:type="dcterms:W3CDTF">2019-09-11T10:13:51Z</dcterms:modified>
</cp:coreProperties>
</file>