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0" r:id="rId2"/>
    <p:sldId id="257" r:id="rId3"/>
    <p:sldId id="290" r:id="rId4"/>
    <p:sldId id="258" r:id="rId5"/>
    <p:sldId id="283" r:id="rId6"/>
    <p:sldId id="291" r:id="rId7"/>
    <p:sldId id="292" r:id="rId8"/>
    <p:sldId id="293" r:id="rId9"/>
    <p:sldId id="294" r:id="rId10"/>
    <p:sldId id="285" r:id="rId11"/>
    <p:sldId id="268" r:id="rId12"/>
    <p:sldId id="271" r:id="rId13"/>
    <p:sldId id="27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4BD5B-2F48-4944-84DD-0A932A2E4D2C}" type="datetimeFigureOut">
              <a:rPr lang="en-US" smtClean="0"/>
              <a:t>9/10/2019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ACEE0-1ECB-B64F-90E6-DADAD3647957}" type="slidenum">
              <a:rPr lang="en-GB" smtClean="0"/>
              <a:t>‹#›</a:t>
            </a:fld>
            <a:endParaRPr lang="en-GB"/>
          </a:p>
        </p:txBody>
      </p:sp>
    </p:spTree>
    <p:extLst>
      <p:ext uri="{BB962C8B-B14F-4D97-AF65-F5344CB8AC3E}">
        <p14:creationId xmlns:p14="http://schemas.microsoft.com/office/powerpoint/2010/main" val="26610762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numCol="1"/>
          <a:lstStyle/>
          <a:p>
            <a:r>
              <a:rPr lang="en-GB" altLang="en-GB" dirty="0"/>
              <a:t> </a:t>
            </a:r>
          </a:p>
        </p:txBody>
      </p:sp>
      <p:sp>
        <p:nvSpPr>
          <p:cNvPr id="4" name="Slide Number Placeholder 3"/>
          <p:cNvSpPr>
            <a:spLocks noGrp="1"/>
          </p:cNvSpPr>
          <p:nvPr>
            <p:ph type="sldNum" sz="quarter" idx="10"/>
          </p:nvPr>
        </p:nvSpPr>
        <p:spPr/>
        <p:txBody>
          <a:bodyPr numCol="1"/>
          <a:lstStyle/>
          <a:p>
            <a:fld id="{4CB7AF66-7B07-46CB-B728-57F70A4F11C4}" type="slidenum">
              <a:rPr lang="en-GB" altLang="en-GB" smtClean="0"/>
              <a:t>1</a:t>
            </a:fld>
            <a:endParaRPr lang="en-GB" altLang="en-GB" dirty="0"/>
          </a:p>
        </p:txBody>
      </p:sp>
    </p:spTree>
    <p:extLst>
      <p:ext uri="{BB962C8B-B14F-4D97-AF65-F5344CB8AC3E}">
        <p14:creationId xmlns:p14="http://schemas.microsoft.com/office/powerpoint/2010/main" val="3336807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p>
        </p:txBody>
      </p:sp>
      <p:sp>
        <p:nvSpPr>
          <p:cNvPr id="4" name="Date Placeholder 3"/>
          <p:cNvSpPr>
            <a:spLocks noGrp="1"/>
          </p:cNvSpPr>
          <p:nvPr>
            <p:ph type="dt" sz="half" idx="10"/>
          </p:nvPr>
        </p:nvSpPr>
        <p:spPr/>
        <p:txBody>
          <a:bodyPr/>
          <a:lstStyle/>
          <a:p>
            <a:fld id="{DF93024C-BB2E-EA4D-A642-6CDF55FDD994}" type="datetimeFigureOut">
              <a:rPr lang="en-US" smtClean="0"/>
              <a:t>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291605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93024C-BB2E-EA4D-A642-6CDF55FDD994}" type="datetimeFigureOut">
              <a:rPr lang="en-US" smtClean="0"/>
              <a:t>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403404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93024C-BB2E-EA4D-A642-6CDF55FDD994}" type="datetimeFigureOut">
              <a:rPr lang="en-US" smtClean="0"/>
              <a:t>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407288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DF93024C-BB2E-EA4D-A642-6CDF55FDD994}" type="datetimeFigureOut">
              <a:rPr lang="en-US" smtClean="0"/>
              <a:t>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81345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F93024C-BB2E-EA4D-A642-6CDF55FDD994}" type="datetimeFigureOut">
              <a:rPr lang="en-US" smtClean="0"/>
              <a:t>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03442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DF93024C-BB2E-EA4D-A642-6CDF55FDD994}" type="datetimeFigureOut">
              <a:rPr lang="en-US" smtClean="0"/>
              <a:t>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311544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DF93024C-BB2E-EA4D-A642-6CDF55FDD994}" type="datetimeFigureOut">
              <a:rPr lang="en-US" smtClean="0"/>
              <a:t>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270352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DF93024C-BB2E-EA4D-A642-6CDF55FDD994}" type="datetimeFigureOut">
              <a:rPr lang="en-US" smtClean="0"/>
              <a:t>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12901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3024C-BB2E-EA4D-A642-6CDF55FDD994}" type="datetimeFigureOut">
              <a:rPr lang="en-US" smtClean="0"/>
              <a:t>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84621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93024C-BB2E-EA4D-A642-6CDF55FDD994}" type="datetimeFigureOut">
              <a:rPr lang="en-US" smtClean="0"/>
              <a:t>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83560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F93024C-BB2E-EA4D-A642-6CDF55FDD994}" type="datetimeFigureOut">
              <a:rPr lang="en-US" smtClean="0"/>
              <a:t>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89A8F-1808-A542-BF05-0E09AB35233E}" type="slidenum">
              <a:rPr lang="en-GB" smtClean="0"/>
              <a:t>‹#›</a:t>
            </a:fld>
            <a:endParaRPr lang="en-GB"/>
          </a:p>
        </p:txBody>
      </p:sp>
    </p:spTree>
    <p:extLst>
      <p:ext uri="{BB962C8B-B14F-4D97-AF65-F5344CB8AC3E}">
        <p14:creationId xmlns:p14="http://schemas.microsoft.com/office/powerpoint/2010/main" val="370064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tx1"/>
            </a:gs>
            <a:gs pos="100000">
              <a:schemeClr val="bg2">
                <a:lumMod val="20000"/>
                <a:lumOff val="80000"/>
              </a:schemeClr>
            </a:gs>
            <a:gs pos="50000">
              <a:schemeClr val="accent4">
                <a:lumMod val="20000"/>
                <a:lumOff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3024C-BB2E-EA4D-A642-6CDF55FDD994}" type="datetimeFigureOut">
              <a:rPr lang="en-US" smtClean="0"/>
              <a:t>9/10/2019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89A8F-1808-A542-BF05-0E09AB35233E}" type="slidenum">
              <a:rPr lang="en-GB" smtClean="0"/>
              <a:t>‹#›</a:t>
            </a:fld>
            <a:endParaRPr lang="en-GB"/>
          </a:p>
        </p:txBody>
      </p:sp>
    </p:spTree>
    <p:extLst>
      <p:ext uri="{BB962C8B-B14F-4D97-AF65-F5344CB8AC3E}">
        <p14:creationId xmlns:p14="http://schemas.microsoft.com/office/powerpoint/2010/main" val="26648605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911" y="1196752"/>
            <a:ext cx="7848600" cy="2160240"/>
          </a:xfrm>
        </p:spPr>
        <p:txBody>
          <a:bodyPr numCol="1">
            <a:normAutofit fontScale="90000"/>
          </a:bodyPr>
          <a:lstStyle/>
          <a:p>
            <a:r>
              <a:rPr lang="en-GB" altLang="en-GB" sz="6000" b="1" cap="none" dirty="0">
                <a:solidFill>
                  <a:srgbClr val="C00000"/>
                </a:solidFill>
              </a:rPr>
              <a:t>A Rounder Sense of Purpose</a:t>
            </a:r>
            <a:br>
              <a:rPr lang="en-GB" altLang="en-GB" sz="4900" b="1" cap="none" dirty="0"/>
            </a:br>
            <a:r>
              <a:rPr lang="en-GB" altLang="en-GB" sz="4000" b="1" dirty="0">
                <a:solidFill>
                  <a:srgbClr val="C00000"/>
                </a:solidFill>
              </a:rPr>
              <a:t>Developing and measuring educator competence in Education for Sustainable Development</a:t>
            </a:r>
          </a:p>
        </p:txBody>
      </p:sp>
      <p:sp>
        <p:nvSpPr>
          <p:cNvPr id="3" name="Subtitle 2"/>
          <p:cNvSpPr>
            <a:spLocks noGrp="1"/>
          </p:cNvSpPr>
          <p:nvPr>
            <p:ph type="subTitle" idx="1"/>
          </p:nvPr>
        </p:nvSpPr>
        <p:spPr>
          <a:xfrm>
            <a:off x="611560" y="4149080"/>
            <a:ext cx="7416824" cy="1752600"/>
          </a:xfrm>
        </p:spPr>
        <p:txBody>
          <a:bodyPr numCol="1">
            <a:normAutofit fontScale="85000" lnSpcReduction="20000"/>
          </a:bodyPr>
          <a:lstStyle/>
          <a:p>
            <a:r>
              <a:rPr lang="en-GB" altLang="en-GB" b="1" dirty="0">
                <a:solidFill>
                  <a:srgbClr val="002060"/>
                </a:solidFill>
              </a:rPr>
              <a:t>Dr Paul Vare</a:t>
            </a:r>
            <a:endParaRPr lang="en-GB" altLang="en-GB" dirty="0">
              <a:solidFill>
                <a:srgbClr val="002060"/>
              </a:solidFill>
            </a:endParaRPr>
          </a:p>
          <a:p>
            <a:r>
              <a:rPr lang="en-GB" altLang="en-GB" dirty="0">
                <a:solidFill>
                  <a:srgbClr val="002060"/>
                </a:solidFill>
              </a:rPr>
              <a:t>University of Gloucestershire</a:t>
            </a:r>
          </a:p>
          <a:p>
            <a:r>
              <a:rPr lang="en-GB" altLang="en-GB" dirty="0">
                <a:solidFill>
                  <a:srgbClr val="002060"/>
                </a:solidFill>
              </a:rPr>
              <a:t>UKFIET Conference, University of Oxford </a:t>
            </a:r>
          </a:p>
          <a:p>
            <a:r>
              <a:rPr lang="en-GB" altLang="en-GB" dirty="0">
                <a:solidFill>
                  <a:srgbClr val="002060"/>
                </a:solidFill>
              </a:rPr>
              <a:t>5-7 September, 2017</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a:xfrm>
            <a:off x="20847" y="6093296"/>
            <a:ext cx="2771800" cy="764704"/>
          </a:xfrm>
          <a:prstGeom prst="rect">
            <a:avLst/>
          </a:prstGeom>
          <a:noFill/>
          <a:ln>
            <a:noFill/>
          </a:ln>
        </p:spPr>
      </p:pic>
      <p:pic>
        <p:nvPicPr>
          <p:cNvPr id="6" name="Picture 5" descr="Description: appFormLogo"/>
          <p:cNvPicPr/>
          <p:nvPr/>
        </p:nvPicPr>
        <p:blipFill>
          <a:blip r:embed="rId4">
            <a:extLst>
              <a:ext uri="{28A0092B-C50C-407E-A947-70E740481C1C}">
                <a14:useLocalDpi xmlns:a14="http://schemas.microsoft.com/office/drawing/2010/main" val="0"/>
              </a:ext>
            </a:extLst>
          </a:blip>
          <a:srcRect/>
          <a:stretch>
            <a:fillRect/>
          </a:stretch>
        </p:blipFill>
        <p:spPr>
          <a:xfrm>
            <a:off x="6372200" y="6093296"/>
            <a:ext cx="2771800" cy="764704"/>
          </a:xfrm>
          <a:prstGeom prst="rect">
            <a:avLst/>
          </a:prstGeom>
          <a:noFill/>
          <a:ln>
            <a:noFill/>
          </a:ln>
        </p:spPr>
      </p:pic>
    </p:spTree>
    <p:extLst>
      <p:ext uri="{BB962C8B-B14F-4D97-AF65-F5344CB8AC3E}">
        <p14:creationId xmlns:p14="http://schemas.microsoft.com/office/powerpoint/2010/main" val="3770257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248"/>
            <a:ext cx="8229600" cy="819813"/>
          </a:xfrm>
        </p:spPr>
        <p:txBody>
          <a:bodyPr>
            <a:normAutofit fontScale="90000"/>
          </a:bodyPr>
          <a:lstStyle/>
          <a:p>
            <a:r>
              <a:rPr lang="en-GB" b="1" dirty="0">
                <a:solidFill>
                  <a:srgbClr val="C00000"/>
                </a:solidFill>
              </a:rPr>
              <a:t>At any academic ‘Level’ we suggest three </a:t>
            </a:r>
            <a:r>
              <a:rPr lang="en-GB" b="1" i="1" dirty="0">
                <a:solidFill>
                  <a:srgbClr val="C00000"/>
                </a:solidFill>
              </a:rPr>
              <a:t>stages</a:t>
            </a:r>
            <a:r>
              <a:rPr lang="en-GB" b="1" dirty="0">
                <a:solidFill>
                  <a:srgbClr val="C00000"/>
                </a:solidFill>
              </a:rPr>
              <a:t> of achievement</a:t>
            </a:r>
          </a:p>
        </p:txBody>
      </p:sp>
      <p:graphicFrame>
        <p:nvGraphicFramePr>
          <p:cNvPr id="4" name="Object 3"/>
          <p:cNvGraphicFramePr>
            <a:graphicFrameLocks noChangeAspect="1"/>
          </p:cNvGraphicFramePr>
          <p:nvPr>
            <p:extLst>
              <p:ext uri="{D42A27DB-BD31-4B8C-83A1-F6EECF244321}">
                <p14:modId xmlns:p14="http://schemas.microsoft.com/office/powerpoint/2010/main" val="3041090241"/>
              </p:ext>
            </p:extLst>
          </p:nvPr>
        </p:nvGraphicFramePr>
        <p:xfrm>
          <a:off x="-344909" y="1402123"/>
          <a:ext cx="9641766" cy="5300663"/>
        </p:xfrm>
        <a:graphic>
          <a:graphicData uri="http://schemas.openxmlformats.org/presentationml/2006/ole">
            <mc:AlternateContent xmlns:mc="http://schemas.openxmlformats.org/markup-compatibility/2006">
              <mc:Choice xmlns:v="urn:schemas-microsoft-com:vml" Requires="v">
                <p:oleObj spid="_x0000_s1039" name="Document" r:id="rId3" imgW="5410200" imgH="2692400" progId="Word.Document.12">
                  <p:embed/>
                </p:oleObj>
              </mc:Choice>
              <mc:Fallback>
                <p:oleObj name="Document" r:id="rId3" imgW="5410200" imgH="2692400" progId="Word.Document.12">
                  <p:embed/>
                  <p:pic>
                    <p:nvPicPr>
                      <p:cNvPr id="0" name=""/>
                      <p:cNvPicPr/>
                      <p:nvPr/>
                    </p:nvPicPr>
                    <p:blipFill>
                      <a:blip r:embed="rId4"/>
                      <a:stretch>
                        <a:fillRect/>
                      </a:stretch>
                    </p:blipFill>
                    <p:spPr>
                      <a:xfrm>
                        <a:off x="-344909" y="1402123"/>
                        <a:ext cx="9641766" cy="5300663"/>
                      </a:xfrm>
                      <a:prstGeom prst="rect">
                        <a:avLst/>
                      </a:prstGeom>
                    </p:spPr>
                  </p:pic>
                </p:oleObj>
              </mc:Fallback>
            </mc:AlternateContent>
          </a:graphicData>
        </a:graphic>
      </p:graphicFrame>
    </p:spTree>
    <p:extLst>
      <p:ext uri="{BB962C8B-B14F-4D97-AF65-F5344CB8AC3E}">
        <p14:creationId xmlns:p14="http://schemas.microsoft.com/office/powerpoint/2010/main" val="28053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526889"/>
            <a:ext cx="9144000" cy="142136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b="1" dirty="0">
                <a:solidFill>
                  <a:srgbClr val="C00000"/>
                </a:solidFill>
              </a:rPr>
              <a:t>Vertical and horizontal: </a:t>
            </a:r>
          </a:p>
          <a:p>
            <a:r>
              <a:rPr lang="en-GB" sz="3600" b="1" dirty="0">
                <a:solidFill>
                  <a:srgbClr val="C00000"/>
                </a:solidFill>
              </a:rPr>
              <a:t>dialogue; thinking; learning </a:t>
            </a:r>
            <a:br>
              <a:rPr lang="en-GB" sz="3600" b="1" dirty="0">
                <a:solidFill>
                  <a:srgbClr val="C00000"/>
                </a:solidFill>
              </a:rPr>
            </a:br>
            <a:r>
              <a:rPr lang="en-GB" sz="2800" dirty="0">
                <a:solidFill>
                  <a:srgbClr val="C00000"/>
                </a:solidFill>
              </a:rPr>
              <a:t>(After </a:t>
            </a:r>
            <a:r>
              <a:rPr lang="en-GB" sz="2800" dirty="0" err="1">
                <a:solidFill>
                  <a:srgbClr val="C00000"/>
                </a:solidFill>
              </a:rPr>
              <a:t>Wegerif</a:t>
            </a:r>
            <a:r>
              <a:rPr lang="en-GB" sz="2800" dirty="0">
                <a:solidFill>
                  <a:srgbClr val="C00000"/>
                </a:solidFill>
              </a:rPr>
              <a:t> 2011)</a:t>
            </a:r>
            <a:br>
              <a:rPr lang="en-GB" sz="2800" dirty="0">
                <a:solidFill>
                  <a:srgbClr val="C00000"/>
                </a:solidFill>
              </a:rPr>
            </a:br>
            <a:r>
              <a:rPr lang="en-GB" b="1" dirty="0">
                <a:solidFill>
                  <a:srgbClr val="C00000"/>
                </a:solidFill>
              </a:rPr>
              <a:t> </a:t>
            </a:r>
          </a:p>
        </p:txBody>
      </p:sp>
      <p:sp>
        <p:nvSpPr>
          <p:cNvPr id="3" name="TextBox 2"/>
          <p:cNvSpPr txBox="1"/>
          <p:nvPr/>
        </p:nvSpPr>
        <p:spPr>
          <a:xfrm>
            <a:off x="297255" y="1948249"/>
            <a:ext cx="8674471" cy="1754327"/>
          </a:xfrm>
          <a:prstGeom prst="rect">
            <a:avLst/>
          </a:prstGeom>
          <a:noFill/>
        </p:spPr>
        <p:txBody>
          <a:bodyPr wrap="square" rtlCol="0">
            <a:spAutoFit/>
          </a:bodyPr>
          <a:lstStyle/>
          <a:p>
            <a:r>
              <a:rPr lang="en-GB" sz="3600" b="1" dirty="0">
                <a:solidFill>
                  <a:srgbClr val="000090"/>
                </a:solidFill>
              </a:rPr>
              <a:t>Horizontal: </a:t>
            </a:r>
            <a:r>
              <a:rPr lang="en-GB" sz="3600" dirty="0">
                <a:solidFill>
                  <a:srgbClr val="000090"/>
                </a:solidFill>
              </a:rPr>
              <a:t>learning </a:t>
            </a:r>
            <a:r>
              <a:rPr lang="en-GB" sz="3600" i="1" dirty="0">
                <a:solidFill>
                  <a:srgbClr val="000090"/>
                </a:solidFill>
              </a:rPr>
              <a:t>more</a:t>
            </a:r>
            <a:r>
              <a:rPr lang="en-GB" sz="3600" dirty="0">
                <a:solidFill>
                  <a:srgbClr val="000090"/>
                </a:solidFill>
              </a:rPr>
              <a:t> e.g. about SDGs; learning the </a:t>
            </a:r>
            <a:r>
              <a:rPr lang="en-GB" sz="3600" dirty="0" err="1">
                <a:solidFill>
                  <a:srgbClr val="000090"/>
                </a:solidFill>
              </a:rPr>
              <a:t>laguage</a:t>
            </a:r>
            <a:r>
              <a:rPr lang="en-GB" sz="3600" dirty="0">
                <a:solidFill>
                  <a:srgbClr val="000090"/>
                </a:solidFill>
              </a:rPr>
              <a:t> of sustainability; doing the ‘right’ thing; ESD 1</a:t>
            </a:r>
          </a:p>
        </p:txBody>
      </p:sp>
      <p:sp>
        <p:nvSpPr>
          <p:cNvPr id="6" name="Content Placeholder 2"/>
          <p:cNvSpPr>
            <a:spLocks noGrp="1"/>
          </p:cNvSpPr>
          <p:nvPr>
            <p:ph idx="1"/>
          </p:nvPr>
        </p:nvSpPr>
        <p:spPr>
          <a:xfrm>
            <a:off x="391837" y="3884342"/>
            <a:ext cx="8579889" cy="1965476"/>
          </a:xfrm>
        </p:spPr>
        <p:txBody>
          <a:bodyPr>
            <a:noAutofit/>
          </a:bodyPr>
          <a:lstStyle/>
          <a:p>
            <a:pPr marL="0" indent="0">
              <a:buNone/>
            </a:pPr>
            <a:r>
              <a:rPr lang="en-GB" sz="3600" b="1" dirty="0">
                <a:solidFill>
                  <a:srgbClr val="000090"/>
                </a:solidFill>
              </a:rPr>
              <a:t>Vertical: </a:t>
            </a:r>
            <a:r>
              <a:rPr lang="en-GB" sz="3600" dirty="0">
                <a:solidFill>
                  <a:srgbClr val="000090"/>
                </a:solidFill>
              </a:rPr>
              <a:t>reflecting on and responding to new events, across contexts, challenging existing practices, e.g. critical thinking; consideration of underpinning ethical dimensions and values; ESD 2.</a:t>
            </a:r>
          </a:p>
        </p:txBody>
      </p:sp>
    </p:spTree>
    <p:extLst>
      <p:ext uri="{BB962C8B-B14F-4D97-AF65-F5344CB8AC3E}">
        <p14:creationId xmlns:p14="http://schemas.microsoft.com/office/powerpoint/2010/main" val="370129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1128"/>
          </a:xfrm>
        </p:spPr>
        <p:txBody>
          <a:bodyPr>
            <a:normAutofit/>
          </a:bodyPr>
          <a:lstStyle/>
          <a:p>
            <a:r>
              <a:rPr lang="en-GB" b="1" dirty="0">
                <a:solidFill>
                  <a:srgbClr val="C00000"/>
                </a:solidFill>
              </a:rPr>
              <a:t>Assessment tools</a:t>
            </a:r>
          </a:p>
        </p:txBody>
      </p:sp>
      <p:sp>
        <p:nvSpPr>
          <p:cNvPr id="3" name="Content Placeholder 2"/>
          <p:cNvSpPr>
            <a:spLocks noGrp="1"/>
          </p:cNvSpPr>
          <p:nvPr>
            <p:ph idx="1"/>
          </p:nvPr>
        </p:nvSpPr>
        <p:spPr>
          <a:xfrm>
            <a:off x="457200" y="851128"/>
            <a:ext cx="8229600" cy="3832737"/>
          </a:xfrm>
        </p:spPr>
        <p:txBody>
          <a:bodyPr>
            <a:normAutofit fontScale="92500" lnSpcReduction="10000"/>
          </a:bodyPr>
          <a:lstStyle/>
          <a:p>
            <a:pPr marL="742950" indent="-742950">
              <a:buAutoNum type="arabicPeriod"/>
            </a:pPr>
            <a:r>
              <a:rPr lang="en-GB" sz="3600" dirty="0">
                <a:solidFill>
                  <a:srgbClr val="000090"/>
                </a:solidFill>
              </a:rPr>
              <a:t>Presentation and discussion including a  	question and answer session</a:t>
            </a:r>
          </a:p>
          <a:p>
            <a:pPr marL="742950" indent="-742950">
              <a:buAutoNum type="arabicPeriod"/>
            </a:pPr>
            <a:r>
              <a:rPr lang="en-GB" sz="3600" dirty="0">
                <a:solidFill>
                  <a:srgbClr val="000090"/>
                </a:solidFill>
              </a:rPr>
              <a:t>Engagement in the question and answer 	session of one’s peers</a:t>
            </a:r>
          </a:p>
          <a:p>
            <a:pPr marL="0" indent="0" algn="ctr">
              <a:buNone/>
            </a:pPr>
            <a:r>
              <a:rPr lang="en-GB" sz="3800" i="1" dirty="0">
                <a:solidFill>
                  <a:srgbClr val="C00000"/>
                </a:solidFill>
                <a:latin typeface="+mj-lt"/>
                <a:ea typeface="+mj-ea"/>
                <a:cs typeface="+mj-cs"/>
              </a:rPr>
              <a:t>(In 1 and 2 the assessor pays attention to the dialogic dimensions in play)</a:t>
            </a:r>
          </a:p>
          <a:p>
            <a:pPr marL="0" indent="0">
              <a:buNone/>
            </a:pPr>
            <a:r>
              <a:rPr lang="en-GB" sz="3600" dirty="0">
                <a:solidFill>
                  <a:srgbClr val="000090"/>
                </a:solidFill>
              </a:rPr>
              <a:t>3.		Portfolio – possibly multimedia</a:t>
            </a:r>
          </a:p>
        </p:txBody>
      </p:sp>
      <p:sp>
        <p:nvSpPr>
          <p:cNvPr id="5" name="Content Placeholder 2"/>
          <p:cNvSpPr txBox="1">
            <a:spLocks/>
          </p:cNvSpPr>
          <p:nvPr/>
        </p:nvSpPr>
        <p:spPr>
          <a:xfrm>
            <a:off x="0" y="4683865"/>
            <a:ext cx="9144000" cy="2174135"/>
          </a:xfrm>
          <a:prstGeom prst="rect">
            <a:avLst/>
          </a:prstGeom>
          <a:solidFill>
            <a:srgbClr val="FFFF00"/>
          </a:solidFill>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GB" b="1" dirty="0">
                <a:solidFill>
                  <a:srgbClr val="800000"/>
                </a:solidFill>
              </a:rPr>
              <a:t>Under development…</a:t>
            </a:r>
            <a:endParaRPr lang="en-GB" b="1" dirty="0">
              <a:solidFill>
                <a:srgbClr val="0000FF"/>
              </a:solidFill>
            </a:endParaRPr>
          </a:p>
          <a:p>
            <a:pPr marL="0" indent="0" algn="ctr">
              <a:buFont typeface="Arial"/>
              <a:buNone/>
            </a:pPr>
            <a:r>
              <a:rPr lang="en-GB" dirty="0">
                <a:solidFill>
                  <a:srgbClr val="800000"/>
                </a:solidFill>
              </a:rPr>
              <a:t>Assessor’s guidelines on how to identify vertical and horizontal learning through learner dialogue in the context of ESD.</a:t>
            </a:r>
          </a:p>
        </p:txBody>
      </p:sp>
    </p:spTree>
    <p:extLst>
      <p:ext uri="{BB962C8B-B14F-4D97-AF65-F5344CB8AC3E}">
        <p14:creationId xmlns:p14="http://schemas.microsoft.com/office/powerpoint/2010/main" val="424728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style.rotation</p:attrName>
                                        </p:attrNameLst>
                                      </p:cBhvr>
                                      <p:tavLst>
                                        <p:tav tm="0">
                                          <p:val>
                                            <p:fltVal val="720"/>
                                          </p:val>
                                        </p:tav>
                                        <p:tav tm="100000">
                                          <p:val>
                                            <p:fltVal val="0"/>
                                          </p:val>
                                        </p:tav>
                                      </p:tavLst>
                                    </p:anim>
                                    <p:anim calcmode="lin" valueType="num">
                                      <p:cBhvr>
                                        <p:cTn id="9" dur="2000" fill="hold"/>
                                        <p:tgtEl>
                                          <p:spTgt spid="5"/>
                                        </p:tgtEl>
                                        <p:attrNameLst>
                                          <p:attrName>ppt_h</p:attrName>
                                        </p:attrNameLst>
                                      </p:cBhvr>
                                      <p:tavLst>
                                        <p:tav tm="0">
                                          <p:val>
                                            <p:fltVal val="0"/>
                                          </p:val>
                                        </p:tav>
                                        <p:tav tm="100000">
                                          <p:val>
                                            <p:strVal val="#ppt_h"/>
                                          </p:val>
                                        </p:tav>
                                      </p:tavLst>
                                    </p:anim>
                                    <p:anim calcmode="lin" valueType="num">
                                      <p:cBhvr>
                                        <p:cTn id="10"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5575"/>
            <a:ext cx="8229600" cy="1143000"/>
          </a:xfrm>
        </p:spPr>
        <p:txBody>
          <a:bodyPr/>
          <a:lstStyle/>
          <a:p>
            <a:r>
              <a:rPr lang="en-GB" b="1" dirty="0">
                <a:solidFill>
                  <a:srgbClr val="FF0000"/>
                </a:solidFill>
              </a:rPr>
              <a:t>Thank you</a:t>
            </a:r>
          </a:p>
        </p:txBody>
      </p:sp>
      <p:sp>
        <p:nvSpPr>
          <p:cNvPr id="3" name="Content Placeholder 2"/>
          <p:cNvSpPr txBox="1">
            <a:spLocks/>
          </p:cNvSpPr>
          <p:nvPr/>
        </p:nvSpPr>
        <p:spPr>
          <a:xfrm>
            <a:off x="226154" y="153251"/>
            <a:ext cx="8767802" cy="6704749"/>
          </a:xfrm>
          <a:prstGeom prst="rect">
            <a:avLst/>
          </a:prstGeom>
          <a:solidFill>
            <a:schemeClr val="bg2">
              <a:lumMod val="20000"/>
              <a:lumOff val="80000"/>
            </a:schemeClr>
          </a:solidFill>
        </p:spPr>
        <p:txBody>
          <a:bodyPr>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GB" sz="5800" b="1" dirty="0">
                <a:solidFill>
                  <a:srgbClr val="C00000"/>
                </a:solidFill>
              </a:rPr>
              <a:t>References</a:t>
            </a:r>
            <a:endParaRPr lang="en-GB" sz="5800" dirty="0">
              <a:solidFill>
                <a:srgbClr val="000090"/>
              </a:solidFill>
            </a:endParaRPr>
          </a:p>
          <a:p>
            <a:pPr marL="0" indent="0">
              <a:buFont typeface="Arial"/>
              <a:buNone/>
            </a:pPr>
            <a:r>
              <a:rPr lang="en-GB" sz="3300" dirty="0" err="1">
                <a:solidFill>
                  <a:srgbClr val="000090"/>
                </a:solidFill>
              </a:rPr>
              <a:t>Roorda</a:t>
            </a:r>
            <a:r>
              <a:rPr lang="en-GB" sz="3300" dirty="0">
                <a:solidFill>
                  <a:srgbClr val="000090"/>
                </a:solidFill>
              </a:rPr>
              <a:t> N (2012) </a:t>
            </a:r>
            <a:r>
              <a:rPr lang="en-GB" sz="3300" i="1" dirty="0">
                <a:solidFill>
                  <a:srgbClr val="000090"/>
                </a:solidFill>
              </a:rPr>
              <a:t>Fundamentals of Sustainable Development</a:t>
            </a:r>
            <a:r>
              <a:rPr lang="en-GB" sz="3300" dirty="0">
                <a:solidFill>
                  <a:srgbClr val="000090"/>
                </a:solidFill>
              </a:rPr>
              <a:t>. London: </a:t>
            </a:r>
            <a:r>
              <a:rPr lang="en-GB" sz="3300" dirty="0" err="1">
                <a:solidFill>
                  <a:srgbClr val="000090"/>
                </a:solidFill>
              </a:rPr>
              <a:t>Earthscan</a:t>
            </a:r>
            <a:endParaRPr lang="en-GB" sz="3300" dirty="0">
              <a:solidFill>
                <a:srgbClr val="000090"/>
              </a:solidFill>
            </a:endParaRPr>
          </a:p>
          <a:p>
            <a:pPr marL="0" indent="0">
              <a:buFont typeface="Arial"/>
              <a:buNone/>
            </a:pPr>
            <a:endParaRPr lang="en-GB" dirty="0">
              <a:solidFill>
                <a:srgbClr val="000090"/>
              </a:solidFill>
            </a:endParaRPr>
          </a:p>
          <a:p>
            <a:pPr marL="0" indent="0">
              <a:buFont typeface="Arial"/>
              <a:buNone/>
            </a:pPr>
            <a:r>
              <a:rPr lang="en-GB" dirty="0" err="1">
                <a:solidFill>
                  <a:srgbClr val="000090"/>
                </a:solidFill>
              </a:rPr>
              <a:t>Sleurs</a:t>
            </a:r>
            <a:r>
              <a:rPr lang="en-GB" dirty="0">
                <a:solidFill>
                  <a:srgbClr val="000090"/>
                </a:solidFill>
              </a:rPr>
              <a:t> W (ed.) (2008) </a:t>
            </a:r>
            <a:r>
              <a:rPr lang="en-GB" i="1" dirty="0">
                <a:solidFill>
                  <a:srgbClr val="000090"/>
                </a:solidFill>
              </a:rPr>
              <a:t>Competencies for ESD teachers. A framework to integrate ESD in the curriculum of teacher training institutes</a:t>
            </a:r>
            <a:r>
              <a:rPr lang="en-GB" dirty="0">
                <a:solidFill>
                  <a:srgbClr val="000090"/>
                </a:solidFill>
              </a:rPr>
              <a:t>, Brussels Online at: http://platform.ue4sd.eu/downloads/CSCT_Handbook_11_01_08.pdf </a:t>
            </a:r>
          </a:p>
          <a:p>
            <a:pPr marL="0" indent="0">
              <a:buFont typeface="Arial"/>
              <a:buNone/>
            </a:pPr>
            <a:r>
              <a:rPr lang="en-GB" dirty="0">
                <a:solidFill>
                  <a:srgbClr val="000090"/>
                </a:solidFill>
              </a:rPr>
              <a:t> </a:t>
            </a:r>
          </a:p>
          <a:p>
            <a:pPr marL="0" indent="0">
              <a:buFont typeface="Arial"/>
              <a:buNone/>
            </a:pPr>
            <a:r>
              <a:rPr lang="en-GB" dirty="0" err="1">
                <a:solidFill>
                  <a:srgbClr val="000090"/>
                </a:solidFill>
              </a:rPr>
              <a:t>Wegerif</a:t>
            </a:r>
            <a:r>
              <a:rPr lang="en-GB" dirty="0">
                <a:solidFill>
                  <a:srgbClr val="000090"/>
                </a:solidFill>
              </a:rPr>
              <a:t> R (2011) Towards a dialogic theory of how children learn to think in </a:t>
            </a:r>
            <a:r>
              <a:rPr lang="en-GB" i="1" dirty="0">
                <a:solidFill>
                  <a:srgbClr val="000090"/>
                </a:solidFill>
              </a:rPr>
              <a:t>Thinking Skills and Creativity </a:t>
            </a:r>
            <a:r>
              <a:rPr lang="en-GB" dirty="0">
                <a:solidFill>
                  <a:srgbClr val="000090"/>
                </a:solidFill>
              </a:rPr>
              <a:t>6 (2011) 179–190</a:t>
            </a:r>
          </a:p>
          <a:p>
            <a:pPr marL="0" indent="0">
              <a:buFont typeface="Arial"/>
              <a:buNone/>
            </a:pPr>
            <a:endParaRPr lang="en-GB" dirty="0">
              <a:solidFill>
                <a:srgbClr val="000090"/>
              </a:solidFill>
            </a:endParaRPr>
          </a:p>
          <a:p>
            <a:pPr marL="0" indent="0">
              <a:buFont typeface="Arial"/>
              <a:buNone/>
            </a:pPr>
            <a:r>
              <a:rPr lang="en-GB" dirty="0" err="1">
                <a:solidFill>
                  <a:srgbClr val="000090"/>
                </a:solidFill>
              </a:rPr>
              <a:t>Wiek</a:t>
            </a:r>
            <a:r>
              <a:rPr lang="en-GB" dirty="0">
                <a:solidFill>
                  <a:srgbClr val="000090"/>
                </a:solidFill>
              </a:rPr>
              <a:t> A, </a:t>
            </a:r>
            <a:r>
              <a:rPr lang="en-GB" dirty="0" err="1">
                <a:solidFill>
                  <a:srgbClr val="000090"/>
                </a:solidFill>
              </a:rPr>
              <a:t>Withycombe</a:t>
            </a:r>
            <a:r>
              <a:rPr lang="en-GB" dirty="0">
                <a:solidFill>
                  <a:srgbClr val="000090"/>
                </a:solidFill>
              </a:rPr>
              <a:t> L, and Redman C L (2011) Key Competencies in Sustainability: A Reference Framework for Academic Program Development in</a:t>
            </a:r>
            <a:r>
              <a:rPr lang="en-GB" i="1" dirty="0">
                <a:solidFill>
                  <a:srgbClr val="000090"/>
                </a:solidFill>
              </a:rPr>
              <a:t> Sustainability Science</a:t>
            </a:r>
            <a:r>
              <a:rPr lang="en-GB" dirty="0">
                <a:solidFill>
                  <a:srgbClr val="000090"/>
                </a:solidFill>
              </a:rPr>
              <a:t> 6(2): 203–18.</a:t>
            </a:r>
          </a:p>
          <a:p>
            <a:pPr marL="0" indent="0">
              <a:buFont typeface="Arial"/>
              <a:buNone/>
            </a:pPr>
            <a:r>
              <a:rPr lang="en-GB" dirty="0">
                <a:solidFill>
                  <a:srgbClr val="000090"/>
                </a:solidFill>
              </a:rPr>
              <a:t> </a:t>
            </a:r>
          </a:p>
          <a:p>
            <a:pPr marL="0" indent="0">
              <a:buFont typeface="Arial"/>
              <a:buNone/>
            </a:pPr>
            <a:r>
              <a:rPr lang="en-GB" dirty="0">
                <a:solidFill>
                  <a:srgbClr val="000090"/>
                </a:solidFill>
              </a:rPr>
              <a:t>UNECE (2012) </a:t>
            </a:r>
            <a:r>
              <a:rPr lang="en-GB" i="1" dirty="0">
                <a:solidFill>
                  <a:srgbClr val="000090"/>
                </a:solidFill>
              </a:rPr>
              <a:t>Learning for the future: Competences in Education for Sustainable Development</a:t>
            </a:r>
            <a:r>
              <a:rPr lang="en-GB" dirty="0">
                <a:solidFill>
                  <a:srgbClr val="000090"/>
                </a:solidFill>
              </a:rPr>
              <a:t>. Geneva: United Nations Economic Commission for Europe</a:t>
            </a:r>
          </a:p>
          <a:p>
            <a:pPr marL="0" indent="0">
              <a:buFont typeface="Arial"/>
              <a:buNone/>
            </a:pPr>
            <a:endParaRPr lang="en-GB" dirty="0">
              <a:solidFill>
                <a:srgbClr val="000090"/>
              </a:solidFill>
            </a:endParaRPr>
          </a:p>
          <a:p>
            <a:pPr marL="0" indent="0">
              <a:buFont typeface="Arial"/>
              <a:buNone/>
            </a:pPr>
            <a:r>
              <a:rPr lang="en-GB" dirty="0">
                <a:solidFill>
                  <a:srgbClr val="000090"/>
                </a:solidFill>
              </a:rPr>
              <a:t>Vare P &amp; Scott WAH (2007) </a:t>
            </a:r>
            <a:r>
              <a:rPr lang="en-GB" i="1" dirty="0">
                <a:solidFill>
                  <a:srgbClr val="000090"/>
                </a:solidFill>
              </a:rPr>
              <a:t>Learning for a Change: exploring the relationship between education and sustainable development</a:t>
            </a:r>
            <a:r>
              <a:rPr lang="en-GB" dirty="0">
                <a:solidFill>
                  <a:srgbClr val="000090"/>
                </a:solidFill>
              </a:rPr>
              <a:t>; Journal of Education for Sustainable Development 1:2, 191–198</a:t>
            </a:r>
          </a:p>
          <a:p>
            <a:pPr marL="0" indent="0">
              <a:buFont typeface="Arial"/>
              <a:buNone/>
            </a:pPr>
            <a:endParaRPr lang="en-GB" dirty="0">
              <a:solidFill>
                <a:srgbClr val="000090"/>
              </a:solidFill>
            </a:endParaRPr>
          </a:p>
        </p:txBody>
      </p:sp>
    </p:spTree>
    <p:extLst>
      <p:ext uri="{BB962C8B-B14F-4D97-AF65-F5344CB8AC3E}">
        <p14:creationId xmlns:p14="http://schemas.microsoft.com/office/powerpoint/2010/main" val="302050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2"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287" y="0"/>
            <a:ext cx="8229600" cy="1143000"/>
          </a:xfrm>
        </p:spPr>
        <p:txBody>
          <a:bodyPr numCol="1">
            <a:normAutofit/>
          </a:bodyPr>
          <a:lstStyle/>
          <a:p>
            <a:r>
              <a:rPr lang="en-GB" altLang="en-GB" b="1" dirty="0">
                <a:solidFill>
                  <a:srgbClr val="C00000"/>
                </a:solidFill>
              </a:rPr>
              <a:t>Six partner institutions aiming to:</a:t>
            </a:r>
            <a:endParaRPr lang="en-US" b="1" dirty="0">
              <a:solidFill>
                <a:srgbClr val="C00000"/>
              </a:solidFill>
            </a:endParaRPr>
          </a:p>
        </p:txBody>
      </p:sp>
      <p:sp>
        <p:nvSpPr>
          <p:cNvPr id="3" name="Content Placeholder 2"/>
          <p:cNvSpPr>
            <a:spLocks noGrp="1"/>
          </p:cNvSpPr>
          <p:nvPr>
            <p:ph idx="1"/>
          </p:nvPr>
        </p:nvSpPr>
        <p:spPr>
          <a:xfrm>
            <a:off x="248607" y="1143000"/>
            <a:ext cx="8640960" cy="5454352"/>
          </a:xfrm>
        </p:spPr>
        <p:txBody>
          <a:bodyPr numCol="1">
            <a:normAutofit/>
          </a:bodyPr>
          <a:lstStyle/>
          <a:p>
            <a:endParaRPr lang="en-GB" altLang="en-GB" dirty="0">
              <a:solidFill>
                <a:srgbClr val="002060"/>
              </a:solidFill>
            </a:endParaRPr>
          </a:p>
          <a:p>
            <a:endParaRPr lang="en-GB" altLang="en-GB" dirty="0">
              <a:solidFill>
                <a:srgbClr val="002060"/>
              </a:solidFill>
            </a:endParaRPr>
          </a:p>
          <a:p>
            <a:pPr marL="0" indent="0">
              <a:buNone/>
            </a:pPr>
            <a:br>
              <a:rPr lang="en-GB" dirty="0">
                <a:solidFill>
                  <a:srgbClr val="000090"/>
                </a:solidFill>
              </a:rPr>
            </a:br>
            <a:r>
              <a:rPr lang="en-GB" sz="3600" dirty="0">
                <a:solidFill>
                  <a:srgbClr val="000090"/>
                </a:solidFill>
              </a:rPr>
              <a:t>…develop a practical accreditation model that teacher educators can use in any European context so that pre- and in-service educators can demonstrate their competence in ESD through a widely-recognised qualification.</a:t>
            </a:r>
            <a:endParaRPr lang="en-GB" altLang="en-GB" sz="3600" dirty="0">
              <a:solidFill>
                <a:srgbClr val="000090"/>
              </a:solidFill>
            </a:endParaRPr>
          </a:p>
        </p:txBody>
      </p:sp>
      <p:sp>
        <p:nvSpPr>
          <p:cNvPr id="4" name="Slide Number Placeholder 3"/>
          <p:cNvSpPr>
            <a:spLocks noGrp="1"/>
          </p:cNvSpPr>
          <p:nvPr>
            <p:ph type="sldNum" sz="quarter" idx="12"/>
          </p:nvPr>
        </p:nvSpPr>
        <p:spPr/>
        <p:txBody>
          <a:bodyPr numCol="1"/>
          <a:lstStyle/>
          <a:p>
            <a:fld id="{7AE50190-DB52-4C20-AB50-62AB29F47283}" type="slidenum">
              <a:rPr lang="en-GB" altLang="en-GB" smtClean="0"/>
              <a:t>2</a:t>
            </a:fld>
            <a:endParaRPr lang="en-GB" altLang="en-GB" dirty="0"/>
          </a:p>
        </p:txBody>
      </p:sp>
      <p:pic>
        <p:nvPicPr>
          <p:cNvPr id="5" name="Picture 4"/>
          <p:cNvPicPr>
            <a:picLocks noChangeAspect="1"/>
          </p:cNvPicPr>
          <p:nvPr/>
        </p:nvPicPr>
        <p:blipFill>
          <a:blip r:embed="rId2"/>
          <a:stretch>
            <a:fillRect/>
          </a:stretch>
        </p:blipFill>
        <p:spPr>
          <a:xfrm>
            <a:off x="0" y="1563226"/>
            <a:ext cx="1925918" cy="966988"/>
          </a:xfrm>
          <a:prstGeom prst="rect">
            <a:avLst/>
          </a:prstGeom>
        </p:spPr>
      </p:pic>
      <p:pic>
        <p:nvPicPr>
          <p:cNvPr id="6" name="Picture 5"/>
          <p:cNvPicPr>
            <a:picLocks noChangeAspect="1"/>
          </p:cNvPicPr>
          <p:nvPr/>
        </p:nvPicPr>
        <p:blipFill>
          <a:blip r:embed="rId3"/>
          <a:stretch>
            <a:fillRect/>
          </a:stretch>
        </p:blipFill>
        <p:spPr>
          <a:xfrm>
            <a:off x="1583664" y="1224407"/>
            <a:ext cx="1614013" cy="1076009"/>
          </a:xfrm>
          <a:prstGeom prst="rect">
            <a:avLst/>
          </a:prstGeom>
        </p:spPr>
      </p:pic>
      <p:pic>
        <p:nvPicPr>
          <p:cNvPr id="7" name="Picture 6"/>
          <p:cNvPicPr>
            <a:picLocks noChangeAspect="1"/>
          </p:cNvPicPr>
          <p:nvPr/>
        </p:nvPicPr>
        <p:blipFill>
          <a:blip r:embed="rId4"/>
          <a:stretch>
            <a:fillRect/>
          </a:stretch>
        </p:blipFill>
        <p:spPr>
          <a:xfrm>
            <a:off x="3197677" y="1430474"/>
            <a:ext cx="1577555" cy="1040308"/>
          </a:xfrm>
          <a:prstGeom prst="rect">
            <a:avLst/>
          </a:prstGeom>
        </p:spPr>
      </p:pic>
      <p:pic>
        <p:nvPicPr>
          <p:cNvPr id="8" name="Picture 7"/>
          <p:cNvPicPr>
            <a:picLocks noChangeAspect="1"/>
          </p:cNvPicPr>
          <p:nvPr/>
        </p:nvPicPr>
        <p:blipFill>
          <a:blip r:embed="rId5"/>
          <a:stretch>
            <a:fillRect/>
          </a:stretch>
        </p:blipFill>
        <p:spPr>
          <a:xfrm>
            <a:off x="4595488" y="1190892"/>
            <a:ext cx="1480972" cy="1000504"/>
          </a:xfrm>
          <a:prstGeom prst="rect">
            <a:avLst/>
          </a:prstGeom>
        </p:spPr>
      </p:pic>
      <p:pic>
        <p:nvPicPr>
          <p:cNvPr id="9" name="Picture 8"/>
          <p:cNvPicPr>
            <a:picLocks noChangeAspect="1"/>
          </p:cNvPicPr>
          <p:nvPr/>
        </p:nvPicPr>
        <p:blipFill>
          <a:blip r:embed="rId6"/>
          <a:stretch>
            <a:fillRect/>
          </a:stretch>
        </p:blipFill>
        <p:spPr>
          <a:xfrm>
            <a:off x="5931113" y="1412158"/>
            <a:ext cx="1599966" cy="1058624"/>
          </a:xfrm>
          <a:prstGeom prst="rect">
            <a:avLst/>
          </a:prstGeom>
        </p:spPr>
      </p:pic>
      <p:pic>
        <p:nvPicPr>
          <p:cNvPr id="10" name="Picture 9"/>
          <p:cNvPicPr>
            <a:picLocks noChangeAspect="1"/>
          </p:cNvPicPr>
          <p:nvPr/>
        </p:nvPicPr>
        <p:blipFill>
          <a:blip r:embed="rId7"/>
          <a:stretch>
            <a:fillRect/>
          </a:stretch>
        </p:blipFill>
        <p:spPr>
          <a:xfrm>
            <a:off x="7433449" y="1687465"/>
            <a:ext cx="1710551" cy="1085187"/>
          </a:xfrm>
          <a:prstGeom prst="rect">
            <a:avLst/>
          </a:prstGeom>
        </p:spPr>
      </p:pic>
    </p:spTree>
    <p:extLst>
      <p:ext uri="{BB962C8B-B14F-4D97-AF65-F5344CB8AC3E}">
        <p14:creationId xmlns:p14="http://schemas.microsoft.com/office/powerpoint/2010/main" val="3200201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images.jpeg"/>
          <p:cNvPicPr>
            <a:picLocks noGrp="1" noChangeAspect="1"/>
          </p:cNvPicPr>
          <p:nvPr>
            <p:ph idx="1"/>
          </p:nvPr>
        </p:nvPicPr>
        <p:blipFill>
          <a:blip r:embed="rId2" cstate="screen">
            <a:extLst>
              <a:ext uri="{28A0092B-C50C-407E-A947-70E740481C1C}">
                <a14:useLocalDpi xmlns:a14="http://schemas.microsoft.com/office/drawing/2010/main"/>
              </a:ext>
            </a:extLst>
          </a:blip>
          <a:srcRect l="-40915" r="-40915"/>
          <a:stretch>
            <a:fillRect/>
          </a:stretch>
        </p:blipFill>
        <p:spPr>
          <a:xfrm>
            <a:off x="2483768" y="4648201"/>
            <a:ext cx="4018098" cy="2209799"/>
          </a:xfrm>
        </p:spPr>
      </p:pic>
      <p:sp>
        <p:nvSpPr>
          <p:cNvPr id="11" name="Rectangle 10"/>
          <p:cNvSpPr/>
          <p:nvPr/>
        </p:nvSpPr>
        <p:spPr>
          <a:xfrm>
            <a:off x="1043608" y="260648"/>
            <a:ext cx="1799821" cy="769441"/>
          </a:xfrm>
          <a:prstGeom prst="rect">
            <a:avLst/>
          </a:prstGeom>
        </p:spPr>
        <p:txBody>
          <a:bodyPr wrap="square">
            <a:spAutoFit/>
          </a:bodyPr>
          <a:lstStyle/>
          <a:p>
            <a:pPr algn="ctr"/>
            <a:r>
              <a:rPr lang="en-US" sz="4400" b="1" dirty="0">
                <a:solidFill>
                  <a:srgbClr val="000090"/>
                </a:solidFill>
              </a:rPr>
              <a:t>ESD 1</a:t>
            </a:r>
            <a:endParaRPr lang="en-US" sz="4400" dirty="0">
              <a:solidFill>
                <a:srgbClr val="000090"/>
              </a:solidFill>
            </a:endParaRPr>
          </a:p>
        </p:txBody>
      </p:sp>
      <p:sp>
        <p:nvSpPr>
          <p:cNvPr id="12" name="Rectangle 11"/>
          <p:cNvSpPr/>
          <p:nvPr/>
        </p:nvSpPr>
        <p:spPr>
          <a:xfrm>
            <a:off x="5796136" y="260648"/>
            <a:ext cx="1927729" cy="769441"/>
          </a:xfrm>
          <a:prstGeom prst="rect">
            <a:avLst/>
          </a:prstGeom>
        </p:spPr>
        <p:txBody>
          <a:bodyPr wrap="square">
            <a:spAutoFit/>
          </a:bodyPr>
          <a:lstStyle/>
          <a:p>
            <a:pPr algn="ctr"/>
            <a:r>
              <a:rPr lang="en-US" sz="4400" b="1" dirty="0">
                <a:solidFill>
                  <a:srgbClr val="000090"/>
                </a:solidFill>
              </a:rPr>
              <a:t>ESD 2</a:t>
            </a:r>
            <a:endParaRPr lang="en-US" sz="4400" dirty="0">
              <a:solidFill>
                <a:srgbClr val="000090"/>
              </a:solidFill>
            </a:endParaRPr>
          </a:p>
        </p:txBody>
      </p:sp>
      <p:sp>
        <p:nvSpPr>
          <p:cNvPr id="13" name="Rectangle 3"/>
          <p:cNvSpPr txBox="1">
            <a:spLocks noChangeArrowheads="1"/>
          </p:cNvSpPr>
          <p:nvPr/>
        </p:nvSpPr>
        <p:spPr bwMode="auto">
          <a:xfrm>
            <a:off x="107504" y="1196752"/>
            <a:ext cx="4248472" cy="4842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1" u="none" strike="noStrike" kern="0" cap="none" spc="0" normalizeH="0" baseline="0" noProof="0" dirty="0">
                <a:ln>
                  <a:noFill/>
                </a:ln>
                <a:solidFill>
                  <a:srgbClr val="000090"/>
                </a:solidFill>
                <a:effectLst/>
                <a:uLnTx/>
                <a:uFillTx/>
                <a:latin typeface="+mn-lt"/>
                <a:ea typeface="+mn-ea"/>
                <a:cs typeface="+mn-cs"/>
              </a:rPr>
              <a:t>Promoting (informed, skilled) behaviours and ways of thinking, where the need for this is clearly identified and agreed</a:t>
            </a:r>
            <a:br>
              <a:rPr kumimoji="0" lang="en-GB" sz="2400" b="0" i="1" u="none" strike="noStrike" kern="0" cap="none" spc="0" normalizeH="0" baseline="0" noProof="0" dirty="0">
                <a:ln>
                  <a:noFill/>
                </a:ln>
                <a:solidFill>
                  <a:srgbClr val="000090"/>
                </a:solidFill>
                <a:effectLst/>
                <a:uLnTx/>
                <a:uFillTx/>
                <a:latin typeface="+mn-lt"/>
                <a:ea typeface="+mn-ea"/>
                <a:cs typeface="+mn-cs"/>
              </a:rPr>
            </a:br>
            <a:endParaRPr kumimoji="0" lang="en-GB" sz="2400" b="0" i="1" u="none" strike="noStrike" kern="0" cap="none" spc="0" normalizeH="0" baseline="0" noProof="0" dirty="0">
              <a:ln>
                <a:noFill/>
              </a:ln>
              <a:solidFill>
                <a:srgbClr val="00009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1" u="none" strike="noStrike" kern="0" cap="none" spc="0" normalizeH="0" baseline="0" noProof="0" dirty="0">
                <a:ln>
                  <a:noFill/>
                </a:ln>
                <a:solidFill>
                  <a:srgbClr val="000090"/>
                </a:solidFill>
                <a:effectLst/>
                <a:uLnTx/>
                <a:uFillTx/>
                <a:latin typeface="+mn-lt"/>
                <a:ea typeface="+mn-ea"/>
                <a:cs typeface="+mn-cs"/>
              </a:rPr>
              <a:t>learning </a:t>
            </a:r>
            <a:r>
              <a:rPr kumimoji="0" lang="en-GB" sz="2400" b="1" i="1" u="none" strike="noStrike" kern="0" cap="none" spc="0" normalizeH="0" baseline="0" noProof="0" dirty="0">
                <a:ln>
                  <a:noFill/>
                </a:ln>
                <a:solidFill>
                  <a:srgbClr val="000090"/>
                </a:solidFill>
                <a:effectLst/>
                <a:uLnTx/>
                <a:uFillTx/>
                <a:latin typeface="+mn-lt"/>
                <a:ea typeface="+mn-ea"/>
                <a:cs typeface="+mn-cs"/>
              </a:rPr>
              <a:t>for</a:t>
            </a:r>
            <a:r>
              <a:rPr kumimoji="0" lang="en-GB" sz="2400" b="0" i="1" u="none" strike="noStrike" kern="0" cap="none" spc="0" normalizeH="0" baseline="0" noProof="0" dirty="0">
                <a:ln>
                  <a:noFill/>
                </a:ln>
                <a:solidFill>
                  <a:srgbClr val="000090"/>
                </a:solidFill>
                <a:effectLst/>
                <a:uLnTx/>
                <a:uFillTx/>
                <a:latin typeface="+mn-lt"/>
                <a:ea typeface="+mn-ea"/>
                <a:cs typeface="+mn-cs"/>
              </a:rPr>
              <a:t> sustainable development</a:t>
            </a:r>
            <a:endParaRPr kumimoji="0" lang="en-US" sz="2400" b="0" i="1" u="none" strike="noStrike" kern="0" cap="none" spc="0" normalizeH="0" baseline="0" noProof="0" dirty="0">
              <a:ln>
                <a:noFill/>
              </a:ln>
              <a:solidFill>
                <a:srgbClr val="000090"/>
              </a:solidFill>
              <a:effectLst/>
              <a:uLnTx/>
              <a:uFillTx/>
              <a:latin typeface="+mn-lt"/>
              <a:ea typeface="+mn-ea"/>
              <a:cs typeface="+mn-cs"/>
            </a:endParaRPr>
          </a:p>
        </p:txBody>
      </p:sp>
      <p:sp>
        <p:nvSpPr>
          <p:cNvPr id="14" name="Rectangle 3"/>
          <p:cNvSpPr txBox="1">
            <a:spLocks noChangeArrowheads="1"/>
          </p:cNvSpPr>
          <p:nvPr/>
        </p:nvSpPr>
        <p:spPr bwMode="auto">
          <a:xfrm>
            <a:off x="4648458" y="1196752"/>
            <a:ext cx="4498698" cy="4987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1" u="none" strike="noStrike" kern="0" cap="none" spc="0" normalizeH="0" baseline="0" noProof="0" dirty="0">
                <a:ln>
                  <a:noFill/>
                </a:ln>
                <a:solidFill>
                  <a:srgbClr val="000090"/>
                </a:solidFill>
                <a:effectLst/>
                <a:uLnTx/>
                <a:uFillTx/>
                <a:latin typeface="+mn-lt"/>
                <a:ea typeface="+mn-ea"/>
                <a:cs typeface="+mn-cs"/>
              </a:rPr>
              <a:t>Building capacity to think critically about [and beyond] what experts say and to test sustainable development ideas</a:t>
            </a:r>
            <a:br>
              <a:rPr kumimoji="0" lang="en-GB" sz="2400" b="0" i="1" u="none" strike="noStrike" kern="0" cap="none" spc="0" normalizeH="0" baseline="0" noProof="0" dirty="0">
                <a:ln>
                  <a:noFill/>
                </a:ln>
                <a:solidFill>
                  <a:srgbClr val="000090"/>
                </a:solidFill>
                <a:effectLst/>
                <a:uLnTx/>
                <a:uFillTx/>
                <a:latin typeface="+mn-lt"/>
                <a:ea typeface="+mn-ea"/>
                <a:cs typeface="+mn-cs"/>
              </a:rPr>
            </a:br>
            <a:endParaRPr kumimoji="0" lang="en-GB" sz="2400" b="0" i="1" u="none" strike="noStrike" kern="0" cap="none" spc="0" normalizeH="0" baseline="0" noProof="0" dirty="0">
              <a:ln>
                <a:noFill/>
              </a:ln>
              <a:solidFill>
                <a:srgbClr val="000090"/>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GB" sz="2400" b="0" i="1" u="none" strike="noStrike" kern="0" cap="none" spc="0" normalizeH="0" baseline="0" noProof="0" dirty="0">
                <a:ln>
                  <a:noFill/>
                </a:ln>
                <a:solidFill>
                  <a:srgbClr val="000090"/>
                </a:solidFill>
                <a:effectLst/>
                <a:uLnTx/>
                <a:uFillTx/>
                <a:latin typeface="+mn-lt"/>
                <a:ea typeface="+mn-ea"/>
                <a:cs typeface="+mn-cs"/>
              </a:rPr>
              <a:t>learning </a:t>
            </a:r>
            <a:r>
              <a:rPr kumimoji="0" lang="en-GB" sz="2400" b="1" i="1" u="none" strike="noStrike" kern="0" cap="none" spc="0" normalizeH="0" baseline="0" noProof="0" dirty="0">
                <a:ln>
                  <a:noFill/>
                </a:ln>
                <a:solidFill>
                  <a:srgbClr val="000090"/>
                </a:solidFill>
                <a:effectLst/>
                <a:uLnTx/>
                <a:uFillTx/>
                <a:latin typeface="+mn-lt"/>
                <a:ea typeface="+mn-ea"/>
                <a:cs typeface="+mn-cs"/>
              </a:rPr>
              <a:t>as</a:t>
            </a:r>
            <a:r>
              <a:rPr kumimoji="0" lang="en-GB" sz="2400" b="0" i="1" u="none" strike="noStrike" kern="0" cap="none" spc="0" normalizeH="0" baseline="0" noProof="0" dirty="0">
                <a:ln>
                  <a:noFill/>
                </a:ln>
                <a:solidFill>
                  <a:srgbClr val="000090"/>
                </a:solidFill>
                <a:effectLst/>
                <a:uLnTx/>
                <a:uFillTx/>
                <a:latin typeface="+mn-lt"/>
                <a:ea typeface="+mn-ea"/>
                <a:cs typeface="+mn-cs"/>
              </a:rPr>
              <a:t> sustainable development</a:t>
            </a:r>
            <a:endParaRPr kumimoji="0" lang="en-US" sz="2400" b="0" i="1" u="none" strike="noStrike" kern="0" cap="none" spc="0" normalizeH="0" baseline="0" noProof="0" dirty="0">
              <a:ln>
                <a:noFill/>
              </a:ln>
              <a:solidFill>
                <a:srgbClr val="000090"/>
              </a:solidFill>
              <a:effectLst/>
              <a:uLnTx/>
              <a:uFillTx/>
              <a:latin typeface="+mn-lt"/>
              <a:ea typeface="+mn-ea"/>
              <a:cs typeface="+mn-cs"/>
            </a:endParaRPr>
          </a:p>
        </p:txBody>
      </p:sp>
    </p:spTree>
    <p:extLst>
      <p:ext uri="{BB962C8B-B14F-4D97-AF65-F5344CB8AC3E}">
        <p14:creationId xmlns:p14="http://schemas.microsoft.com/office/powerpoint/2010/main" val="187834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anim calcmode="lin" valueType="num">
                                      <p:cBhvr>
                                        <p:cTn id="16" dur="2000" fill="hold"/>
                                        <p:tgtEl>
                                          <p:spTgt spid="10"/>
                                        </p:tgtEl>
                                        <p:attrNameLst>
                                          <p:attrName>ppt_w</p:attrName>
                                        </p:attrNameLst>
                                      </p:cBhvr>
                                      <p:tavLst>
                                        <p:tav tm="0" fmla="#ppt_w*sin(2.5*pi*$)">
                                          <p:val>
                                            <p:fltVal val="0"/>
                                          </p:val>
                                        </p:tav>
                                        <p:tav tm="100000">
                                          <p:val>
                                            <p:fltVal val="1"/>
                                          </p:val>
                                        </p:tav>
                                      </p:tavLst>
                                    </p:anim>
                                    <p:anim calcmode="lin" valueType="num">
                                      <p:cBhvr>
                                        <p:cTn id="1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4080404" cy="4459593"/>
          </a:xfrm>
          <a:prstGeom prst="rect">
            <a:avLst/>
          </a:prstGeom>
        </p:spPr>
      </p:pic>
      <p:sp>
        <p:nvSpPr>
          <p:cNvPr id="4" name="Slide Number Placeholder 3"/>
          <p:cNvSpPr>
            <a:spLocks noGrp="1"/>
          </p:cNvSpPr>
          <p:nvPr>
            <p:ph type="sldNum" sz="quarter" idx="12"/>
          </p:nvPr>
        </p:nvSpPr>
        <p:spPr/>
        <p:txBody>
          <a:bodyPr numCol="1"/>
          <a:lstStyle/>
          <a:p>
            <a:fld id="{7AE50190-DB52-4C20-AB50-62AB29F47283}" type="slidenum">
              <a:rPr lang="en-GB" altLang="en-GB" smtClean="0"/>
              <a:t>4</a:t>
            </a:fld>
            <a:endParaRPr lang="en-GB" altLang="en-GB" dirty="0"/>
          </a:p>
        </p:txBody>
      </p:sp>
      <p:pic>
        <p:nvPicPr>
          <p:cNvPr id="1026" name="Picture 2" descr="https://www.unece.org/fileadmin/_processed_/f/4/csm_TitlePic_02_e70e823a1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969279" y="1030452"/>
            <a:ext cx="3843861" cy="549672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5578238" y="0"/>
            <a:ext cx="3355968" cy="2677656"/>
          </a:xfrm>
          <a:prstGeom prst="rect">
            <a:avLst/>
          </a:prstGeom>
          <a:solidFill>
            <a:schemeClr val="tx1"/>
          </a:solidFill>
        </p:spPr>
        <p:txBody>
          <a:bodyPr wrap="square">
            <a:spAutoFit/>
          </a:bodyPr>
          <a:lstStyle/>
          <a:p>
            <a:r>
              <a:rPr lang="en-GB" altLang="en-GB" sz="2800" dirty="0">
                <a:solidFill>
                  <a:srgbClr val="000090"/>
                </a:solidFill>
              </a:rPr>
              <a:t>The United Nations Economic Commission for Europe (UNECE 2012)</a:t>
            </a:r>
          </a:p>
          <a:p>
            <a:r>
              <a:rPr lang="en-GB" altLang="en-GB" sz="2800" dirty="0">
                <a:solidFill>
                  <a:srgbClr val="000090"/>
                </a:solidFill>
              </a:rPr>
              <a:t>Defined 39 ‘competences’.</a:t>
            </a:r>
            <a:endParaRPr lang="en-GB" sz="3600" dirty="0">
              <a:solidFill>
                <a:srgbClr val="000090"/>
              </a:solidFill>
            </a:endParaRPr>
          </a:p>
        </p:txBody>
      </p:sp>
      <p:sp>
        <p:nvSpPr>
          <p:cNvPr id="3" name="TextBox 2"/>
          <p:cNvSpPr txBox="1"/>
          <p:nvPr/>
        </p:nvSpPr>
        <p:spPr>
          <a:xfrm>
            <a:off x="179676" y="4573362"/>
            <a:ext cx="8754530" cy="2308324"/>
          </a:xfrm>
          <a:prstGeom prst="rect">
            <a:avLst/>
          </a:prstGeom>
          <a:solidFill>
            <a:srgbClr val="FFFF00"/>
          </a:solidFill>
        </p:spPr>
        <p:txBody>
          <a:bodyPr wrap="square" rtlCol="0">
            <a:spAutoFit/>
          </a:bodyPr>
          <a:lstStyle/>
          <a:p>
            <a:pPr algn="ctr"/>
            <a:r>
              <a:rPr lang="en-GB" sz="3600" b="1" dirty="0">
                <a:solidFill>
                  <a:srgbClr val="C00000"/>
                </a:solidFill>
              </a:rPr>
              <a:t>We ‘distilled’ the 39 UNECE competences </a:t>
            </a:r>
          </a:p>
          <a:p>
            <a:pPr algn="ctr"/>
            <a:r>
              <a:rPr lang="en-GB" sz="3600" dirty="0">
                <a:solidFill>
                  <a:srgbClr val="000090"/>
                </a:solidFill>
              </a:rPr>
              <a:t>Refining, filtering, extracting the essential elements to define 12 competences </a:t>
            </a:r>
          </a:p>
          <a:p>
            <a:pPr algn="ctr"/>
            <a:r>
              <a:rPr lang="en-GB" sz="3600" dirty="0">
                <a:solidFill>
                  <a:srgbClr val="000090"/>
                </a:solidFill>
              </a:rPr>
              <a:t>(Also using </a:t>
            </a:r>
            <a:r>
              <a:rPr lang="en-GB" sz="3600" dirty="0" err="1">
                <a:solidFill>
                  <a:srgbClr val="000090"/>
                </a:solidFill>
              </a:rPr>
              <a:t>Wiek</a:t>
            </a:r>
            <a:r>
              <a:rPr lang="en-GB" sz="3600" dirty="0">
                <a:solidFill>
                  <a:srgbClr val="000090"/>
                </a:solidFill>
              </a:rPr>
              <a:t> </a:t>
            </a:r>
            <a:r>
              <a:rPr lang="en-GB" sz="3600" i="1" dirty="0">
                <a:solidFill>
                  <a:srgbClr val="000090"/>
                </a:solidFill>
              </a:rPr>
              <a:t>et al</a:t>
            </a:r>
            <a:r>
              <a:rPr lang="en-GB" sz="3600" dirty="0">
                <a:solidFill>
                  <a:srgbClr val="000090"/>
                </a:solidFill>
              </a:rPr>
              <a:t> 2011 &amp; </a:t>
            </a:r>
            <a:r>
              <a:rPr lang="en-GB" sz="3600" dirty="0" err="1">
                <a:solidFill>
                  <a:srgbClr val="000090"/>
                </a:solidFill>
              </a:rPr>
              <a:t>Roorda</a:t>
            </a:r>
            <a:r>
              <a:rPr lang="en-GB" sz="3600" dirty="0">
                <a:solidFill>
                  <a:srgbClr val="000090"/>
                </a:solidFill>
              </a:rPr>
              <a:t> 2012)</a:t>
            </a:r>
          </a:p>
        </p:txBody>
      </p:sp>
      <p:sp>
        <p:nvSpPr>
          <p:cNvPr id="7" name="Rectangle 6"/>
          <p:cNvSpPr/>
          <p:nvPr/>
        </p:nvSpPr>
        <p:spPr>
          <a:xfrm>
            <a:off x="179676" y="895761"/>
            <a:ext cx="2360009" cy="523220"/>
          </a:xfrm>
          <a:prstGeom prst="rect">
            <a:avLst/>
          </a:prstGeom>
          <a:solidFill>
            <a:schemeClr val="tx1"/>
          </a:solidFill>
        </p:spPr>
        <p:txBody>
          <a:bodyPr wrap="square">
            <a:spAutoFit/>
          </a:bodyPr>
          <a:lstStyle/>
          <a:p>
            <a:r>
              <a:rPr lang="en-GB" altLang="en-GB" sz="2800" dirty="0">
                <a:solidFill>
                  <a:srgbClr val="000090"/>
                </a:solidFill>
              </a:rPr>
              <a:t>(</a:t>
            </a:r>
            <a:r>
              <a:rPr lang="en-GB" altLang="en-GB" sz="2800" dirty="0" err="1">
                <a:solidFill>
                  <a:srgbClr val="000090"/>
                </a:solidFill>
              </a:rPr>
              <a:t>Sleurs</a:t>
            </a:r>
            <a:r>
              <a:rPr lang="en-GB" altLang="en-GB" sz="2800" dirty="0">
                <a:solidFill>
                  <a:srgbClr val="000090"/>
                </a:solidFill>
              </a:rPr>
              <a:t> 2008)</a:t>
            </a:r>
          </a:p>
        </p:txBody>
      </p:sp>
    </p:spTree>
    <p:extLst>
      <p:ext uri="{BB962C8B-B14F-4D97-AF65-F5344CB8AC3E}">
        <p14:creationId xmlns:p14="http://schemas.microsoft.com/office/powerpoint/2010/main" val="414082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par>
                                <p:cTn id="13" presetID="5" presetClass="entr" presetSubtype="1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checkerboard(across)">
                                      <p:cBhvr>
                                        <p:cTn id="15" dur="500"/>
                                        <p:tgtEl>
                                          <p:spTgt spid="1026"/>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ppt_w</p:attrName>
                                        </p:attrNameLst>
                                      </p:cBhvr>
                                      <p:tavLst>
                                        <p:tav tm="0">
                                          <p:val>
                                            <p:fltVal val="0"/>
                                          </p:val>
                                        </p:tav>
                                        <p:tav tm="100000">
                                          <p:val>
                                            <p:strVal val="#ppt_w"/>
                                          </p:val>
                                        </p:tav>
                                      </p:tavLst>
                                    </p:anim>
                                    <p:anim calcmode="lin" valueType="num">
                                      <p:cBhvr>
                                        <p:cTn id="21" dur="500" fill="hold"/>
                                        <p:tgtEl>
                                          <p:spTgt spid="3"/>
                                        </p:tgtEl>
                                        <p:attrNameLst>
                                          <p:attrName>ppt_h</p:attrName>
                                        </p:attrNameLst>
                                      </p:cBhvr>
                                      <p:tavLst>
                                        <p:tav tm="0">
                                          <p:val>
                                            <p:fltVal val="0"/>
                                          </p:val>
                                        </p:tav>
                                        <p:tav tm="100000">
                                          <p:val>
                                            <p:strVal val="#ppt_h"/>
                                          </p:val>
                                        </p:tav>
                                      </p:tavLst>
                                    </p:anim>
                                    <p:anim calcmode="lin" valueType="num">
                                      <p:cBhvr>
                                        <p:cTn id="22" dur="500" fill="hold"/>
                                        <p:tgtEl>
                                          <p:spTgt spid="3"/>
                                        </p:tgtEl>
                                        <p:attrNameLst>
                                          <p:attrName>style.rotation</p:attrName>
                                        </p:attrNameLst>
                                      </p:cBhvr>
                                      <p:tavLst>
                                        <p:tav tm="0">
                                          <p:val>
                                            <p:fltVal val="360"/>
                                          </p:val>
                                        </p:tav>
                                        <p:tav tm="100000">
                                          <p:val>
                                            <p:fltVal val="0"/>
                                          </p:val>
                                        </p:tav>
                                      </p:tavLst>
                                    </p:anim>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4"/>
          <p:cNvGraphicFramePr>
            <a:graphicFrameLocks noGrp="1"/>
          </p:cNvGraphicFramePr>
          <p:nvPr>
            <p:ph idx="1"/>
            <p:extLst>
              <p:ext uri="{D42A27DB-BD31-4B8C-83A1-F6EECF244321}">
                <p14:modId xmlns:p14="http://schemas.microsoft.com/office/powerpoint/2010/main" val="3651009691"/>
              </p:ext>
            </p:extLst>
          </p:nvPr>
        </p:nvGraphicFramePr>
        <p:xfrm>
          <a:off x="144525" y="19710"/>
          <a:ext cx="8889999" cy="6938049"/>
        </p:xfrm>
        <a:graphic>
          <a:graphicData uri="http://schemas.openxmlformats.org/drawingml/2006/table">
            <a:tbl>
              <a:tblPr firstRow="1" firstCol="1" bandRow="1">
                <a:tableStyleId>{5C22544A-7EE6-4342-B048-85BDC9FD1C3A}</a:tableStyleId>
              </a:tblPr>
              <a:tblGrid>
                <a:gridCol w="2996547">
                  <a:extLst>
                    <a:ext uri="{9D8B030D-6E8A-4147-A177-3AD203B41FA5}">
                      <a16:colId xmlns:a16="http://schemas.microsoft.com/office/drawing/2014/main" val="20000"/>
                    </a:ext>
                  </a:extLst>
                </a:gridCol>
                <a:gridCol w="2946726">
                  <a:extLst>
                    <a:ext uri="{9D8B030D-6E8A-4147-A177-3AD203B41FA5}">
                      <a16:colId xmlns:a16="http://schemas.microsoft.com/office/drawing/2014/main" val="20001"/>
                    </a:ext>
                  </a:extLst>
                </a:gridCol>
                <a:gridCol w="2946726">
                  <a:extLst>
                    <a:ext uri="{9D8B030D-6E8A-4147-A177-3AD203B41FA5}">
                      <a16:colId xmlns:a16="http://schemas.microsoft.com/office/drawing/2014/main" val="20002"/>
                    </a:ext>
                  </a:extLst>
                </a:gridCol>
              </a:tblGrid>
              <a:tr h="331549">
                <a:tc>
                  <a:txBody>
                    <a:bodyPr/>
                    <a:lstStyle/>
                    <a:p>
                      <a:pPr algn="ctr">
                        <a:spcAft>
                          <a:spcPts val="0"/>
                        </a:spcAft>
                      </a:pPr>
                      <a:r>
                        <a:rPr lang="en-GB" altLang="en-GB" sz="1800" dirty="0">
                          <a:solidFill>
                            <a:srgbClr val="FFFF00"/>
                          </a:solidFill>
                          <a:effectLst/>
                        </a:rPr>
                        <a:t>Thinking Holistically</a:t>
                      </a:r>
                      <a:endParaRPr lang="en-US" sz="1800" dirty="0">
                        <a:solidFill>
                          <a:srgbClr val="FFFF00"/>
                        </a:solidFill>
                        <a:effectLst/>
                        <a:latin typeface="Calibri"/>
                        <a:ea typeface="Times New Roman"/>
                        <a:cs typeface="Times New Roman"/>
                      </a:endParaRPr>
                    </a:p>
                  </a:txBody>
                  <a:tcPr marL="31907" marR="15674" marT="0" marB="0"/>
                </a:tc>
                <a:tc>
                  <a:txBody>
                    <a:bodyPr/>
                    <a:lstStyle/>
                    <a:p>
                      <a:pPr algn="ctr">
                        <a:spcAft>
                          <a:spcPts val="0"/>
                        </a:spcAft>
                      </a:pPr>
                      <a:r>
                        <a:rPr lang="en-GB" altLang="en-GB" sz="1800" dirty="0">
                          <a:solidFill>
                            <a:srgbClr val="FFFF00"/>
                          </a:solidFill>
                          <a:effectLst/>
                        </a:rPr>
                        <a:t>Envisioning Change</a:t>
                      </a:r>
                      <a:endParaRPr lang="en-US" sz="1800" dirty="0">
                        <a:solidFill>
                          <a:srgbClr val="FFFF00"/>
                        </a:solidFill>
                        <a:effectLst/>
                        <a:latin typeface="Calibri"/>
                        <a:ea typeface="Times New Roman"/>
                        <a:cs typeface="Times New Roman"/>
                      </a:endParaRPr>
                    </a:p>
                  </a:txBody>
                  <a:tcPr marL="31907" marR="15674" marT="0" marB="0"/>
                </a:tc>
                <a:tc>
                  <a:txBody>
                    <a:bodyPr/>
                    <a:lstStyle/>
                    <a:p>
                      <a:pPr algn="ctr">
                        <a:spcAft>
                          <a:spcPts val="0"/>
                        </a:spcAft>
                      </a:pPr>
                      <a:r>
                        <a:rPr lang="en-GB" altLang="en-GB" sz="1800" dirty="0">
                          <a:solidFill>
                            <a:srgbClr val="FFFF00"/>
                          </a:solidFill>
                          <a:effectLst/>
                        </a:rPr>
                        <a:t>Achieving Transformation</a:t>
                      </a:r>
                      <a:endParaRPr lang="en-US" sz="1800" dirty="0">
                        <a:solidFill>
                          <a:srgbClr val="FFFF00"/>
                        </a:solidFill>
                        <a:effectLst/>
                        <a:latin typeface="Calibri"/>
                        <a:ea typeface="Times New Roman"/>
                        <a:cs typeface="Times New Roman"/>
                      </a:endParaRPr>
                    </a:p>
                  </a:txBody>
                  <a:tcPr marL="31907" marR="15674" marT="0" marB="0"/>
                </a:tc>
                <a:extLst>
                  <a:ext uri="{0D108BD9-81ED-4DB2-BD59-A6C34878D82A}">
                    <a16:rowId xmlns:a16="http://schemas.microsoft.com/office/drawing/2014/main" val="10000"/>
                  </a:ext>
                </a:extLst>
              </a:tr>
              <a:tr h="0">
                <a:tc gridSpan="3">
                  <a:txBody>
                    <a:bodyPr/>
                    <a:lstStyle/>
                    <a:p>
                      <a:pPr algn="l">
                        <a:spcAft>
                          <a:spcPts val="0"/>
                        </a:spcAft>
                      </a:pPr>
                      <a:r>
                        <a:rPr lang="en-GB" altLang="en-GB" sz="1200" dirty="0">
                          <a:effectLst/>
                        </a:rPr>
                        <a:t>Integration:</a:t>
                      </a:r>
                      <a:endParaRPr lang="en-US" sz="1200" dirty="0">
                        <a:effectLst/>
                        <a:latin typeface="Calibri"/>
                        <a:ea typeface="Times New Roman"/>
                        <a:cs typeface="Times New Roman"/>
                      </a:endParaRPr>
                    </a:p>
                  </a:txBody>
                  <a:tcPr marL="31907" marR="1567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619611">
                <a:tc>
                  <a:txBody>
                    <a:bodyPr/>
                    <a:lstStyle/>
                    <a:p>
                      <a:pPr algn="l">
                        <a:spcAft>
                          <a:spcPts val="0"/>
                        </a:spcAft>
                      </a:pPr>
                      <a:r>
                        <a:rPr lang="en-GB" altLang="en-GB" sz="1400" b="1" dirty="0">
                          <a:solidFill>
                            <a:schemeClr val="bg1"/>
                          </a:solidFill>
                          <a:effectLst/>
                        </a:rPr>
                        <a:t>Systems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helps learners to develop an understanding of the world as an interconnected whole and look for connections across human and natural worlds and consider the consequences of our actions.</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Futures Competence </a:t>
                      </a:r>
                      <a:endParaRPr lang="en-US" sz="1400" b="1" dirty="0">
                        <a:solidFill>
                          <a:schemeClr val="bg1"/>
                        </a:solidFill>
                        <a:effectLst/>
                      </a:endParaRPr>
                    </a:p>
                    <a:p>
                      <a:pPr algn="l">
                        <a:spcAft>
                          <a:spcPts val="0"/>
                        </a:spcAft>
                      </a:pPr>
                      <a:r>
                        <a:rPr lang="en-GB" altLang="en-GB" sz="1400" b="0" dirty="0">
                          <a:solidFill>
                            <a:schemeClr val="bg1"/>
                          </a:solidFill>
                          <a:effectLst/>
                        </a:rPr>
                        <a:t>The educator uses a range of techniques to help learners explore alternative possibilities for the future and to use these to consider how our behaviours might need to change.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Participation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contributes towards changes in education that will help sustainable development and encourages their learners to do the same.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extLst>
                  <a:ext uri="{0D108BD9-81ED-4DB2-BD59-A6C34878D82A}">
                    <a16:rowId xmlns:a16="http://schemas.microsoft.com/office/drawing/2014/main" val="10002"/>
                  </a:ext>
                </a:extLst>
              </a:tr>
              <a:tr h="201310">
                <a:tc gridSpan="3">
                  <a:txBody>
                    <a:bodyPr/>
                    <a:lstStyle/>
                    <a:p>
                      <a:pPr algn="l">
                        <a:spcAft>
                          <a:spcPts val="0"/>
                        </a:spcAft>
                      </a:pPr>
                      <a:r>
                        <a:rPr lang="en-GB" altLang="en-GB" sz="1400" dirty="0">
                          <a:effectLst/>
                        </a:rPr>
                        <a:t>Involvement:</a:t>
                      </a:r>
                      <a:endParaRPr lang="en-US" sz="1400" dirty="0">
                        <a:effectLst/>
                        <a:latin typeface="Calibri"/>
                        <a:ea typeface="Times New Roman"/>
                        <a:cs typeface="Times New Roman"/>
                      </a:endParaRPr>
                    </a:p>
                  </a:txBody>
                  <a:tcPr marL="31907" marR="1567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469229">
                <a:tc>
                  <a:txBody>
                    <a:bodyPr/>
                    <a:lstStyle/>
                    <a:p>
                      <a:pPr algn="l">
                        <a:spcAft>
                          <a:spcPts val="0"/>
                        </a:spcAft>
                      </a:pPr>
                      <a:r>
                        <a:rPr lang="en-GB" altLang="en-GB" sz="1400" b="1" dirty="0">
                          <a:solidFill>
                            <a:schemeClr val="bg1"/>
                          </a:solidFill>
                          <a:effectLst/>
                        </a:rPr>
                        <a:t>Attentiveness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alerts learners to fundamentally unsustainable aspects of our society and the way it is developing and conveys the urgent need for change.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Empathy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is considerate of the emotional impact of the learning process on their learners and develops their self-awareness.</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Engagement Competence </a:t>
                      </a:r>
                      <a:endParaRPr lang="en-US" sz="1400" b="1" dirty="0">
                        <a:solidFill>
                          <a:schemeClr val="bg1"/>
                        </a:solidFill>
                        <a:effectLst/>
                      </a:endParaRPr>
                    </a:p>
                    <a:p>
                      <a:pPr algn="l">
                        <a:spcAft>
                          <a:spcPts val="0"/>
                        </a:spcAft>
                      </a:pPr>
                      <a:r>
                        <a:rPr lang="en-GB" altLang="en-GB" sz="1400" b="0" dirty="0">
                          <a:solidFill>
                            <a:schemeClr val="bg1"/>
                          </a:solidFill>
                          <a:effectLst/>
                        </a:rPr>
                        <a:t>The educator works flexibly and responsively with others, remaining aware of their personal beliefs and values, and encourages their learners to do the same.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extLst>
                  <a:ext uri="{0D108BD9-81ED-4DB2-BD59-A6C34878D82A}">
                    <a16:rowId xmlns:a16="http://schemas.microsoft.com/office/drawing/2014/main" val="10004"/>
                  </a:ext>
                </a:extLst>
              </a:tr>
              <a:tr h="240284">
                <a:tc gridSpan="3">
                  <a:txBody>
                    <a:bodyPr/>
                    <a:lstStyle/>
                    <a:p>
                      <a:pPr algn="l">
                        <a:spcAft>
                          <a:spcPts val="0"/>
                        </a:spcAft>
                      </a:pPr>
                      <a:r>
                        <a:rPr lang="en-GB" altLang="en-GB" sz="1400" dirty="0">
                          <a:effectLst/>
                        </a:rPr>
                        <a:t>Practice:</a:t>
                      </a:r>
                      <a:endParaRPr lang="en-US" sz="1400" dirty="0">
                        <a:effectLst/>
                        <a:latin typeface="Calibri"/>
                        <a:ea typeface="Times New Roman"/>
                        <a:cs typeface="Times New Roman"/>
                      </a:endParaRPr>
                    </a:p>
                  </a:txBody>
                  <a:tcPr marL="31907" marR="1567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462318">
                <a:tc>
                  <a:txBody>
                    <a:bodyPr/>
                    <a:lstStyle/>
                    <a:p>
                      <a:pPr algn="l">
                        <a:spcAft>
                          <a:spcPts val="0"/>
                        </a:spcAft>
                      </a:pPr>
                      <a:r>
                        <a:rPr lang="en-GB" altLang="en-GB" sz="1400" b="1" dirty="0" err="1">
                          <a:solidFill>
                            <a:schemeClr val="bg1"/>
                          </a:solidFill>
                          <a:effectLst/>
                        </a:rPr>
                        <a:t>Transdisciplinarity</a:t>
                      </a:r>
                      <a:r>
                        <a:rPr lang="en-GB" altLang="en-GB" sz="1400" b="1" dirty="0">
                          <a:solidFill>
                            <a:schemeClr val="bg1"/>
                          </a:solidFill>
                          <a:effectLst/>
                        </a:rPr>
                        <a:t>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acts collaboratively both within and outside of their own discipline, role, perspectives and values and encourages their learners to do the same.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Innovation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takes an innovative and creative approach using real world contexts wherever possible.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Action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focuses on the development of learners’ critical thinking skills and helps them to take considered actions in their own context </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extLst>
                  <a:ext uri="{0D108BD9-81ED-4DB2-BD59-A6C34878D82A}">
                    <a16:rowId xmlns:a16="http://schemas.microsoft.com/office/drawing/2014/main" val="10006"/>
                  </a:ext>
                </a:extLst>
              </a:tr>
              <a:tr h="201310">
                <a:tc gridSpan="3">
                  <a:txBody>
                    <a:bodyPr/>
                    <a:lstStyle/>
                    <a:p>
                      <a:pPr algn="l">
                        <a:spcAft>
                          <a:spcPts val="0"/>
                        </a:spcAft>
                      </a:pPr>
                      <a:r>
                        <a:rPr lang="en-GB" altLang="en-GB" sz="1400" dirty="0">
                          <a:effectLst/>
                        </a:rPr>
                        <a:t>Reflection:</a:t>
                      </a:r>
                      <a:endParaRPr lang="en-US" sz="1400" dirty="0">
                        <a:effectLst/>
                        <a:latin typeface="Calibri"/>
                        <a:ea typeface="Times New Roman"/>
                        <a:cs typeface="Times New Roman"/>
                      </a:endParaRPr>
                    </a:p>
                  </a:txBody>
                  <a:tcPr marL="31907" marR="1567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1205459">
                <a:tc>
                  <a:txBody>
                    <a:bodyPr/>
                    <a:lstStyle/>
                    <a:p>
                      <a:pPr algn="l">
                        <a:spcAft>
                          <a:spcPts val="0"/>
                        </a:spcAft>
                      </a:pPr>
                      <a:r>
                        <a:rPr lang="en-GB" altLang="en-GB" sz="1400" b="1" dirty="0">
                          <a:solidFill>
                            <a:schemeClr val="bg1"/>
                          </a:solidFill>
                          <a:effectLst/>
                        </a:rPr>
                        <a:t>Evaluation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helps learners to critically evaluate the relevance and reliability of assertions, sources, models and theories.</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Responsibility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acts transparently and accepts personal responsibility for their work and encourages their learners to do the same.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tc>
                  <a:txBody>
                    <a:bodyPr/>
                    <a:lstStyle/>
                    <a:p>
                      <a:pPr algn="l">
                        <a:spcAft>
                          <a:spcPts val="0"/>
                        </a:spcAft>
                      </a:pPr>
                      <a:r>
                        <a:rPr lang="en-GB" altLang="en-GB" sz="1400" b="1" dirty="0">
                          <a:solidFill>
                            <a:schemeClr val="bg1"/>
                          </a:solidFill>
                          <a:effectLst/>
                        </a:rPr>
                        <a:t>Decisiveness Competence</a:t>
                      </a:r>
                      <a:endParaRPr lang="en-US" sz="1400" b="1" dirty="0">
                        <a:solidFill>
                          <a:schemeClr val="bg1"/>
                        </a:solidFill>
                        <a:effectLst/>
                      </a:endParaRPr>
                    </a:p>
                    <a:p>
                      <a:pPr algn="l">
                        <a:spcAft>
                          <a:spcPts val="0"/>
                        </a:spcAft>
                      </a:pPr>
                      <a:r>
                        <a:rPr lang="en-GB" altLang="en-GB" sz="1400" b="0" dirty="0">
                          <a:solidFill>
                            <a:schemeClr val="bg1"/>
                          </a:solidFill>
                          <a:effectLst/>
                        </a:rPr>
                        <a:t>The educator acts in a cautious and timely manner even in situations of uncertainty and encourages their learners to do the same.</a:t>
                      </a:r>
                      <a:endParaRPr lang="en-US" sz="1400" b="0" dirty="0">
                        <a:solidFill>
                          <a:schemeClr val="bg1"/>
                        </a:solidFill>
                        <a:effectLst/>
                        <a:latin typeface="Calibri"/>
                        <a:ea typeface="Times New Roman"/>
                        <a:cs typeface="Times New Roman"/>
                      </a:endParaRPr>
                    </a:p>
                  </a:txBody>
                  <a:tcPr marL="31907" marR="15674" marT="0" marB="0">
                    <a:solidFill>
                      <a:schemeClr val="accent4">
                        <a:lumMod val="40000"/>
                        <a:lumOff val="6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35625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933"/>
            <a:ext cx="8229600" cy="869684"/>
          </a:xfrm>
        </p:spPr>
        <p:txBody>
          <a:bodyPr numCol="1"/>
          <a:lstStyle/>
          <a:p>
            <a:r>
              <a:rPr lang="en-GB" altLang="en-GB" b="1" dirty="0">
                <a:solidFill>
                  <a:srgbClr val="C00000"/>
                </a:solidFill>
              </a:rPr>
              <a:t>Example: Futures Competence</a:t>
            </a:r>
            <a:endParaRPr lang="en-US" b="1" dirty="0">
              <a:solidFill>
                <a:srgbClr val="C00000"/>
              </a:solidFill>
            </a:endParaRPr>
          </a:p>
        </p:txBody>
      </p:sp>
      <p:sp>
        <p:nvSpPr>
          <p:cNvPr id="3" name="Content Placeholder 2"/>
          <p:cNvSpPr>
            <a:spLocks noGrp="1"/>
          </p:cNvSpPr>
          <p:nvPr>
            <p:ph idx="1"/>
          </p:nvPr>
        </p:nvSpPr>
        <p:spPr>
          <a:xfrm>
            <a:off x="0" y="717283"/>
            <a:ext cx="9144000" cy="4525963"/>
          </a:xfrm>
        </p:spPr>
        <p:txBody>
          <a:bodyPr numCol="1"/>
          <a:lstStyle/>
          <a:p>
            <a:pPr marL="0" indent="0">
              <a:buNone/>
            </a:pPr>
            <a:r>
              <a:rPr lang="en-GB" sz="2800" dirty="0">
                <a:solidFill>
                  <a:srgbClr val="002060"/>
                </a:solidFill>
              </a:rPr>
              <a:t>The educator uses a range of techniques to help learners explore alternative possibilities for the future and to use these to consider how our behaviours might need to change.</a:t>
            </a:r>
          </a:p>
          <a:p>
            <a:pPr marL="0" indent="0">
              <a:buNone/>
            </a:pPr>
            <a:endParaRPr lang="en-US" dirty="0"/>
          </a:p>
        </p:txBody>
      </p:sp>
      <p:sp>
        <p:nvSpPr>
          <p:cNvPr id="4" name="Slide Number Placeholder 3"/>
          <p:cNvSpPr>
            <a:spLocks noGrp="1"/>
          </p:cNvSpPr>
          <p:nvPr>
            <p:ph type="sldNum" sz="quarter" idx="12"/>
          </p:nvPr>
        </p:nvSpPr>
        <p:spPr/>
        <p:txBody>
          <a:bodyPr numCol="1"/>
          <a:lstStyle/>
          <a:p>
            <a:fld id="{7AE50190-DB52-4C20-AB50-62AB29F47283}" type="slidenum">
              <a:rPr lang="en-GB" altLang="en-GB" smtClean="0"/>
              <a:t>6</a:t>
            </a:fld>
            <a:endParaRPr lang="en-GB" altLang="en-GB" dirty="0"/>
          </a:p>
        </p:txBody>
      </p:sp>
      <p:graphicFrame>
        <p:nvGraphicFramePr>
          <p:cNvPr id="6" name="Table 5"/>
          <p:cNvGraphicFramePr>
            <a:graphicFrameLocks noGrp="1"/>
          </p:cNvGraphicFramePr>
          <p:nvPr>
            <p:extLst>
              <p:ext uri="{D42A27DB-BD31-4B8C-83A1-F6EECF244321}">
                <p14:modId xmlns:p14="http://schemas.microsoft.com/office/powerpoint/2010/main" val="118069625"/>
              </p:ext>
            </p:extLst>
          </p:nvPr>
        </p:nvGraphicFramePr>
        <p:xfrm>
          <a:off x="0" y="2252135"/>
          <a:ext cx="9144000" cy="4356353"/>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20000"/>
                    </a:ext>
                  </a:extLst>
                </a:gridCol>
              </a:tblGrid>
              <a:tr h="540061">
                <a:tc>
                  <a:txBody>
                    <a:bodyPr/>
                    <a:lstStyle/>
                    <a:p>
                      <a:pPr>
                        <a:spcAft>
                          <a:spcPts val="0"/>
                        </a:spcAft>
                      </a:pPr>
                      <a:r>
                        <a:rPr lang="en-GB" sz="2400" b="1" dirty="0">
                          <a:solidFill>
                            <a:srgbClr val="FFC000"/>
                          </a:solidFill>
                          <a:effectLst/>
                        </a:rPr>
                        <a:t>Learning objectives    </a:t>
                      </a:r>
                      <a:r>
                        <a:rPr lang="en-GB" sz="2400" dirty="0">
                          <a:solidFill>
                            <a:srgbClr val="FFFF00"/>
                          </a:solidFill>
                          <a:effectLst/>
                        </a:rPr>
                        <a:t>The educator helps learners to…</a:t>
                      </a:r>
                      <a:endParaRPr lang="en-GB" sz="2400" dirty="0">
                        <a:solidFill>
                          <a:srgbClr val="FFFF00"/>
                        </a:solidFill>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661271">
                <a:tc>
                  <a:txBody>
                    <a:bodyPr/>
                    <a:lstStyle/>
                    <a:p>
                      <a:r>
                        <a:rPr lang="en-GB" sz="2400" b="0" i="1" u="none" strike="noStrike" baseline="0" dirty="0">
                          <a:solidFill>
                            <a:schemeClr val="tx1"/>
                          </a:solidFill>
                          <a:latin typeface="Calibri"/>
                        </a:rPr>
                        <a:t>5.1 Envision creatively and critically a range of possible or thinkable futures and their sustainability aspects, sharing and debating ideas, worldviews and possible evolutions; focusing near and far, moving flexibly between short and long term goals and perspectives </a:t>
                      </a:r>
                      <a:endParaRPr lang="en-GB" sz="2400" b="0" i="0" u="none" strike="noStrike" baseline="0" dirty="0">
                        <a:solidFill>
                          <a:schemeClr val="tx1"/>
                        </a:solidFill>
                        <a:latin typeface="Calibri"/>
                      </a:endParaRPr>
                    </a:p>
                  </a:txBody>
                  <a:tcPr marL="68580" marR="68580" marT="0" marB="0"/>
                </a:tc>
                <a:extLst>
                  <a:ext uri="{0D108BD9-81ED-4DB2-BD59-A6C34878D82A}">
                    <a16:rowId xmlns:a16="http://schemas.microsoft.com/office/drawing/2014/main" val="10001"/>
                  </a:ext>
                </a:extLst>
              </a:tr>
              <a:tr h="948266">
                <a:tc>
                  <a:txBody>
                    <a:bodyPr/>
                    <a:lstStyle/>
                    <a:p>
                      <a:r>
                        <a:rPr lang="en-GB" sz="2400" b="0" i="1" u="none" strike="noStrike" baseline="0" dirty="0">
                          <a:solidFill>
                            <a:schemeClr val="tx1"/>
                          </a:solidFill>
                          <a:latin typeface="+mn-lt"/>
                        </a:rPr>
                        <a:t>5.2 Recognise relations and possible evolutions between past, present, near future and far future worldviews, developments and actions </a:t>
                      </a:r>
                      <a:endParaRPr lang="en-GB" sz="2400" b="0" i="0" u="none" strike="noStrike" baseline="0" dirty="0">
                        <a:solidFill>
                          <a:schemeClr val="tx1"/>
                        </a:solidFill>
                        <a:latin typeface="Calibri"/>
                      </a:endParaRPr>
                    </a:p>
                  </a:txBody>
                  <a:tcPr marL="68580" marR="68580" marT="0" marB="0"/>
                </a:tc>
                <a:extLst>
                  <a:ext uri="{0D108BD9-81ED-4DB2-BD59-A6C34878D82A}">
                    <a16:rowId xmlns:a16="http://schemas.microsoft.com/office/drawing/2014/main" val="10002"/>
                  </a:ext>
                </a:extLst>
              </a:tr>
              <a:tr h="1206755">
                <a:tc>
                  <a:txBody>
                    <a:bodyPr/>
                    <a:lstStyle/>
                    <a:p>
                      <a:r>
                        <a:rPr lang="en-GB" sz="2400" b="0" i="1" u="none" strike="noStrike" baseline="0" dirty="0">
                          <a:solidFill>
                            <a:schemeClr val="tx1"/>
                          </a:solidFill>
                          <a:latin typeface="+mn-lt"/>
                        </a:rPr>
                        <a:t>5.3 Anticipate how sustainability problems might evolve or occur over time, considering inertia, path dependencies and triggering events, critically assessing processes of change in society</a:t>
                      </a:r>
                      <a:r>
                        <a:rPr lang="en-GB" sz="2400" b="0" i="0" u="none" strike="noStrike" baseline="0" dirty="0">
                          <a:solidFill>
                            <a:schemeClr val="tx1"/>
                          </a:solidFill>
                          <a:latin typeface="Calibri"/>
                        </a:rPr>
                        <a:t>	</a:t>
                      </a: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1075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319335719"/>
              </p:ext>
            </p:extLst>
          </p:nvPr>
        </p:nvGraphicFramePr>
        <p:xfrm>
          <a:off x="0" y="409575"/>
          <a:ext cx="9144000" cy="6192838"/>
        </p:xfrm>
        <a:graphic>
          <a:graphicData uri="http://schemas.openxmlformats.org/presentationml/2006/ole">
            <mc:AlternateContent xmlns:mc="http://schemas.openxmlformats.org/markup-compatibility/2006">
              <mc:Choice xmlns:v="urn:schemas-microsoft-com:vml" Requires="v">
                <p:oleObj spid="_x0000_s2055" name="Document" r:id="rId3" imgW="5880100" imgH="3670300" progId="Word.Document.12">
                  <p:embed/>
                </p:oleObj>
              </mc:Choice>
              <mc:Fallback>
                <p:oleObj name="Document" r:id="rId3" imgW="5880100" imgH="3670300" progId="Word.Document.12">
                  <p:embed/>
                  <p:pic>
                    <p:nvPicPr>
                      <p:cNvPr id="0" name=""/>
                      <p:cNvPicPr/>
                      <p:nvPr/>
                    </p:nvPicPr>
                    <p:blipFill>
                      <a:blip r:embed="rId4"/>
                      <a:stretch>
                        <a:fillRect/>
                      </a:stretch>
                    </p:blipFill>
                    <p:spPr>
                      <a:xfrm>
                        <a:off x="0" y="409575"/>
                        <a:ext cx="9144000" cy="6192838"/>
                      </a:xfrm>
                      <a:prstGeom prst="rect">
                        <a:avLst/>
                      </a:prstGeom>
                    </p:spPr>
                  </p:pic>
                </p:oleObj>
              </mc:Fallback>
            </mc:AlternateContent>
          </a:graphicData>
        </a:graphic>
      </p:graphicFrame>
    </p:spTree>
    <p:extLst>
      <p:ext uri="{BB962C8B-B14F-4D97-AF65-F5344CB8AC3E}">
        <p14:creationId xmlns:p14="http://schemas.microsoft.com/office/powerpoint/2010/main" val="3531253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036246406"/>
              </p:ext>
            </p:extLst>
          </p:nvPr>
        </p:nvGraphicFramePr>
        <p:xfrm>
          <a:off x="-4763" y="942975"/>
          <a:ext cx="9148763" cy="5057775"/>
        </p:xfrm>
        <a:graphic>
          <a:graphicData uri="http://schemas.openxmlformats.org/presentationml/2006/ole">
            <mc:AlternateContent xmlns:mc="http://schemas.openxmlformats.org/markup-compatibility/2006">
              <mc:Choice xmlns:v="urn:schemas-microsoft-com:vml" Requires="v">
                <p:oleObj spid="_x0000_s3079" name="Document" r:id="rId3" imgW="5880100" imgH="3251200" progId="Word.Document.12">
                  <p:embed/>
                </p:oleObj>
              </mc:Choice>
              <mc:Fallback>
                <p:oleObj name="Document" r:id="rId3" imgW="5880100" imgH="3251200" progId="Word.Document.12">
                  <p:embed/>
                  <p:pic>
                    <p:nvPicPr>
                      <p:cNvPr id="0" name=""/>
                      <p:cNvPicPr/>
                      <p:nvPr/>
                    </p:nvPicPr>
                    <p:blipFill>
                      <a:blip r:embed="rId4"/>
                      <a:stretch>
                        <a:fillRect/>
                      </a:stretch>
                    </p:blipFill>
                    <p:spPr>
                      <a:xfrm>
                        <a:off x="-4763" y="942975"/>
                        <a:ext cx="9148763" cy="5057775"/>
                      </a:xfrm>
                      <a:prstGeom prst="rect">
                        <a:avLst/>
                      </a:prstGeom>
                    </p:spPr>
                  </p:pic>
                </p:oleObj>
              </mc:Fallback>
            </mc:AlternateContent>
          </a:graphicData>
        </a:graphic>
      </p:graphicFrame>
    </p:spTree>
    <p:extLst>
      <p:ext uri="{BB962C8B-B14F-4D97-AF65-F5344CB8AC3E}">
        <p14:creationId xmlns:p14="http://schemas.microsoft.com/office/powerpoint/2010/main" val="379938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4000" y="623609"/>
            <a:ext cx="8703732" cy="6211711"/>
          </a:xfrm>
          <a:prstGeom prst="rect">
            <a:avLst/>
          </a:prstGeom>
        </p:spPr>
      </p:pic>
      <p:sp>
        <p:nvSpPr>
          <p:cNvPr id="3" name="Content Placeholder 2"/>
          <p:cNvSpPr>
            <a:spLocks noGrp="1"/>
          </p:cNvSpPr>
          <p:nvPr>
            <p:ph idx="1"/>
          </p:nvPr>
        </p:nvSpPr>
        <p:spPr>
          <a:xfrm>
            <a:off x="1367464" y="2961842"/>
            <a:ext cx="7302403" cy="766911"/>
          </a:xfrm>
          <a:solidFill>
            <a:schemeClr val="accent2">
              <a:lumMod val="40000"/>
              <a:lumOff val="60000"/>
            </a:schemeClr>
          </a:solidFill>
        </p:spPr>
        <p:txBody>
          <a:bodyPr>
            <a:normAutofit/>
          </a:bodyPr>
          <a:lstStyle/>
          <a:p>
            <a:pPr marL="0" indent="0" algn="ctr">
              <a:buNone/>
            </a:pPr>
            <a:r>
              <a:rPr lang="en-GB" sz="3600" b="1" dirty="0">
                <a:solidFill>
                  <a:srgbClr val="000090"/>
                </a:solidFill>
              </a:rPr>
              <a:t>The atomisation of learning</a:t>
            </a:r>
          </a:p>
          <a:p>
            <a:pPr marL="0" indent="0" algn="ctr">
              <a:buNone/>
            </a:pPr>
            <a:endParaRPr lang="en-GB" sz="3600" b="1" dirty="0">
              <a:solidFill>
                <a:srgbClr val="000090"/>
              </a:solidFill>
            </a:endParaRPr>
          </a:p>
        </p:txBody>
      </p:sp>
      <p:sp>
        <p:nvSpPr>
          <p:cNvPr id="2" name="TextBox 1"/>
          <p:cNvSpPr txBox="1"/>
          <p:nvPr/>
        </p:nvSpPr>
        <p:spPr>
          <a:xfrm>
            <a:off x="1367464" y="1503753"/>
            <a:ext cx="7302403" cy="707886"/>
          </a:xfrm>
          <a:prstGeom prst="rect">
            <a:avLst/>
          </a:prstGeom>
          <a:solidFill>
            <a:srgbClr val="FFFF00"/>
          </a:solidFill>
        </p:spPr>
        <p:txBody>
          <a:bodyPr wrap="square" rtlCol="0">
            <a:spAutoFit/>
          </a:bodyPr>
          <a:lstStyle/>
          <a:p>
            <a:pPr algn="ctr"/>
            <a:r>
              <a:rPr lang="en-GB" sz="4000" b="1" dirty="0">
                <a:solidFill>
                  <a:schemeClr val="bg1"/>
                </a:solidFill>
              </a:rPr>
              <a:t>This is one approach</a:t>
            </a:r>
          </a:p>
        </p:txBody>
      </p:sp>
      <p:sp>
        <p:nvSpPr>
          <p:cNvPr id="5" name="Title 1"/>
          <p:cNvSpPr>
            <a:spLocks noGrp="1"/>
          </p:cNvSpPr>
          <p:nvPr>
            <p:ph type="title"/>
          </p:nvPr>
        </p:nvSpPr>
        <p:spPr>
          <a:xfrm>
            <a:off x="457200" y="0"/>
            <a:ext cx="8229600" cy="648479"/>
          </a:xfrm>
        </p:spPr>
        <p:txBody>
          <a:bodyPr>
            <a:normAutofit fontScale="90000"/>
          </a:bodyPr>
          <a:lstStyle/>
          <a:p>
            <a:r>
              <a:rPr lang="en-GB" b="1" dirty="0">
                <a:solidFill>
                  <a:srgbClr val="C00000"/>
                </a:solidFill>
              </a:rPr>
              <a:t>But how to assess the learning?</a:t>
            </a:r>
          </a:p>
        </p:txBody>
      </p:sp>
    </p:spTree>
    <p:extLst>
      <p:ext uri="{BB962C8B-B14F-4D97-AF65-F5344CB8AC3E}">
        <p14:creationId xmlns:p14="http://schemas.microsoft.com/office/powerpoint/2010/main" val="83237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p:tgtEl>
                                          <p:spTgt spid="3">
                                            <p:bg/>
                                          </p:spTgt>
                                        </p:tgtEl>
                                        <p:attrNameLst>
                                          <p:attrName>ppt_y</p:attrName>
                                        </p:attrNameLst>
                                      </p:cBhvr>
                                      <p:tavLst>
                                        <p:tav tm="0">
                                          <p:val>
                                            <p:strVal val="#ppt_y+#ppt_h*1.125000"/>
                                          </p:val>
                                        </p:tav>
                                        <p:tav tm="100000">
                                          <p:val>
                                            <p:strVal val="#ppt_y"/>
                                          </p:val>
                                        </p:tav>
                                      </p:tavLst>
                                    </p:anim>
                                    <p:animEffect transition="in" filter="wipe(up)">
                                      <p:cBhvr>
                                        <p:cTn id="18" dur="5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8" presetClass="entr" presetSubtype="0" accel="50000" fill="hold" nodeType="clickEffect">
                                  <p:stCondLst>
                                    <p:cond delay="0"/>
                                  </p:stCondLst>
                                  <p:iterate type="lt">
                                    <p:tmPct val="50000"/>
                                  </p:iterate>
                                  <p:childTnLst>
                                    <p:set>
                                      <p:cBhvr>
                                        <p:cTn id="22" dur="1" fill="hold">
                                          <p:stCondLst>
                                            <p:cond delay="0"/>
                                          </p:stCondLst>
                                        </p:cTn>
                                        <p:tgtEl>
                                          <p:spTgt spid="3">
                                            <p:txEl>
                                              <p:pRg st="0" end="0"/>
                                            </p:txEl>
                                          </p:spTgt>
                                        </p:tgtEl>
                                        <p:attrNameLst>
                                          <p:attrName>style.visibility</p:attrName>
                                        </p:attrNameLst>
                                      </p:cBhvr>
                                      <p:to>
                                        <p:strVal val="visible"/>
                                      </p:to>
                                    </p:set>
                                    <p:set>
                                      <p:cBhvr>
                                        <p:cTn id="23" dur="455" fill="hold">
                                          <p:stCondLst>
                                            <p:cond delay="0"/>
                                          </p:stCondLst>
                                        </p:cTn>
                                        <p:tgtEl>
                                          <p:spTgt spid="3">
                                            <p:txEl>
                                              <p:pRg st="0" end="0"/>
                                            </p:txEl>
                                          </p:spTgt>
                                        </p:tgtEl>
                                        <p:attrNameLst>
                                          <p:attrName>style.rotation</p:attrName>
                                        </p:attrNameLst>
                                      </p:cBhvr>
                                      <p:to>
                                        <p:strVal val="-45.0"/>
                                      </p:to>
                                    </p:set>
                                    <p:anim calcmode="lin" valueType="num">
                                      <p:cBhvr>
                                        <p:cTn id="24"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25"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26"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7"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4092</TotalTime>
  <Words>755</Words>
  <Application>Microsoft Office PowerPoint</Application>
  <PresentationFormat>On-screen Show (4:3)</PresentationFormat>
  <Paragraphs>91</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Office Theme</vt:lpstr>
      <vt:lpstr>Document</vt:lpstr>
      <vt:lpstr>A Rounder Sense of Purpose Developing and measuring educator competence in Education for Sustainable Development</vt:lpstr>
      <vt:lpstr>Six partner institutions aiming to:</vt:lpstr>
      <vt:lpstr>PowerPoint Presentation</vt:lpstr>
      <vt:lpstr>PowerPoint Presentation</vt:lpstr>
      <vt:lpstr>PowerPoint Presentation</vt:lpstr>
      <vt:lpstr>Example: Futures Competence</vt:lpstr>
      <vt:lpstr>PowerPoint Presentation</vt:lpstr>
      <vt:lpstr>PowerPoint Presentation</vt:lpstr>
      <vt:lpstr>But how to assess the learning?</vt:lpstr>
      <vt:lpstr>At any academic ‘Level’ we suggest three stages of achievement</vt:lpstr>
      <vt:lpstr>PowerPoint Presentation</vt:lpstr>
      <vt:lpstr>Assessment tools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Rounder Sense of Purpose Developing competences in Education for Sustainable Development (ESD)</dc:title>
  <dc:creator>Paul Vare</dc:creator>
  <cp:lastModifiedBy>VARE, Paul (Dr)</cp:lastModifiedBy>
  <cp:revision>64</cp:revision>
  <cp:lastPrinted>2017-08-07T12:24:33Z</cp:lastPrinted>
  <dcterms:created xsi:type="dcterms:W3CDTF">2017-08-07T10:55:25Z</dcterms:created>
  <dcterms:modified xsi:type="dcterms:W3CDTF">2019-09-10T14:11:45Z</dcterms:modified>
</cp:coreProperties>
</file>