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sldIdLst>
    <p:sldId id="419" r:id="rId2"/>
    <p:sldId id="516" r:id="rId3"/>
    <p:sldId id="520" r:id="rId4"/>
    <p:sldId id="380" r:id="rId5"/>
    <p:sldId id="420" r:id="rId6"/>
    <p:sldId id="519" r:id="rId7"/>
    <p:sldId id="416" r:id="rId8"/>
    <p:sldId id="417" r:id="rId9"/>
    <p:sldId id="418" r:id="rId10"/>
    <p:sldId id="446" r:id="rId11"/>
    <p:sldId id="443" r:id="rId12"/>
    <p:sldId id="444" r:id="rId13"/>
    <p:sldId id="385" r:id="rId14"/>
    <p:sldId id="387" r:id="rId15"/>
    <p:sldId id="366" r:id="rId16"/>
    <p:sldId id="367" r:id="rId17"/>
    <p:sldId id="368" r:id="rId18"/>
    <p:sldId id="374" r:id="rId19"/>
    <p:sldId id="369" r:id="rId20"/>
    <p:sldId id="370" r:id="rId21"/>
    <p:sldId id="371" r:id="rId22"/>
    <p:sldId id="372" r:id="rId23"/>
    <p:sldId id="373" r:id="rId24"/>
    <p:sldId id="409" r:id="rId25"/>
    <p:sldId id="517" r:id="rId26"/>
    <p:sldId id="448" r:id="rId27"/>
    <p:sldId id="449" r:id="rId28"/>
    <p:sldId id="375" r:id="rId29"/>
    <p:sldId id="376" r:id="rId30"/>
    <p:sldId id="452" r:id="rId31"/>
    <p:sldId id="453" r:id="rId32"/>
    <p:sldId id="455" r:id="rId33"/>
    <p:sldId id="502" r:id="rId34"/>
    <p:sldId id="460" r:id="rId35"/>
    <p:sldId id="461" r:id="rId36"/>
    <p:sldId id="463" r:id="rId37"/>
    <p:sldId id="464" r:id="rId38"/>
    <p:sldId id="465" r:id="rId39"/>
    <p:sldId id="466" r:id="rId40"/>
    <p:sldId id="470" r:id="rId41"/>
    <p:sldId id="467" r:id="rId42"/>
    <p:sldId id="468" r:id="rId43"/>
    <p:sldId id="469" r:id="rId44"/>
    <p:sldId id="378" r:id="rId45"/>
    <p:sldId id="504" r:id="rId46"/>
    <p:sldId id="471" r:id="rId47"/>
    <p:sldId id="472" r:id="rId48"/>
    <p:sldId id="414" r:id="rId49"/>
    <p:sldId id="451" r:id="rId50"/>
    <p:sldId id="415" r:id="rId51"/>
    <p:sldId id="487" r:id="rId52"/>
    <p:sldId id="488" r:id="rId53"/>
    <p:sldId id="388" r:id="rId54"/>
    <p:sldId id="410" r:id="rId55"/>
    <p:sldId id="490" r:id="rId56"/>
    <p:sldId id="491" r:id="rId57"/>
    <p:sldId id="492" r:id="rId58"/>
    <p:sldId id="393" r:id="rId59"/>
    <p:sldId id="395" r:id="rId60"/>
    <p:sldId id="397" r:id="rId61"/>
    <p:sldId id="396" r:id="rId62"/>
    <p:sldId id="403" r:id="rId63"/>
    <p:sldId id="421" r:id="rId64"/>
    <p:sldId id="422" r:id="rId65"/>
    <p:sldId id="430" r:id="rId66"/>
    <p:sldId id="424" r:id="rId67"/>
    <p:sldId id="425" r:id="rId68"/>
    <p:sldId id="426" r:id="rId69"/>
    <p:sldId id="427" r:id="rId70"/>
    <p:sldId id="428" r:id="rId71"/>
    <p:sldId id="429" r:id="rId72"/>
    <p:sldId id="411" r:id="rId73"/>
    <p:sldId id="441" r:id="rId74"/>
    <p:sldId id="433" r:id="rId75"/>
    <p:sldId id="431" r:id="rId76"/>
    <p:sldId id="432" r:id="rId77"/>
    <p:sldId id="438" r:id="rId78"/>
    <p:sldId id="514" r:id="rId79"/>
    <p:sldId id="515" r:id="rId80"/>
    <p:sldId id="423" r:id="rId81"/>
    <p:sldId id="406" r:id="rId82"/>
    <p:sldId id="494" r:id="rId83"/>
    <p:sldId id="496" r:id="rId84"/>
    <p:sldId id="497" r:id="rId85"/>
    <p:sldId id="498" r:id="rId86"/>
    <p:sldId id="500" r:id="rId87"/>
    <p:sldId id="501" r:id="rId88"/>
    <p:sldId id="518" r:id="rId89"/>
    <p:sldId id="355" r:id="rId90"/>
    <p:sldId id="334" r:id="rId91"/>
    <p:sldId id="377" r:id="rId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FE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1" d="100"/>
          <a:sy n="101" d="100"/>
        </p:scale>
        <p:origin x="29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9592D4-7984-C84F-9BF2-A8A5B85C73E3}" type="doc">
      <dgm:prSet loTypeId="urn:microsoft.com/office/officeart/2005/8/layout/venn1" loCatId="relationship" qsTypeId="urn:microsoft.com/office/officeart/2005/8/quickstyle/simple4" qsCatId="simple" csTypeId="urn:microsoft.com/office/officeart/2005/8/colors/accent1_2#1" csCatId="accent1" phldr="1"/>
      <dgm:spPr/>
    </dgm:pt>
    <dgm:pt modelId="{D047A4BC-2977-0F43-A1D3-614777942FBC}">
      <dgm:prSet phldrT="[Text]"/>
      <dgm:spPr>
        <a:solidFill>
          <a:srgbClr val="FFFF00">
            <a:alpha val="61000"/>
          </a:srgbClr>
        </a:solidFill>
      </dgm:spPr>
      <dgm:t>
        <a:bodyPr/>
        <a:lstStyle/>
        <a:p>
          <a:r>
            <a:rPr lang="en-US" dirty="0"/>
            <a:t>Economy</a:t>
          </a:r>
        </a:p>
      </dgm:t>
    </dgm:pt>
    <dgm:pt modelId="{51B27FE2-8AB2-4B4B-ABEE-6D174E928C28}" type="parTrans" cxnId="{F8CBD415-ED79-3146-80DB-5455AC5BCA5D}">
      <dgm:prSet/>
      <dgm:spPr/>
      <dgm:t>
        <a:bodyPr/>
        <a:lstStyle/>
        <a:p>
          <a:endParaRPr lang="en-US"/>
        </a:p>
      </dgm:t>
    </dgm:pt>
    <dgm:pt modelId="{C7D43553-1BEC-F942-92FD-439861EB18DB}" type="sibTrans" cxnId="{F8CBD415-ED79-3146-80DB-5455AC5BCA5D}">
      <dgm:prSet/>
      <dgm:spPr/>
      <dgm:t>
        <a:bodyPr/>
        <a:lstStyle/>
        <a:p>
          <a:endParaRPr lang="en-US"/>
        </a:p>
      </dgm:t>
    </dgm:pt>
    <dgm:pt modelId="{19BD7406-4B0A-8D42-82A1-6C9F0ED85022}">
      <dgm:prSet phldrT="[Text]"/>
      <dgm:spPr>
        <a:solidFill>
          <a:srgbClr val="FF0000">
            <a:alpha val="50000"/>
          </a:srgbClr>
        </a:solidFill>
      </dgm:spPr>
      <dgm:t>
        <a:bodyPr/>
        <a:lstStyle/>
        <a:p>
          <a:r>
            <a:rPr lang="en-US" dirty="0"/>
            <a:t>Society</a:t>
          </a:r>
        </a:p>
      </dgm:t>
    </dgm:pt>
    <dgm:pt modelId="{B91A0F83-1868-674A-8780-0C63370D149E}" type="parTrans" cxnId="{908FC9D4-5AD9-174A-8819-3AB9950FFCC4}">
      <dgm:prSet/>
      <dgm:spPr/>
      <dgm:t>
        <a:bodyPr/>
        <a:lstStyle/>
        <a:p>
          <a:endParaRPr lang="en-US"/>
        </a:p>
      </dgm:t>
    </dgm:pt>
    <dgm:pt modelId="{3600ADB2-EDF7-B445-B95A-38F7253C3313}" type="sibTrans" cxnId="{908FC9D4-5AD9-174A-8819-3AB9950FFCC4}">
      <dgm:prSet/>
      <dgm:spPr/>
      <dgm:t>
        <a:bodyPr/>
        <a:lstStyle/>
        <a:p>
          <a:endParaRPr lang="en-US"/>
        </a:p>
      </dgm:t>
    </dgm:pt>
    <dgm:pt modelId="{D75DA209-3409-D14C-8512-EEDA1D0CC8B8}">
      <dgm:prSet phldrT="[Text]"/>
      <dgm:spPr>
        <a:solidFill>
          <a:srgbClr val="61A61C">
            <a:alpha val="70000"/>
          </a:srgbClr>
        </a:solidFill>
      </dgm:spPr>
      <dgm:t>
        <a:bodyPr/>
        <a:lstStyle/>
        <a:p>
          <a:r>
            <a:rPr lang="en-US" dirty="0"/>
            <a:t>Environment</a:t>
          </a:r>
        </a:p>
      </dgm:t>
    </dgm:pt>
    <dgm:pt modelId="{95A65308-DEAC-EB48-986E-0295A3DDF71D}" type="parTrans" cxnId="{CE70580D-BD09-104B-8B36-DF8D83B39010}">
      <dgm:prSet/>
      <dgm:spPr/>
      <dgm:t>
        <a:bodyPr/>
        <a:lstStyle/>
        <a:p>
          <a:endParaRPr lang="en-US"/>
        </a:p>
      </dgm:t>
    </dgm:pt>
    <dgm:pt modelId="{DDC01D5B-8D61-D549-B557-7CFACD7B6D48}" type="sibTrans" cxnId="{CE70580D-BD09-104B-8B36-DF8D83B39010}">
      <dgm:prSet/>
      <dgm:spPr/>
      <dgm:t>
        <a:bodyPr/>
        <a:lstStyle/>
        <a:p>
          <a:endParaRPr lang="en-US"/>
        </a:p>
      </dgm:t>
    </dgm:pt>
    <dgm:pt modelId="{4F0A0EE3-1135-8E4F-8CD7-BBD3998795B7}" type="pres">
      <dgm:prSet presAssocID="{779592D4-7984-C84F-9BF2-A8A5B85C73E3}" presName="compositeShape" presStyleCnt="0">
        <dgm:presLayoutVars>
          <dgm:chMax val="7"/>
          <dgm:dir/>
          <dgm:resizeHandles val="exact"/>
        </dgm:presLayoutVars>
      </dgm:prSet>
      <dgm:spPr/>
    </dgm:pt>
    <dgm:pt modelId="{234F7BF9-DC21-B641-8C9F-44961BB23AB9}" type="pres">
      <dgm:prSet presAssocID="{D047A4BC-2977-0F43-A1D3-614777942FBC}" presName="circ1" presStyleLbl="vennNode1" presStyleIdx="0" presStyleCnt="3" custScaleX="95890" custScaleY="95171"/>
      <dgm:spPr/>
    </dgm:pt>
    <dgm:pt modelId="{B53288F1-2B94-9147-A095-788243F4D563}" type="pres">
      <dgm:prSet presAssocID="{D047A4BC-2977-0F43-A1D3-614777942FBC}" presName="circ1Tx" presStyleLbl="revTx" presStyleIdx="0" presStyleCnt="0">
        <dgm:presLayoutVars>
          <dgm:chMax val="0"/>
          <dgm:chPref val="0"/>
          <dgm:bulletEnabled val="1"/>
        </dgm:presLayoutVars>
      </dgm:prSet>
      <dgm:spPr/>
    </dgm:pt>
    <dgm:pt modelId="{8C9810FB-7740-144F-94CF-21FB79E41C38}" type="pres">
      <dgm:prSet presAssocID="{19BD7406-4B0A-8D42-82A1-6C9F0ED85022}" presName="circ2" presStyleLbl="vennNode1" presStyleIdx="1" presStyleCnt="3"/>
      <dgm:spPr/>
    </dgm:pt>
    <dgm:pt modelId="{C32F5AD6-829F-9241-B980-58F82AAC1577}" type="pres">
      <dgm:prSet presAssocID="{19BD7406-4B0A-8D42-82A1-6C9F0ED85022}" presName="circ2Tx" presStyleLbl="revTx" presStyleIdx="0" presStyleCnt="0">
        <dgm:presLayoutVars>
          <dgm:chMax val="0"/>
          <dgm:chPref val="0"/>
          <dgm:bulletEnabled val="1"/>
        </dgm:presLayoutVars>
      </dgm:prSet>
      <dgm:spPr/>
    </dgm:pt>
    <dgm:pt modelId="{22799744-3A0C-7A4E-80BA-658D8C68F618}" type="pres">
      <dgm:prSet presAssocID="{D75DA209-3409-D14C-8512-EEDA1D0CC8B8}" presName="circ3" presStyleLbl="vennNode1" presStyleIdx="2" presStyleCnt="3"/>
      <dgm:spPr/>
    </dgm:pt>
    <dgm:pt modelId="{F00BB2FE-FB31-1B45-9CFD-E4DC1557C5A5}" type="pres">
      <dgm:prSet presAssocID="{D75DA209-3409-D14C-8512-EEDA1D0CC8B8}" presName="circ3Tx" presStyleLbl="revTx" presStyleIdx="0" presStyleCnt="0">
        <dgm:presLayoutVars>
          <dgm:chMax val="0"/>
          <dgm:chPref val="0"/>
          <dgm:bulletEnabled val="1"/>
        </dgm:presLayoutVars>
      </dgm:prSet>
      <dgm:spPr/>
    </dgm:pt>
  </dgm:ptLst>
  <dgm:cxnLst>
    <dgm:cxn modelId="{CE70580D-BD09-104B-8B36-DF8D83B39010}" srcId="{779592D4-7984-C84F-9BF2-A8A5B85C73E3}" destId="{D75DA209-3409-D14C-8512-EEDA1D0CC8B8}" srcOrd="2" destOrd="0" parTransId="{95A65308-DEAC-EB48-986E-0295A3DDF71D}" sibTransId="{DDC01D5B-8D61-D549-B557-7CFACD7B6D48}"/>
    <dgm:cxn modelId="{F8CBD415-ED79-3146-80DB-5455AC5BCA5D}" srcId="{779592D4-7984-C84F-9BF2-A8A5B85C73E3}" destId="{D047A4BC-2977-0F43-A1D3-614777942FBC}" srcOrd="0" destOrd="0" parTransId="{51B27FE2-8AB2-4B4B-ABEE-6D174E928C28}" sibTransId="{C7D43553-1BEC-F942-92FD-439861EB18DB}"/>
    <dgm:cxn modelId="{2265DC15-6C21-A74E-B1BA-47D7C366B54D}" type="presOf" srcId="{19BD7406-4B0A-8D42-82A1-6C9F0ED85022}" destId="{C32F5AD6-829F-9241-B980-58F82AAC1577}" srcOrd="1" destOrd="0" presId="urn:microsoft.com/office/officeart/2005/8/layout/venn1"/>
    <dgm:cxn modelId="{4F534264-6D26-6345-8045-28A9D1BEAE1F}" type="presOf" srcId="{D047A4BC-2977-0F43-A1D3-614777942FBC}" destId="{B53288F1-2B94-9147-A095-788243F4D563}" srcOrd="1" destOrd="0" presId="urn:microsoft.com/office/officeart/2005/8/layout/venn1"/>
    <dgm:cxn modelId="{230DBC6D-D144-2044-B2C0-0AEF6971F4BD}" type="presOf" srcId="{D75DA209-3409-D14C-8512-EEDA1D0CC8B8}" destId="{22799744-3A0C-7A4E-80BA-658D8C68F618}" srcOrd="0" destOrd="0" presId="urn:microsoft.com/office/officeart/2005/8/layout/venn1"/>
    <dgm:cxn modelId="{2D064A56-FC2A-3144-BA56-4DFBB3747EE1}" type="presOf" srcId="{779592D4-7984-C84F-9BF2-A8A5B85C73E3}" destId="{4F0A0EE3-1135-8E4F-8CD7-BBD3998795B7}" srcOrd="0" destOrd="0" presId="urn:microsoft.com/office/officeart/2005/8/layout/venn1"/>
    <dgm:cxn modelId="{10C2FE85-56C7-D941-839A-AEF6F3B6CAE6}" type="presOf" srcId="{D047A4BC-2977-0F43-A1D3-614777942FBC}" destId="{234F7BF9-DC21-B641-8C9F-44961BB23AB9}" srcOrd="0" destOrd="0" presId="urn:microsoft.com/office/officeart/2005/8/layout/venn1"/>
    <dgm:cxn modelId="{963242A0-B1AF-3A4F-A59C-AF73059A53C9}" type="presOf" srcId="{19BD7406-4B0A-8D42-82A1-6C9F0ED85022}" destId="{8C9810FB-7740-144F-94CF-21FB79E41C38}" srcOrd="0" destOrd="0" presId="urn:microsoft.com/office/officeart/2005/8/layout/venn1"/>
    <dgm:cxn modelId="{1B6539B8-2E4E-4B42-9A18-510F45FA90C3}" type="presOf" srcId="{D75DA209-3409-D14C-8512-EEDA1D0CC8B8}" destId="{F00BB2FE-FB31-1B45-9CFD-E4DC1557C5A5}" srcOrd="1" destOrd="0" presId="urn:microsoft.com/office/officeart/2005/8/layout/venn1"/>
    <dgm:cxn modelId="{908FC9D4-5AD9-174A-8819-3AB9950FFCC4}" srcId="{779592D4-7984-C84F-9BF2-A8A5B85C73E3}" destId="{19BD7406-4B0A-8D42-82A1-6C9F0ED85022}" srcOrd="1" destOrd="0" parTransId="{B91A0F83-1868-674A-8780-0C63370D149E}" sibTransId="{3600ADB2-EDF7-B445-B95A-38F7253C3313}"/>
    <dgm:cxn modelId="{7989536A-9BB5-6F41-9223-EDB0C77DA3D7}" type="presParOf" srcId="{4F0A0EE3-1135-8E4F-8CD7-BBD3998795B7}" destId="{234F7BF9-DC21-B641-8C9F-44961BB23AB9}" srcOrd="0" destOrd="0" presId="urn:microsoft.com/office/officeart/2005/8/layout/venn1"/>
    <dgm:cxn modelId="{B3A46B9C-8B2B-1E42-8FA0-A26A5D307C58}" type="presParOf" srcId="{4F0A0EE3-1135-8E4F-8CD7-BBD3998795B7}" destId="{B53288F1-2B94-9147-A095-788243F4D563}" srcOrd="1" destOrd="0" presId="urn:microsoft.com/office/officeart/2005/8/layout/venn1"/>
    <dgm:cxn modelId="{833F40E4-9ABC-7B41-A161-CE548F3FA6B4}" type="presParOf" srcId="{4F0A0EE3-1135-8E4F-8CD7-BBD3998795B7}" destId="{8C9810FB-7740-144F-94CF-21FB79E41C38}" srcOrd="2" destOrd="0" presId="urn:microsoft.com/office/officeart/2005/8/layout/venn1"/>
    <dgm:cxn modelId="{290E1168-8A19-5842-B6B0-1C4315BAD565}" type="presParOf" srcId="{4F0A0EE3-1135-8E4F-8CD7-BBD3998795B7}" destId="{C32F5AD6-829F-9241-B980-58F82AAC1577}" srcOrd="3" destOrd="0" presId="urn:microsoft.com/office/officeart/2005/8/layout/venn1"/>
    <dgm:cxn modelId="{DBC89A12-A089-6A49-B478-CFFBA2E2C039}" type="presParOf" srcId="{4F0A0EE3-1135-8E4F-8CD7-BBD3998795B7}" destId="{22799744-3A0C-7A4E-80BA-658D8C68F618}" srcOrd="4" destOrd="0" presId="urn:microsoft.com/office/officeart/2005/8/layout/venn1"/>
    <dgm:cxn modelId="{5C05E7B8-418F-6C49-9669-4F817B2E862E}" type="presParOf" srcId="{4F0A0EE3-1135-8E4F-8CD7-BBD3998795B7}" destId="{F00BB2FE-FB31-1B45-9CFD-E4DC1557C5A5}" srcOrd="5" destOrd="0" presId="urn:microsoft.com/office/officeart/2005/8/layout/venn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1E99DD-54D5-2C4B-BB2B-42FA58FFCA9D}" type="doc">
      <dgm:prSet loTypeId="urn:microsoft.com/office/officeart/2005/8/layout/venn2" loCatId="relationship" qsTypeId="urn:microsoft.com/office/officeart/2005/8/quickstyle/simple4" qsCatId="simple" csTypeId="urn:microsoft.com/office/officeart/2005/8/colors/accent1_2" csCatId="accent1" phldr="1"/>
      <dgm:spPr/>
      <dgm:t>
        <a:bodyPr/>
        <a:lstStyle/>
        <a:p>
          <a:endParaRPr lang="en-US"/>
        </a:p>
      </dgm:t>
    </dgm:pt>
    <dgm:pt modelId="{F021F8FD-75BB-E447-BA73-0584791CE90A}">
      <dgm:prSet phldrT="[Text]" custT="1"/>
      <dgm:spPr>
        <a:gradFill flip="none" rotWithShape="1">
          <a:gsLst>
            <a:gs pos="0">
              <a:srgbClr val="32A62E"/>
            </a:gs>
            <a:gs pos="100000">
              <a:srgbClr val="FFFFFF"/>
            </a:gs>
            <a:gs pos="68000">
              <a:srgbClr val="61A61C"/>
            </a:gs>
          </a:gsLst>
          <a:path path="circle">
            <a:fillToRect l="100000" t="100000"/>
          </a:path>
          <a:tileRect r="-100000" b="-100000"/>
        </a:gradFill>
        <a:ln w="107950" cap="rnd">
          <a:solidFill>
            <a:schemeClr val="tx2">
              <a:lumMod val="75000"/>
            </a:schemeClr>
          </a:solidFill>
          <a:round/>
        </a:ln>
        <a:effectLst>
          <a:glow rad="101600">
            <a:schemeClr val="tx2">
              <a:lumMod val="75000"/>
              <a:alpha val="75000"/>
            </a:schemeClr>
          </a:glow>
          <a:softEdge rad="495300"/>
        </a:effectLst>
      </dgm:spPr>
      <dgm:t>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endParaRPr lang="en-US" sz="1500" b="1" dirty="0">
            <a:solidFill>
              <a:schemeClr val="tx1">
                <a:lumMod val="95000"/>
                <a:lumOff val="5000"/>
              </a:schemeClr>
            </a:solidFill>
          </a:endParaRPr>
        </a:p>
        <a:p>
          <a:endParaRPr lang="en-US" sz="1500" b="1" cap="none" spc="0" dirty="0">
            <a:ln/>
            <a:solidFill>
              <a:schemeClr val="tx1">
                <a:lumMod val="95000"/>
                <a:lumOff val="5000"/>
              </a:schemeClr>
            </a:solidFill>
            <a:effectLst/>
          </a:endParaRPr>
        </a:p>
        <a:p>
          <a:endParaRPr lang="en-US" sz="1500" b="1" cap="none" spc="0" dirty="0">
            <a:ln/>
            <a:solidFill>
              <a:schemeClr val="tx1">
                <a:lumMod val="95000"/>
                <a:lumOff val="5000"/>
              </a:schemeClr>
            </a:solidFill>
            <a:effectLst/>
            <a:latin typeface="Arial"/>
            <a:cs typeface="Arial"/>
          </a:endParaRPr>
        </a:p>
        <a:p>
          <a:endParaRPr lang="en-US" sz="1500" b="1" cap="none" spc="0" dirty="0">
            <a:ln/>
            <a:solidFill>
              <a:schemeClr val="tx1">
                <a:lumMod val="95000"/>
                <a:lumOff val="5000"/>
              </a:schemeClr>
            </a:solidFill>
            <a:effectLst/>
            <a:latin typeface="Arial"/>
            <a:cs typeface="Arial"/>
          </a:endParaRPr>
        </a:p>
        <a:p>
          <a:endParaRPr lang="en-US" sz="2800" b="1" cap="all" spc="0" dirty="0">
            <a:ln w="9000" cmpd="sng">
              <a:solidFill>
                <a:schemeClr val="accent4">
                  <a:shade val="50000"/>
                  <a:satMod val="120000"/>
                </a:schemeClr>
              </a:solidFill>
              <a:prstDash val="solid"/>
            </a:ln>
            <a:solidFill>
              <a:srgbClr val="10253F"/>
            </a:solidFill>
            <a:effectLst>
              <a:reflection blurRad="12700" stA="28000" endPos="45000" dist="1000" dir="5400000" sy="-100000" algn="bl" rotWithShape="0"/>
            </a:effectLst>
            <a:latin typeface="Arial"/>
            <a:cs typeface="Arial"/>
          </a:endParaRPr>
        </a:p>
        <a:p>
          <a:r>
            <a:rPr lang="en-US" sz="2800" b="1" cap="all" spc="0" dirty="0">
              <a:ln w="0"/>
              <a:solidFill>
                <a:srgbClr val="10253F"/>
              </a:solidFill>
              <a:effectLst>
                <a:reflection blurRad="12700" stA="50000" endPos="50000" dist="5000" dir="5400000" sy="-100000" rotWithShape="0"/>
              </a:effectLst>
              <a:latin typeface="Arial"/>
              <a:cs typeface="Arial"/>
            </a:rPr>
            <a:t>Environment</a:t>
          </a:r>
          <a:endParaRPr lang="en-US" sz="2800" b="1" cap="all" spc="0" dirty="0">
            <a:ln w="9000" cmpd="sng">
              <a:solidFill>
                <a:schemeClr val="accent4">
                  <a:shade val="50000"/>
                  <a:satMod val="120000"/>
                </a:schemeClr>
              </a:solidFill>
              <a:prstDash val="solid"/>
            </a:ln>
            <a:solidFill>
              <a:srgbClr val="10253F"/>
            </a:solidFill>
            <a:effectLst>
              <a:reflection blurRad="12700" stA="28000" endPos="45000" dist="1000" dir="5400000" sy="-100000" algn="bl" rotWithShape="0"/>
            </a:effectLst>
            <a:latin typeface="Arial"/>
            <a:cs typeface="Arial"/>
          </a:endParaRPr>
        </a:p>
      </dgm:t>
    </dgm:pt>
    <dgm:pt modelId="{919DAD83-E4E6-584D-88FE-181CA7F43840}" type="parTrans" cxnId="{C6675A7F-DD09-614B-A842-6E6D8DFFEB2A}">
      <dgm:prSet/>
      <dgm:spPr/>
      <dgm:t>
        <a:bodyPr/>
        <a:lstStyle/>
        <a:p>
          <a:endParaRPr lang="en-US"/>
        </a:p>
      </dgm:t>
    </dgm:pt>
    <dgm:pt modelId="{30840A25-32D0-6C44-9A89-2D8309B3255A}" type="sibTrans" cxnId="{C6675A7F-DD09-614B-A842-6E6D8DFFEB2A}">
      <dgm:prSet/>
      <dgm:spPr/>
      <dgm:t>
        <a:bodyPr/>
        <a:lstStyle/>
        <a:p>
          <a:endParaRPr lang="en-US"/>
        </a:p>
      </dgm:t>
    </dgm:pt>
    <dgm:pt modelId="{B65DC687-E41B-8945-B74C-E327EF14603D}">
      <dgm:prSet phldrT="[Text]" custT="1"/>
      <dgm:spPr>
        <a:gradFill flip="none" rotWithShape="1">
          <a:gsLst>
            <a:gs pos="21000">
              <a:srgbClr val="FF0000">
                <a:alpha val="17000"/>
              </a:srgbClr>
            </a:gs>
            <a:gs pos="92000">
              <a:srgbClr val="FFFFFF">
                <a:alpha val="17000"/>
              </a:srgbClr>
            </a:gs>
            <a:gs pos="66000">
              <a:srgbClr val="FF0000">
                <a:alpha val="17000"/>
              </a:srgbClr>
            </a:gs>
            <a:gs pos="87000">
              <a:srgbClr val="FF0000">
                <a:alpha val="17000"/>
              </a:srgbClr>
            </a:gs>
            <a:gs pos="24000">
              <a:schemeClr val="accent2">
                <a:lumMod val="60000"/>
                <a:lumOff val="40000"/>
                <a:alpha val="17000"/>
              </a:schemeClr>
            </a:gs>
            <a:gs pos="41000">
              <a:srgbClr val="FF0000">
                <a:alpha val="17000"/>
              </a:srgbClr>
            </a:gs>
            <a:gs pos="28000">
              <a:schemeClr val="accent2">
                <a:lumMod val="60000"/>
                <a:lumOff val="40000"/>
                <a:alpha val="17000"/>
              </a:schemeClr>
            </a:gs>
            <a:gs pos="68000">
              <a:schemeClr val="accent2">
                <a:lumMod val="60000"/>
                <a:lumOff val="40000"/>
                <a:alpha val="17000"/>
              </a:schemeClr>
            </a:gs>
          </a:gsLst>
          <a:path path="circle">
            <a:fillToRect l="100000" t="100000"/>
          </a:path>
          <a:tileRect r="-100000" b="-100000"/>
        </a:gradFill>
        <a:effectLst>
          <a:glow rad="533400">
            <a:srgbClr val="FF0000">
              <a:alpha val="75000"/>
            </a:srgbClr>
          </a:glow>
          <a:softEdge rad="622300"/>
        </a:effectLst>
      </dgm:spPr>
      <dgm:t>
        <a:bodyPr/>
        <a:lstStyle/>
        <a:p>
          <a:r>
            <a:rPr lang="en-US" sz="3200" b="1" cap="none" spc="0" dirty="0">
              <a:ln w="18000">
                <a:solidFill>
                  <a:schemeClr val="accent2">
                    <a:satMod val="140000"/>
                  </a:schemeClr>
                </a:solidFill>
                <a:prstDash val="solid"/>
                <a:miter lim="800000"/>
              </a:ln>
              <a:solidFill>
                <a:srgbClr val="FFFF00"/>
              </a:solidFill>
              <a:effectLst>
                <a:outerShdw blurRad="50800" dist="38100" dir="2700000" algn="tl" rotWithShape="0">
                  <a:srgbClr val="000000">
                    <a:alpha val="43000"/>
                  </a:srgbClr>
                </a:outerShdw>
              </a:effectLst>
              <a:latin typeface="Arial"/>
              <a:cs typeface="Arial"/>
            </a:rPr>
            <a:t>Society</a:t>
          </a:r>
        </a:p>
      </dgm:t>
    </dgm:pt>
    <dgm:pt modelId="{DC4BB922-B78D-D340-ACA9-CA1003A85B32}" type="parTrans" cxnId="{CFBD53FC-F4F6-1440-B8CB-53351A822844}">
      <dgm:prSet/>
      <dgm:spPr/>
      <dgm:t>
        <a:bodyPr/>
        <a:lstStyle/>
        <a:p>
          <a:endParaRPr lang="en-US"/>
        </a:p>
      </dgm:t>
    </dgm:pt>
    <dgm:pt modelId="{67A0E614-0180-9947-A308-ABAE31916705}" type="sibTrans" cxnId="{CFBD53FC-F4F6-1440-B8CB-53351A822844}">
      <dgm:prSet/>
      <dgm:spPr/>
      <dgm:t>
        <a:bodyPr/>
        <a:lstStyle/>
        <a:p>
          <a:endParaRPr lang="en-US"/>
        </a:p>
      </dgm:t>
    </dgm:pt>
    <dgm:pt modelId="{083A4865-DED2-4A48-A3C8-197EDF21B494}">
      <dgm:prSet phldrT="[Text]" custT="1"/>
      <dgm:spPr>
        <a:gradFill flip="none" rotWithShape="1">
          <a:gsLst>
            <a:gs pos="0">
              <a:srgbClr val="FFFF00"/>
            </a:gs>
            <a:gs pos="100000">
              <a:srgbClr val="FFFFFF"/>
            </a:gs>
            <a:gs pos="50000">
              <a:srgbClr val="FFFF00"/>
            </a:gs>
          </a:gsLst>
          <a:path path="circle">
            <a:fillToRect l="100000" t="100000"/>
          </a:path>
          <a:tileRect r="-100000" b="-100000"/>
        </a:gradFill>
        <a:effectLst>
          <a:glow>
            <a:srgbClr val="FFFF00">
              <a:alpha val="75000"/>
            </a:srgbClr>
          </a:glow>
          <a:softEdge rad="292100"/>
        </a:effectLst>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rPr>
            <a:t>Economy</a:t>
          </a:r>
        </a:p>
      </dgm:t>
    </dgm:pt>
    <dgm:pt modelId="{2ED50E1B-193C-4242-B091-FEE6D2F82421}" type="parTrans" cxnId="{F03098A7-CB51-EC4C-A4BB-9C9D5288C2A7}">
      <dgm:prSet/>
      <dgm:spPr/>
      <dgm:t>
        <a:bodyPr/>
        <a:lstStyle/>
        <a:p>
          <a:endParaRPr lang="en-US"/>
        </a:p>
      </dgm:t>
    </dgm:pt>
    <dgm:pt modelId="{50A6D214-4847-2048-A3C3-FC1F3CB7A2D2}" type="sibTrans" cxnId="{F03098A7-CB51-EC4C-A4BB-9C9D5288C2A7}">
      <dgm:prSet/>
      <dgm:spPr/>
      <dgm:t>
        <a:bodyPr/>
        <a:lstStyle/>
        <a:p>
          <a:endParaRPr lang="en-US"/>
        </a:p>
      </dgm:t>
    </dgm:pt>
    <dgm:pt modelId="{0EBEFB2E-CC74-5948-B79A-902DC1060A3D}" type="pres">
      <dgm:prSet presAssocID="{181E99DD-54D5-2C4B-BB2B-42FA58FFCA9D}" presName="Name0" presStyleCnt="0">
        <dgm:presLayoutVars>
          <dgm:chMax val="7"/>
          <dgm:resizeHandles val="exact"/>
        </dgm:presLayoutVars>
      </dgm:prSet>
      <dgm:spPr/>
    </dgm:pt>
    <dgm:pt modelId="{1FEDFA2A-7C42-FA4E-BADA-19B8A3716EBD}" type="pres">
      <dgm:prSet presAssocID="{181E99DD-54D5-2C4B-BB2B-42FA58FFCA9D}" presName="comp1" presStyleCnt="0"/>
      <dgm:spPr/>
    </dgm:pt>
    <dgm:pt modelId="{64CD9A57-5438-074E-8AC9-595543532E91}" type="pres">
      <dgm:prSet presAssocID="{181E99DD-54D5-2C4B-BB2B-42FA58FFCA9D}" presName="circle1" presStyleLbl="node1" presStyleIdx="0" presStyleCnt="3" custScaleX="133333" custLinFactNeighborX="82622" custLinFactNeighborY="5901"/>
      <dgm:spPr/>
    </dgm:pt>
    <dgm:pt modelId="{8A6B225E-9A8D-7A44-AE32-150E9362783F}" type="pres">
      <dgm:prSet presAssocID="{181E99DD-54D5-2C4B-BB2B-42FA58FFCA9D}" presName="c1text" presStyleLbl="node1" presStyleIdx="0" presStyleCnt="3">
        <dgm:presLayoutVars>
          <dgm:bulletEnabled val="1"/>
        </dgm:presLayoutVars>
      </dgm:prSet>
      <dgm:spPr/>
    </dgm:pt>
    <dgm:pt modelId="{D32686C7-B107-AA4D-8722-B4A65B199F0C}" type="pres">
      <dgm:prSet presAssocID="{181E99DD-54D5-2C4B-BB2B-42FA58FFCA9D}" presName="comp2" presStyleCnt="0"/>
      <dgm:spPr/>
    </dgm:pt>
    <dgm:pt modelId="{17BA8CF9-05B2-E74E-B78A-4D8B1D72C0A3}" type="pres">
      <dgm:prSet presAssocID="{181E99DD-54D5-2C4B-BB2B-42FA58FFCA9D}" presName="circle2" presStyleLbl="node1" presStyleIdx="1" presStyleCnt="3" custScaleX="82944" custScaleY="46739" custLinFactNeighborY="-6378"/>
      <dgm:spPr/>
    </dgm:pt>
    <dgm:pt modelId="{449D52EA-2415-594F-8431-46D824DF079E}" type="pres">
      <dgm:prSet presAssocID="{181E99DD-54D5-2C4B-BB2B-42FA58FFCA9D}" presName="c2text" presStyleLbl="node1" presStyleIdx="1" presStyleCnt="3">
        <dgm:presLayoutVars>
          <dgm:bulletEnabled val="1"/>
        </dgm:presLayoutVars>
      </dgm:prSet>
      <dgm:spPr/>
    </dgm:pt>
    <dgm:pt modelId="{59AAAAE0-75EB-5540-A52E-C3F79F28FFE3}" type="pres">
      <dgm:prSet presAssocID="{181E99DD-54D5-2C4B-BB2B-42FA58FFCA9D}" presName="comp3" presStyleCnt="0"/>
      <dgm:spPr/>
    </dgm:pt>
    <dgm:pt modelId="{9E6A812D-C03D-5F4C-85E4-19F54AE16C45}" type="pres">
      <dgm:prSet presAssocID="{181E99DD-54D5-2C4B-BB2B-42FA58FFCA9D}" presName="circle3" presStyleLbl="node1" presStyleIdx="2" presStyleCnt="3" custScaleX="97797" custScaleY="49761" custLinFactNeighborX="0" custLinFactNeighborY="-26748"/>
      <dgm:spPr/>
    </dgm:pt>
    <dgm:pt modelId="{E7553F0B-8A3A-504B-ABBC-8A2E331B7A12}" type="pres">
      <dgm:prSet presAssocID="{181E99DD-54D5-2C4B-BB2B-42FA58FFCA9D}" presName="c3text" presStyleLbl="node1" presStyleIdx="2" presStyleCnt="3">
        <dgm:presLayoutVars>
          <dgm:bulletEnabled val="1"/>
        </dgm:presLayoutVars>
      </dgm:prSet>
      <dgm:spPr/>
    </dgm:pt>
  </dgm:ptLst>
  <dgm:cxnLst>
    <dgm:cxn modelId="{DA818B09-1355-3640-9A38-E4D6DD9075FA}" type="presOf" srcId="{083A4865-DED2-4A48-A3C8-197EDF21B494}" destId="{9E6A812D-C03D-5F4C-85E4-19F54AE16C45}" srcOrd="0" destOrd="0" presId="urn:microsoft.com/office/officeart/2005/8/layout/venn2"/>
    <dgm:cxn modelId="{634FB627-6040-A545-956C-959ADAC8B99B}" type="presOf" srcId="{F021F8FD-75BB-E447-BA73-0584791CE90A}" destId="{8A6B225E-9A8D-7A44-AE32-150E9362783F}" srcOrd="1" destOrd="0" presId="urn:microsoft.com/office/officeart/2005/8/layout/venn2"/>
    <dgm:cxn modelId="{0CCE3E64-D154-9143-BFAB-0F9F9F3B374C}" type="presOf" srcId="{083A4865-DED2-4A48-A3C8-197EDF21B494}" destId="{E7553F0B-8A3A-504B-ABBC-8A2E331B7A12}" srcOrd="1" destOrd="0" presId="urn:microsoft.com/office/officeart/2005/8/layout/venn2"/>
    <dgm:cxn modelId="{C6675A7F-DD09-614B-A842-6E6D8DFFEB2A}" srcId="{181E99DD-54D5-2C4B-BB2B-42FA58FFCA9D}" destId="{F021F8FD-75BB-E447-BA73-0584791CE90A}" srcOrd="0" destOrd="0" parTransId="{919DAD83-E4E6-584D-88FE-181CA7F43840}" sibTransId="{30840A25-32D0-6C44-9A89-2D8309B3255A}"/>
    <dgm:cxn modelId="{57E3F982-6238-6544-9F07-57C20EF74DA1}" type="presOf" srcId="{B65DC687-E41B-8945-B74C-E327EF14603D}" destId="{449D52EA-2415-594F-8431-46D824DF079E}" srcOrd="1" destOrd="0" presId="urn:microsoft.com/office/officeart/2005/8/layout/venn2"/>
    <dgm:cxn modelId="{0A972F83-F64B-E948-BABB-6E1A5CD85A42}" type="presOf" srcId="{F021F8FD-75BB-E447-BA73-0584791CE90A}" destId="{64CD9A57-5438-074E-8AC9-595543532E91}" srcOrd="0" destOrd="0" presId="urn:microsoft.com/office/officeart/2005/8/layout/venn2"/>
    <dgm:cxn modelId="{F03098A7-CB51-EC4C-A4BB-9C9D5288C2A7}" srcId="{181E99DD-54D5-2C4B-BB2B-42FA58FFCA9D}" destId="{083A4865-DED2-4A48-A3C8-197EDF21B494}" srcOrd="2" destOrd="0" parTransId="{2ED50E1B-193C-4242-B091-FEE6D2F82421}" sibTransId="{50A6D214-4847-2048-A3C3-FC1F3CB7A2D2}"/>
    <dgm:cxn modelId="{49A82EB9-07C9-9A4C-8438-7543F73780BD}" type="presOf" srcId="{B65DC687-E41B-8945-B74C-E327EF14603D}" destId="{17BA8CF9-05B2-E74E-B78A-4D8B1D72C0A3}" srcOrd="0" destOrd="0" presId="urn:microsoft.com/office/officeart/2005/8/layout/venn2"/>
    <dgm:cxn modelId="{75437AD7-91C2-6140-8CE2-76286FC8EC9E}" type="presOf" srcId="{181E99DD-54D5-2C4B-BB2B-42FA58FFCA9D}" destId="{0EBEFB2E-CC74-5948-B79A-902DC1060A3D}" srcOrd="0" destOrd="0" presId="urn:microsoft.com/office/officeart/2005/8/layout/venn2"/>
    <dgm:cxn modelId="{CFBD53FC-F4F6-1440-B8CB-53351A822844}" srcId="{181E99DD-54D5-2C4B-BB2B-42FA58FFCA9D}" destId="{B65DC687-E41B-8945-B74C-E327EF14603D}" srcOrd="1" destOrd="0" parTransId="{DC4BB922-B78D-D340-ACA9-CA1003A85B32}" sibTransId="{67A0E614-0180-9947-A308-ABAE31916705}"/>
    <dgm:cxn modelId="{A4DEAF4F-CDC6-404A-9BED-3F248AE54F84}" type="presParOf" srcId="{0EBEFB2E-CC74-5948-B79A-902DC1060A3D}" destId="{1FEDFA2A-7C42-FA4E-BADA-19B8A3716EBD}" srcOrd="0" destOrd="0" presId="urn:microsoft.com/office/officeart/2005/8/layout/venn2"/>
    <dgm:cxn modelId="{F69A401B-2B71-7444-A256-36817C4EF2CC}" type="presParOf" srcId="{1FEDFA2A-7C42-FA4E-BADA-19B8A3716EBD}" destId="{64CD9A57-5438-074E-8AC9-595543532E91}" srcOrd="0" destOrd="0" presId="urn:microsoft.com/office/officeart/2005/8/layout/venn2"/>
    <dgm:cxn modelId="{B85B246D-93E0-C84A-81F2-9B349F59225F}" type="presParOf" srcId="{1FEDFA2A-7C42-FA4E-BADA-19B8A3716EBD}" destId="{8A6B225E-9A8D-7A44-AE32-150E9362783F}" srcOrd="1" destOrd="0" presId="urn:microsoft.com/office/officeart/2005/8/layout/venn2"/>
    <dgm:cxn modelId="{E00FF860-5C41-F74A-ACA3-15171104B765}" type="presParOf" srcId="{0EBEFB2E-CC74-5948-B79A-902DC1060A3D}" destId="{D32686C7-B107-AA4D-8722-B4A65B199F0C}" srcOrd="1" destOrd="0" presId="urn:microsoft.com/office/officeart/2005/8/layout/venn2"/>
    <dgm:cxn modelId="{90200DB4-33E0-1241-A125-8C48A8DCEE4E}" type="presParOf" srcId="{D32686C7-B107-AA4D-8722-B4A65B199F0C}" destId="{17BA8CF9-05B2-E74E-B78A-4D8B1D72C0A3}" srcOrd="0" destOrd="0" presId="urn:microsoft.com/office/officeart/2005/8/layout/venn2"/>
    <dgm:cxn modelId="{E6E50C8B-FC93-7E41-A081-125E0F4E2FF2}" type="presParOf" srcId="{D32686C7-B107-AA4D-8722-B4A65B199F0C}" destId="{449D52EA-2415-594F-8431-46D824DF079E}" srcOrd="1" destOrd="0" presId="urn:microsoft.com/office/officeart/2005/8/layout/venn2"/>
    <dgm:cxn modelId="{E199135F-E5CC-EB45-AD31-441524D93A2A}" type="presParOf" srcId="{0EBEFB2E-CC74-5948-B79A-902DC1060A3D}" destId="{59AAAAE0-75EB-5540-A52E-C3F79F28FFE3}" srcOrd="2" destOrd="0" presId="urn:microsoft.com/office/officeart/2005/8/layout/venn2"/>
    <dgm:cxn modelId="{B55AC598-1A43-4143-8890-8FFD5C0A1565}" type="presParOf" srcId="{59AAAAE0-75EB-5540-A52E-C3F79F28FFE3}" destId="{9E6A812D-C03D-5F4C-85E4-19F54AE16C45}" srcOrd="0" destOrd="0" presId="urn:microsoft.com/office/officeart/2005/8/layout/venn2"/>
    <dgm:cxn modelId="{C8D92796-E5D3-844E-A025-AA07E87D449E}" type="presParOf" srcId="{59AAAAE0-75EB-5540-A52E-C3F79F28FFE3}" destId="{E7553F0B-8A3A-504B-ABBC-8A2E331B7A12}"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4F7BF9-DC21-B641-8C9F-44961BB23AB9}">
      <dsp:nvSpPr>
        <dsp:cNvPr id="0" name=""/>
        <dsp:cNvSpPr/>
      </dsp:nvSpPr>
      <dsp:spPr>
        <a:xfrm>
          <a:off x="2961811" y="113169"/>
          <a:ext cx="3297839" cy="3273111"/>
        </a:xfrm>
        <a:prstGeom prst="ellipse">
          <a:avLst/>
        </a:prstGeom>
        <a:solidFill>
          <a:srgbClr val="FFFF00">
            <a:alpha val="61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r>
            <a:rPr lang="en-US" sz="3100" kern="1200" dirty="0"/>
            <a:t>Economy</a:t>
          </a:r>
        </a:p>
      </dsp:txBody>
      <dsp:txXfrm>
        <a:off x="3401523" y="685963"/>
        <a:ext cx="2418415" cy="1472900"/>
      </dsp:txXfrm>
    </dsp:sp>
    <dsp:sp modelId="{8C9810FB-7740-144F-94CF-21FB79E41C38}">
      <dsp:nvSpPr>
        <dsp:cNvPr id="0" name=""/>
        <dsp:cNvSpPr/>
      </dsp:nvSpPr>
      <dsp:spPr>
        <a:xfrm>
          <a:off x="4132110" y="2179623"/>
          <a:ext cx="3439189" cy="3439189"/>
        </a:xfrm>
        <a:prstGeom prst="ellipse">
          <a:avLst/>
        </a:prstGeom>
        <a:solidFill>
          <a:srgbClr val="FF0000">
            <a:alpha val="50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r>
            <a:rPr lang="en-US" sz="3100" kern="1200" dirty="0"/>
            <a:t>Society</a:t>
          </a:r>
        </a:p>
      </dsp:txBody>
      <dsp:txXfrm>
        <a:off x="5183929" y="3068081"/>
        <a:ext cx="2063513" cy="1891554"/>
      </dsp:txXfrm>
    </dsp:sp>
    <dsp:sp modelId="{22799744-3A0C-7A4E-80BA-658D8C68F618}">
      <dsp:nvSpPr>
        <dsp:cNvPr id="0" name=""/>
        <dsp:cNvSpPr/>
      </dsp:nvSpPr>
      <dsp:spPr>
        <a:xfrm>
          <a:off x="1650161" y="2179623"/>
          <a:ext cx="3439189" cy="3439189"/>
        </a:xfrm>
        <a:prstGeom prst="ellipse">
          <a:avLst/>
        </a:prstGeom>
        <a:solidFill>
          <a:srgbClr val="61A61C">
            <a:alpha val="70000"/>
          </a:srgb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r>
            <a:rPr lang="en-US" sz="3100" kern="1200" dirty="0"/>
            <a:t>Environment</a:t>
          </a:r>
        </a:p>
      </dsp:txBody>
      <dsp:txXfrm>
        <a:off x="1974018" y="3068081"/>
        <a:ext cx="2063513" cy="18915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CD9A57-5438-074E-8AC9-595543532E91}">
      <dsp:nvSpPr>
        <dsp:cNvPr id="0" name=""/>
        <dsp:cNvSpPr/>
      </dsp:nvSpPr>
      <dsp:spPr>
        <a:xfrm>
          <a:off x="22" y="0"/>
          <a:ext cx="9143977" cy="6858000"/>
        </a:xfrm>
        <a:prstGeom prst="ellipse">
          <a:avLst/>
        </a:prstGeom>
        <a:gradFill flip="none" rotWithShape="1">
          <a:gsLst>
            <a:gs pos="0">
              <a:srgbClr val="32A62E"/>
            </a:gs>
            <a:gs pos="100000">
              <a:srgbClr val="FFFFFF"/>
            </a:gs>
            <a:gs pos="68000">
              <a:srgbClr val="61A61C"/>
            </a:gs>
          </a:gsLst>
          <a:path path="circle">
            <a:fillToRect l="100000" t="100000"/>
          </a:path>
          <a:tileRect r="-100000" b="-100000"/>
        </a:gradFill>
        <a:ln w="107950" cap="rnd">
          <a:solidFill>
            <a:schemeClr val="tx2">
              <a:lumMod val="75000"/>
            </a:schemeClr>
          </a:solidFill>
          <a:round/>
        </a:ln>
        <a:effectLst>
          <a:glow rad="101600">
            <a:schemeClr val="tx2">
              <a:lumMod val="75000"/>
              <a:alpha val="75000"/>
            </a:schemeClr>
          </a:glow>
          <a:softEdge rad="495300"/>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lvl="0" indent="0" algn="ctr" defTabSz="666750">
            <a:lnSpc>
              <a:spcPct val="90000"/>
            </a:lnSpc>
            <a:spcBef>
              <a:spcPct val="0"/>
            </a:spcBef>
            <a:spcAft>
              <a:spcPct val="35000"/>
            </a:spcAft>
            <a:buNone/>
          </a:pPr>
          <a:endParaRPr lang="en-US" sz="1500" b="1" kern="1200" dirty="0">
            <a:solidFill>
              <a:schemeClr val="tx1">
                <a:lumMod val="95000"/>
                <a:lumOff val="5000"/>
              </a:schemeClr>
            </a:solidFill>
          </a:endParaRPr>
        </a:p>
        <a:p>
          <a:pPr marL="0" lvl="0" indent="0" algn="ctr" defTabSz="666750">
            <a:lnSpc>
              <a:spcPct val="90000"/>
            </a:lnSpc>
            <a:spcBef>
              <a:spcPct val="0"/>
            </a:spcBef>
            <a:spcAft>
              <a:spcPct val="35000"/>
            </a:spcAft>
            <a:buNone/>
          </a:pPr>
          <a:endParaRPr lang="en-US" sz="1500" b="1" kern="1200" cap="none" spc="0" dirty="0">
            <a:ln/>
            <a:solidFill>
              <a:schemeClr val="tx1">
                <a:lumMod val="95000"/>
                <a:lumOff val="5000"/>
              </a:schemeClr>
            </a:solidFill>
            <a:effectLst/>
          </a:endParaRPr>
        </a:p>
        <a:p>
          <a:pPr marL="0" lvl="0" indent="0" algn="ctr" defTabSz="666750">
            <a:lnSpc>
              <a:spcPct val="90000"/>
            </a:lnSpc>
            <a:spcBef>
              <a:spcPct val="0"/>
            </a:spcBef>
            <a:spcAft>
              <a:spcPct val="35000"/>
            </a:spcAft>
            <a:buNone/>
          </a:pPr>
          <a:endParaRPr lang="en-US" sz="1500" b="1" kern="1200" cap="none" spc="0" dirty="0">
            <a:ln/>
            <a:solidFill>
              <a:schemeClr val="tx1">
                <a:lumMod val="95000"/>
                <a:lumOff val="5000"/>
              </a:schemeClr>
            </a:solidFill>
            <a:effectLst/>
            <a:latin typeface="Arial"/>
            <a:cs typeface="Arial"/>
          </a:endParaRPr>
        </a:p>
        <a:p>
          <a:pPr marL="0" lvl="0" indent="0" algn="ctr" defTabSz="666750">
            <a:lnSpc>
              <a:spcPct val="90000"/>
            </a:lnSpc>
            <a:spcBef>
              <a:spcPct val="0"/>
            </a:spcBef>
            <a:spcAft>
              <a:spcPct val="35000"/>
            </a:spcAft>
            <a:buNone/>
          </a:pPr>
          <a:endParaRPr lang="en-US" sz="1500" b="1" kern="1200" cap="none" spc="0" dirty="0">
            <a:ln/>
            <a:solidFill>
              <a:schemeClr val="tx1">
                <a:lumMod val="95000"/>
                <a:lumOff val="5000"/>
              </a:schemeClr>
            </a:solidFill>
            <a:effectLst/>
            <a:latin typeface="Arial"/>
            <a:cs typeface="Arial"/>
          </a:endParaRPr>
        </a:p>
        <a:p>
          <a:pPr marL="0" lvl="0" indent="0" algn="ctr" defTabSz="666750">
            <a:lnSpc>
              <a:spcPct val="90000"/>
            </a:lnSpc>
            <a:spcBef>
              <a:spcPct val="0"/>
            </a:spcBef>
            <a:spcAft>
              <a:spcPct val="35000"/>
            </a:spcAft>
            <a:buNone/>
          </a:pPr>
          <a:endParaRPr lang="en-US" sz="2800" b="1" kern="1200" cap="all" spc="0" dirty="0">
            <a:ln w="9000" cmpd="sng">
              <a:solidFill>
                <a:schemeClr val="accent4">
                  <a:shade val="50000"/>
                  <a:satMod val="120000"/>
                </a:schemeClr>
              </a:solidFill>
              <a:prstDash val="solid"/>
            </a:ln>
            <a:solidFill>
              <a:srgbClr val="10253F"/>
            </a:solidFill>
            <a:effectLst>
              <a:reflection blurRad="12700" stA="28000" endPos="45000" dist="1000" dir="5400000" sy="-100000" algn="bl" rotWithShape="0"/>
            </a:effectLst>
            <a:latin typeface="Arial"/>
            <a:cs typeface="Arial"/>
          </a:endParaRPr>
        </a:p>
        <a:p>
          <a:pPr marL="0" lvl="0" indent="0" algn="ctr" defTabSz="666750">
            <a:lnSpc>
              <a:spcPct val="90000"/>
            </a:lnSpc>
            <a:spcBef>
              <a:spcPct val="0"/>
            </a:spcBef>
            <a:spcAft>
              <a:spcPct val="35000"/>
            </a:spcAft>
            <a:buNone/>
          </a:pPr>
          <a:r>
            <a:rPr lang="en-US" sz="2800" b="1" kern="1200" cap="all" spc="0" dirty="0">
              <a:ln w="0"/>
              <a:solidFill>
                <a:srgbClr val="10253F"/>
              </a:solidFill>
              <a:effectLst>
                <a:reflection blurRad="12700" stA="50000" endPos="50000" dist="5000" dir="5400000" sy="-100000" rotWithShape="0"/>
              </a:effectLst>
              <a:latin typeface="Arial"/>
              <a:cs typeface="Arial"/>
            </a:rPr>
            <a:t>Environment</a:t>
          </a:r>
          <a:endParaRPr lang="en-US" sz="2800" b="1" kern="1200" cap="all" spc="0" dirty="0">
            <a:ln w="9000" cmpd="sng">
              <a:solidFill>
                <a:schemeClr val="accent4">
                  <a:shade val="50000"/>
                  <a:satMod val="120000"/>
                </a:schemeClr>
              </a:solidFill>
              <a:prstDash val="solid"/>
            </a:ln>
            <a:solidFill>
              <a:srgbClr val="10253F"/>
            </a:solidFill>
            <a:effectLst>
              <a:reflection blurRad="12700" stA="28000" endPos="45000" dist="1000" dir="5400000" sy="-100000" algn="bl" rotWithShape="0"/>
            </a:effectLst>
            <a:latin typeface="Arial"/>
            <a:cs typeface="Arial"/>
          </a:endParaRPr>
        </a:p>
      </dsp:txBody>
      <dsp:txXfrm>
        <a:off x="2974101" y="342900"/>
        <a:ext cx="3195820" cy="1028700"/>
      </dsp:txXfrm>
    </dsp:sp>
    <dsp:sp modelId="{17BA8CF9-05B2-E74E-B78A-4D8B1D72C0A3}">
      <dsp:nvSpPr>
        <dsp:cNvPr id="0" name=""/>
        <dsp:cNvSpPr/>
      </dsp:nvSpPr>
      <dsp:spPr>
        <a:xfrm>
          <a:off x="2438887" y="2756187"/>
          <a:ext cx="4266224" cy="2404020"/>
        </a:xfrm>
        <a:prstGeom prst="ellipse">
          <a:avLst/>
        </a:prstGeom>
        <a:gradFill flip="none" rotWithShape="1">
          <a:gsLst>
            <a:gs pos="21000">
              <a:srgbClr val="FF0000">
                <a:alpha val="17000"/>
              </a:srgbClr>
            </a:gs>
            <a:gs pos="92000">
              <a:srgbClr val="FFFFFF">
                <a:alpha val="17000"/>
              </a:srgbClr>
            </a:gs>
            <a:gs pos="66000">
              <a:srgbClr val="FF0000">
                <a:alpha val="17000"/>
              </a:srgbClr>
            </a:gs>
            <a:gs pos="87000">
              <a:srgbClr val="FF0000">
                <a:alpha val="17000"/>
              </a:srgbClr>
            </a:gs>
            <a:gs pos="24000">
              <a:schemeClr val="accent2">
                <a:lumMod val="60000"/>
                <a:lumOff val="40000"/>
                <a:alpha val="17000"/>
              </a:schemeClr>
            </a:gs>
            <a:gs pos="41000">
              <a:srgbClr val="FF0000">
                <a:alpha val="17000"/>
              </a:srgbClr>
            </a:gs>
            <a:gs pos="28000">
              <a:schemeClr val="accent2">
                <a:lumMod val="60000"/>
                <a:lumOff val="40000"/>
                <a:alpha val="17000"/>
              </a:schemeClr>
            </a:gs>
            <a:gs pos="68000">
              <a:schemeClr val="accent2">
                <a:lumMod val="60000"/>
                <a:lumOff val="40000"/>
                <a:alpha val="17000"/>
              </a:schemeClr>
            </a:gs>
          </a:gsLst>
          <a:path path="circle">
            <a:fillToRect l="100000" t="100000"/>
          </a:path>
          <a:tileRect r="-100000" b="-100000"/>
        </a:gradFill>
        <a:ln>
          <a:noFill/>
        </a:ln>
        <a:effectLst>
          <a:glow rad="533400">
            <a:srgbClr val="FF0000">
              <a:alpha val="75000"/>
            </a:srgbClr>
          </a:glow>
          <a:softEdge rad="622300"/>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cap="none" spc="0" dirty="0">
              <a:ln w="18000">
                <a:solidFill>
                  <a:schemeClr val="accent2">
                    <a:satMod val="140000"/>
                  </a:schemeClr>
                </a:solidFill>
                <a:prstDash val="solid"/>
                <a:miter lim="800000"/>
              </a:ln>
              <a:solidFill>
                <a:srgbClr val="FFFF00"/>
              </a:solidFill>
              <a:effectLst>
                <a:outerShdw blurRad="50800" dist="38100" dir="2700000" algn="tl" rotWithShape="0">
                  <a:srgbClr val="000000">
                    <a:alpha val="43000"/>
                  </a:srgbClr>
                </a:outerShdw>
              </a:effectLst>
              <a:latin typeface="Arial"/>
              <a:cs typeface="Arial"/>
            </a:rPr>
            <a:t>Society</a:t>
          </a:r>
        </a:p>
      </dsp:txBody>
      <dsp:txXfrm>
        <a:off x="3577969" y="2906438"/>
        <a:ext cx="1988060" cy="450753"/>
      </dsp:txXfrm>
    </dsp:sp>
    <dsp:sp modelId="{9E6A812D-C03D-5F4C-85E4-19F54AE16C45}">
      <dsp:nvSpPr>
        <dsp:cNvPr id="0" name=""/>
        <dsp:cNvSpPr/>
      </dsp:nvSpPr>
      <dsp:spPr>
        <a:xfrm>
          <a:off x="2895270" y="3373158"/>
          <a:ext cx="3353459" cy="1706304"/>
        </a:xfrm>
        <a:prstGeom prst="ellipse">
          <a:avLst/>
        </a:prstGeom>
        <a:gradFill flip="none" rotWithShape="1">
          <a:gsLst>
            <a:gs pos="0">
              <a:srgbClr val="FFFF00"/>
            </a:gs>
            <a:gs pos="100000">
              <a:srgbClr val="FFFFFF"/>
            </a:gs>
            <a:gs pos="50000">
              <a:srgbClr val="FFFF00"/>
            </a:gs>
          </a:gsLst>
          <a:path path="circle">
            <a:fillToRect l="100000" t="100000"/>
          </a:path>
          <a:tileRect r="-100000" b="-100000"/>
        </a:gradFill>
        <a:ln>
          <a:noFill/>
        </a:ln>
        <a:effectLst>
          <a:glow>
            <a:srgbClr val="FFFF00">
              <a:alpha val="75000"/>
            </a:srgbClr>
          </a:glow>
          <a:softEdge rad="292100"/>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lvl="0" indent="0" algn="ctr" defTabSz="1422400">
            <a:lnSpc>
              <a:spcPct val="90000"/>
            </a:lnSpc>
            <a:spcBef>
              <a:spcPct val="0"/>
            </a:spcBef>
            <a:spcAft>
              <a:spcPct val="35000"/>
            </a:spcAft>
            <a:buNone/>
          </a:pPr>
          <a:r>
            <a:rPr lang="en-US" sz="3200" b="1" kern="1200"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rPr>
            <a:t>Economy</a:t>
          </a:r>
        </a:p>
      </dsp:txBody>
      <dsp:txXfrm>
        <a:off x="3386373" y="3799734"/>
        <a:ext cx="2371253" cy="85315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2F4460-CB7B-4B82-ACE0-574B416107D3}" type="datetimeFigureOut">
              <a:rPr lang="en-GB" smtClean="0"/>
              <a:t>10/09/2019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6621E0-C4B4-43A6-A934-29D16BC233AF}" type="slidenum">
              <a:rPr lang="en-GB" smtClean="0"/>
              <a:t>‹#›</a:t>
            </a:fld>
            <a:endParaRPr lang="en-GB"/>
          </a:p>
        </p:txBody>
      </p:sp>
    </p:spTree>
    <p:extLst>
      <p:ext uri="{BB962C8B-B14F-4D97-AF65-F5344CB8AC3E}">
        <p14:creationId xmlns:p14="http://schemas.microsoft.com/office/powerpoint/2010/main" val="2842739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We are overshooting the planet’s limits to sustain a safe, humanly habitable environment while still failing to address key social concerns adequately.</a:t>
            </a:r>
          </a:p>
          <a:p>
            <a:pPr marL="0" indent="0">
              <a:buNone/>
            </a:pPr>
            <a:r>
              <a:rPr lang="en-GB" dirty="0"/>
              <a:t> </a:t>
            </a:r>
          </a:p>
          <a:p>
            <a:r>
              <a:rPr lang="en-GB" dirty="0"/>
              <a:t>Sustainable development might be ‘covered’ by Geography teachers but it is  tackled (or not) by everyone.  </a:t>
            </a:r>
          </a:p>
          <a:p>
            <a:endParaRPr lang="en-GB" dirty="0"/>
          </a:p>
          <a:p>
            <a:pPr marL="0" indent="0">
              <a:buNone/>
            </a:pPr>
            <a:r>
              <a:rPr lang="en-GB" dirty="0"/>
              <a:t>It’s our choice. We either choose to ignore these issues  as irrelevant, and thus we remain part of the problem, or we engage in whatever capacity we find ourselves, seeing the connections between our own work and wider concerns. </a:t>
            </a:r>
          </a:p>
          <a:p>
            <a:pPr marL="0" indent="0">
              <a:buNone/>
            </a:pPr>
            <a:endParaRPr lang="en-GB" dirty="0"/>
          </a:p>
          <a:p>
            <a:r>
              <a:rPr lang="en-GB" dirty="0"/>
              <a:t>For teacher educators this distinction is magnified immensely. </a:t>
            </a:r>
          </a:p>
          <a:p>
            <a:endParaRPr lang="en-GB" dirty="0"/>
          </a:p>
          <a:p>
            <a:pPr marL="0" indent="0">
              <a:buNone/>
            </a:pPr>
            <a:endParaRPr lang="en-GB" dirty="0"/>
          </a:p>
        </p:txBody>
      </p:sp>
      <p:sp>
        <p:nvSpPr>
          <p:cNvPr id="4" name="Slide Number Placeholder 3"/>
          <p:cNvSpPr>
            <a:spLocks noGrp="1"/>
          </p:cNvSpPr>
          <p:nvPr>
            <p:ph type="sldNum" sz="quarter" idx="10"/>
          </p:nvPr>
        </p:nvSpPr>
        <p:spPr/>
        <p:txBody>
          <a:bodyPr/>
          <a:lstStyle/>
          <a:p>
            <a:fld id="{E903D399-50CC-434E-BFF8-636BA590F0B9}" type="slidenum">
              <a:rPr lang="en-GB" smtClean="0"/>
              <a:t>28</a:t>
            </a:fld>
            <a:endParaRPr lang="en-GB"/>
          </a:p>
        </p:txBody>
      </p:sp>
    </p:spTree>
    <p:extLst>
      <p:ext uri="{BB962C8B-B14F-4D97-AF65-F5344CB8AC3E}">
        <p14:creationId xmlns:p14="http://schemas.microsoft.com/office/powerpoint/2010/main" val="2922533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unreadable slide. The UNECE framework – it’s unreadable in any language. It</a:t>
            </a:r>
            <a:r>
              <a:rPr lang="en-GB" baseline="0" dirty="0"/>
              <a:t> is not really workable in schools.</a:t>
            </a:r>
            <a:endParaRPr lang="en-GB" dirty="0"/>
          </a:p>
        </p:txBody>
      </p:sp>
      <p:sp>
        <p:nvSpPr>
          <p:cNvPr id="4" name="Slide Number Placeholder 3"/>
          <p:cNvSpPr>
            <a:spLocks noGrp="1"/>
          </p:cNvSpPr>
          <p:nvPr>
            <p:ph type="sldNum" sz="quarter" idx="10"/>
          </p:nvPr>
        </p:nvSpPr>
        <p:spPr/>
        <p:txBody>
          <a:bodyPr/>
          <a:lstStyle/>
          <a:p>
            <a:fld id="{D46621E0-C4B4-43A6-A934-29D16BC233AF}" type="slidenum">
              <a:rPr lang="en-GB" smtClean="0"/>
              <a:t>53</a:t>
            </a:fld>
            <a:endParaRPr lang="en-GB"/>
          </a:p>
        </p:txBody>
      </p:sp>
    </p:spTree>
    <p:extLst>
      <p:ext uri="{BB962C8B-B14F-4D97-AF65-F5344CB8AC3E}">
        <p14:creationId xmlns:p14="http://schemas.microsoft.com/office/powerpoint/2010/main" val="3484478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unreadable slide. The UNECE framework – it’s unreadable in any language. It</a:t>
            </a:r>
            <a:r>
              <a:rPr lang="en-GB" baseline="0" dirty="0"/>
              <a:t> is not really workable in schools.</a:t>
            </a:r>
            <a:endParaRPr lang="en-GB" dirty="0"/>
          </a:p>
        </p:txBody>
      </p:sp>
      <p:sp>
        <p:nvSpPr>
          <p:cNvPr id="4" name="Slide Number Placeholder 3"/>
          <p:cNvSpPr>
            <a:spLocks noGrp="1"/>
          </p:cNvSpPr>
          <p:nvPr>
            <p:ph type="sldNum" sz="quarter" idx="10"/>
          </p:nvPr>
        </p:nvSpPr>
        <p:spPr/>
        <p:txBody>
          <a:bodyPr/>
          <a:lstStyle/>
          <a:p>
            <a:fld id="{D46621E0-C4B4-43A6-A934-29D16BC233AF}" type="slidenum">
              <a:rPr lang="en-GB" smtClean="0"/>
              <a:t>55</a:t>
            </a:fld>
            <a:endParaRPr lang="en-GB"/>
          </a:p>
        </p:txBody>
      </p:sp>
    </p:spTree>
    <p:extLst>
      <p:ext uri="{BB962C8B-B14F-4D97-AF65-F5344CB8AC3E}">
        <p14:creationId xmlns:p14="http://schemas.microsoft.com/office/powerpoint/2010/main" val="3484478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Activity 2 – how are they feeling?</a:t>
            </a:r>
            <a:endParaRPr lang="en-US" dirty="0"/>
          </a:p>
        </p:txBody>
      </p:sp>
      <p:sp>
        <p:nvSpPr>
          <p:cNvPr id="4" name="Slide Number Placeholder 3"/>
          <p:cNvSpPr>
            <a:spLocks noGrp="1"/>
          </p:cNvSpPr>
          <p:nvPr>
            <p:ph type="sldNum" sz="quarter" idx="10"/>
          </p:nvPr>
        </p:nvSpPr>
        <p:spPr/>
        <p:txBody>
          <a:bodyPr/>
          <a:lstStyle/>
          <a:p>
            <a:fld id="{25A6C49B-DC08-4EE9-9031-22DBADD8BBD0}" type="slidenum">
              <a:rPr lang="en-US" smtClean="0"/>
              <a:t>74</a:t>
            </a:fld>
            <a:endParaRPr lang="en-US"/>
          </a:p>
        </p:txBody>
      </p:sp>
    </p:spTree>
    <p:extLst>
      <p:ext uri="{BB962C8B-B14F-4D97-AF65-F5344CB8AC3E}">
        <p14:creationId xmlns:p14="http://schemas.microsoft.com/office/powerpoint/2010/main" val="4034095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1A97FDC-BCE4-471F-A552-4407AD3617B4}" type="datetimeFigureOut">
              <a:rPr lang="en-GB" smtClean="0"/>
              <a:t>10/09/2019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F815FF-906A-413E-94A2-92A543CCEED7}" type="slidenum">
              <a:rPr lang="en-GB" smtClean="0"/>
              <a:t>‹#›</a:t>
            </a:fld>
            <a:endParaRPr lang="en-GB"/>
          </a:p>
        </p:txBody>
      </p:sp>
    </p:spTree>
    <p:extLst>
      <p:ext uri="{BB962C8B-B14F-4D97-AF65-F5344CB8AC3E}">
        <p14:creationId xmlns:p14="http://schemas.microsoft.com/office/powerpoint/2010/main" val="3338400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1A97FDC-BCE4-471F-A552-4407AD3617B4}" type="datetimeFigureOut">
              <a:rPr lang="en-GB" smtClean="0"/>
              <a:t>10/09/2019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F815FF-906A-413E-94A2-92A543CCEED7}" type="slidenum">
              <a:rPr lang="en-GB" smtClean="0"/>
              <a:t>‹#›</a:t>
            </a:fld>
            <a:endParaRPr lang="en-GB"/>
          </a:p>
        </p:txBody>
      </p:sp>
    </p:spTree>
    <p:extLst>
      <p:ext uri="{BB962C8B-B14F-4D97-AF65-F5344CB8AC3E}">
        <p14:creationId xmlns:p14="http://schemas.microsoft.com/office/powerpoint/2010/main" val="2205770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1A97FDC-BCE4-471F-A552-4407AD3617B4}" type="datetimeFigureOut">
              <a:rPr lang="en-GB" smtClean="0"/>
              <a:t>10/09/2019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F815FF-906A-413E-94A2-92A543CCEED7}" type="slidenum">
              <a:rPr lang="en-GB" smtClean="0"/>
              <a:t>‹#›</a:t>
            </a:fld>
            <a:endParaRPr lang="en-GB"/>
          </a:p>
        </p:txBody>
      </p:sp>
    </p:spTree>
    <p:extLst>
      <p:ext uri="{BB962C8B-B14F-4D97-AF65-F5344CB8AC3E}">
        <p14:creationId xmlns:p14="http://schemas.microsoft.com/office/powerpoint/2010/main" val="1789043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1A97FDC-BCE4-471F-A552-4407AD3617B4}" type="datetimeFigureOut">
              <a:rPr lang="en-GB" smtClean="0"/>
              <a:t>10/09/2019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F815FF-906A-413E-94A2-92A543CCEED7}" type="slidenum">
              <a:rPr lang="en-GB" smtClean="0"/>
              <a:t>‹#›</a:t>
            </a:fld>
            <a:endParaRPr lang="en-GB"/>
          </a:p>
        </p:txBody>
      </p:sp>
    </p:spTree>
    <p:extLst>
      <p:ext uri="{BB962C8B-B14F-4D97-AF65-F5344CB8AC3E}">
        <p14:creationId xmlns:p14="http://schemas.microsoft.com/office/powerpoint/2010/main" val="4050803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A97FDC-BCE4-471F-A552-4407AD3617B4}" type="datetimeFigureOut">
              <a:rPr lang="en-GB" smtClean="0"/>
              <a:t>10/09/2019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F815FF-906A-413E-94A2-92A543CCEED7}" type="slidenum">
              <a:rPr lang="en-GB" smtClean="0"/>
              <a:t>‹#›</a:t>
            </a:fld>
            <a:endParaRPr lang="en-GB"/>
          </a:p>
        </p:txBody>
      </p:sp>
    </p:spTree>
    <p:extLst>
      <p:ext uri="{BB962C8B-B14F-4D97-AF65-F5344CB8AC3E}">
        <p14:creationId xmlns:p14="http://schemas.microsoft.com/office/powerpoint/2010/main" val="3400658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1A97FDC-BCE4-471F-A552-4407AD3617B4}" type="datetimeFigureOut">
              <a:rPr lang="en-GB" smtClean="0"/>
              <a:t>10/09/2019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F815FF-906A-413E-94A2-92A543CCEED7}" type="slidenum">
              <a:rPr lang="en-GB" smtClean="0"/>
              <a:t>‹#›</a:t>
            </a:fld>
            <a:endParaRPr lang="en-GB"/>
          </a:p>
        </p:txBody>
      </p:sp>
    </p:spTree>
    <p:extLst>
      <p:ext uri="{BB962C8B-B14F-4D97-AF65-F5344CB8AC3E}">
        <p14:creationId xmlns:p14="http://schemas.microsoft.com/office/powerpoint/2010/main" val="88926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1A97FDC-BCE4-471F-A552-4407AD3617B4}" type="datetimeFigureOut">
              <a:rPr lang="en-GB" smtClean="0"/>
              <a:t>10/09/2019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1F815FF-906A-413E-94A2-92A543CCEED7}" type="slidenum">
              <a:rPr lang="en-GB" smtClean="0"/>
              <a:t>‹#›</a:t>
            </a:fld>
            <a:endParaRPr lang="en-GB"/>
          </a:p>
        </p:txBody>
      </p:sp>
    </p:spTree>
    <p:extLst>
      <p:ext uri="{BB962C8B-B14F-4D97-AF65-F5344CB8AC3E}">
        <p14:creationId xmlns:p14="http://schemas.microsoft.com/office/powerpoint/2010/main" val="3974343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1A97FDC-BCE4-471F-A552-4407AD3617B4}" type="datetimeFigureOut">
              <a:rPr lang="en-GB" smtClean="0"/>
              <a:t>10/09/2019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1F815FF-906A-413E-94A2-92A543CCEED7}" type="slidenum">
              <a:rPr lang="en-GB" smtClean="0"/>
              <a:t>‹#›</a:t>
            </a:fld>
            <a:endParaRPr lang="en-GB"/>
          </a:p>
        </p:txBody>
      </p:sp>
    </p:spTree>
    <p:extLst>
      <p:ext uri="{BB962C8B-B14F-4D97-AF65-F5344CB8AC3E}">
        <p14:creationId xmlns:p14="http://schemas.microsoft.com/office/powerpoint/2010/main" val="3528222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A97FDC-BCE4-471F-A552-4407AD3617B4}" type="datetimeFigureOut">
              <a:rPr lang="en-GB" smtClean="0"/>
              <a:t>10/09/2019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1F815FF-906A-413E-94A2-92A543CCEED7}" type="slidenum">
              <a:rPr lang="en-GB" smtClean="0"/>
              <a:t>‹#›</a:t>
            </a:fld>
            <a:endParaRPr lang="en-GB"/>
          </a:p>
        </p:txBody>
      </p:sp>
    </p:spTree>
    <p:extLst>
      <p:ext uri="{BB962C8B-B14F-4D97-AF65-F5344CB8AC3E}">
        <p14:creationId xmlns:p14="http://schemas.microsoft.com/office/powerpoint/2010/main" val="3581860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A97FDC-BCE4-471F-A552-4407AD3617B4}" type="datetimeFigureOut">
              <a:rPr lang="en-GB" smtClean="0"/>
              <a:t>10/09/2019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F815FF-906A-413E-94A2-92A543CCEED7}" type="slidenum">
              <a:rPr lang="en-GB" smtClean="0"/>
              <a:t>‹#›</a:t>
            </a:fld>
            <a:endParaRPr lang="en-GB"/>
          </a:p>
        </p:txBody>
      </p:sp>
    </p:spTree>
    <p:extLst>
      <p:ext uri="{BB962C8B-B14F-4D97-AF65-F5344CB8AC3E}">
        <p14:creationId xmlns:p14="http://schemas.microsoft.com/office/powerpoint/2010/main" val="3003622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A97FDC-BCE4-471F-A552-4407AD3617B4}" type="datetimeFigureOut">
              <a:rPr lang="en-GB" smtClean="0"/>
              <a:t>10/09/2019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F815FF-906A-413E-94A2-92A543CCEED7}" type="slidenum">
              <a:rPr lang="en-GB" smtClean="0"/>
              <a:t>‹#›</a:t>
            </a:fld>
            <a:endParaRPr lang="en-GB"/>
          </a:p>
        </p:txBody>
      </p:sp>
    </p:spTree>
    <p:extLst>
      <p:ext uri="{BB962C8B-B14F-4D97-AF65-F5344CB8AC3E}">
        <p14:creationId xmlns:p14="http://schemas.microsoft.com/office/powerpoint/2010/main" val="2643656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A97FDC-BCE4-471F-A552-4407AD3617B4}" type="datetimeFigureOut">
              <a:rPr lang="en-GB" smtClean="0"/>
              <a:t>10/09/2019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F815FF-906A-413E-94A2-92A543CCEED7}" type="slidenum">
              <a:rPr lang="en-GB" smtClean="0"/>
              <a:t>‹#›</a:t>
            </a:fld>
            <a:endParaRPr lang="en-GB"/>
          </a:p>
        </p:txBody>
      </p:sp>
    </p:spTree>
    <p:extLst>
      <p:ext uri="{BB962C8B-B14F-4D97-AF65-F5344CB8AC3E}">
        <p14:creationId xmlns:p14="http://schemas.microsoft.com/office/powerpoint/2010/main" val="2866776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www.gov.uk/government/speeches/the-purpose-of-education"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8.e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mailto:pvare@glos.ac.uk"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hyperlink" Target="http://www.aroundersenseofpurpose.eu"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gs>
            <a:gs pos="100000">
              <a:schemeClr val="bg1"/>
            </a:gs>
          </a:gsLst>
          <a:lin ang="5400000" scaled="0"/>
          <a:tileRect/>
        </a:gradFill>
        <a:effectLst/>
      </p:bgPr>
    </p:bg>
    <p:spTree>
      <p:nvGrpSpPr>
        <p:cNvPr id="1" name=""/>
        <p:cNvGrpSpPr/>
        <p:nvPr/>
      </p:nvGrpSpPr>
      <p:grpSpPr>
        <a:xfrm>
          <a:off x="0" y="0"/>
          <a:ext cx="0" cy="0"/>
          <a:chOff x="0" y="0"/>
          <a:chExt cx="0" cy="0"/>
        </a:xfrm>
      </p:grpSpPr>
      <p:pic>
        <p:nvPicPr>
          <p:cNvPr id="4" name="Picture 3" descr="Description: appFormLogo"/>
          <p:cNvPicPr/>
          <p:nvPr/>
        </p:nvPicPr>
        <p:blipFill>
          <a:blip r:embed="rId2">
            <a:extLst>
              <a:ext uri="{28A0092B-C50C-407E-A947-70E740481C1C}">
                <a14:useLocalDpi xmlns:a14="http://schemas.microsoft.com/office/drawing/2010/main" val="0"/>
              </a:ext>
            </a:extLst>
          </a:blip>
          <a:srcRect/>
          <a:stretch>
            <a:fillRect/>
          </a:stretch>
        </p:blipFill>
        <p:spPr bwMode="auto">
          <a:xfrm>
            <a:off x="4422882" y="33147"/>
            <a:ext cx="4132638" cy="1042004"/>
          </a:xfrm>
          <a:prstGeom prst="rect">
            <a:avLst/>
          </a:prstGeom>
          <a:noFill/>
          <a:ln>
            <a:noFill/>
          </a:ln>
        </p:spPr>
      </p:pic>
      <p:pic>
        <p:nvPicPr>
          <p:cNvPr id="6" name="Picture 5" descr="At Wor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502834" y="1502833"/>
            <a:ext cx="6858000" cy="3852333"/>
          </a:xfrm>
          <a:prstGeom prst="rect">
            <a:avLst/>
          </a:prstGeom>
        </p:spPr>
      </p:pic>
      <p:sp>
        <p:nvSpPr>
          <p:cNvPr id="7" name="Title 1"/>
          <p:cNvSpPr>
            <a:spLocks noGrp="1"/>
          </p:cNvSpPr>
          <p:nvPr>
            <p:ph type="ctrTitle"/>
          </p:nvPr>
        </p:nvSpPr>
        <p:spPr>
          <a:xfrm>
            <a:off x="3988320" y="1268760"/>
            <a:ext cx="5040147" cy="1944216"/>
          </a:xfrm>
        </p:spPr>
        <p:txBody>
          <a:bodyPr>
            <a:normAutofit fontScale="90000"/>
          </a:bodyPr>
          <a:lstStyle/>
          <a:p>
            <a:br>
              <a:rPr lang="en-GB" sz="4900" b="1" cap="none" dirty="0"/>
            </a:br>
            <a:r>
              <a:rPr lang="en-GB" sz="4000" b="1" dirty="0">
                <a:solidFill>
                  <a:srgbClr val="C00000"/>
                </a:solidFill>
              </a:rPr>
              <a:t>Reflections on education for sustainable development (ESD)</a:t>
            </a:r>
            <a:br>
              <a:rPr lang="en-GB" sz="4000" b="1" dirty="0">
                <a:solidFill>
                  <a:srgbClr val="C00000"/>
                </a:solidFill>
              </a:rPr>
            </a:br>
            <a:endParaRPr lang="en-GB" sz="4000" b="1" dirty="0">
              <a:solidFill>
                <a:srgbClr val="7030A0"/>
              </a:solidFill>
            </a:endParaRPr>
          </a:p>
        </p:txBody>
      </p:sp>
      <p:sp>
        <p:nvSpPr>
          <p:cNvPr id="8" name="Subtitle 2"/>
          <p:cNvSpPr>
            <a:spLocks noGrp="1"/>
          </p:cNvSpPr>
          <p:nvPr>
            <p:ph type="subTitle" idx="1"/>
          </p:nvPr>
        </p:nvSpPr>
        <p:spPr>
          <a:xfrm>
            <a:off x="4393507" y="3717032"/>
            <a:ext cx="4463531" cy="3240360"/>
          </a:xfrm>
        </p:spPr>
        <p:txBody>
          <a:bodyPr>
            <a:normAutofit/>
          </a:bodyPr>
          <a:lstStyle/>
          <a:p>
            <a:r>
              <a:rPr lang="en-GB" sz="3100" b="1" dirty="0">
                <a:solidFill>
                  <a:srgbClr val="002060"/>
                </a:solidFill>
              </a:rPr>
              <a:t>Dr Paul </a:t>
            </a:r>
            <a:r>
              <a:rPr lang="en-GB" sz="3100" b="1" dirty="0" err="1">
                <a:solidFill>
                  <a:srgbClr val="002060"/>
                </a:solidFill>
              </a:rPr>
              <a:t>Vare</a:t>
            </a:r>
            <a:endParaRPr lang="en-GB" sz="3100" b="1" dirty="0">
              <a:solidFill>
                <a:srgbClr val="002060"/>
              </a:solidFill>
            </a:endParaRPr>
          </a:p>
          <a:p>
            <a:r>
              <a:rPr lang="en-GB" sz="2400" dirty="0">
                <a:solidFill>
                  <a:srgbClr val="002060"/>
                </a:solidFill>
              </a:rPr>
              <a:t>Postgraduate Research Lead, School of Education</a:t>
            </a:r>
          </a:p>
          <a:p>
            <a:endParaRPr lang="en-GB" sz="2400" dirty="0">
              <a:solidFill>
                <a:srgbClr val="002060"/>
              </a:solidFill>
            </a:endParaRPr>
          </a:p>
          <a:p>
            <a:r>
              <a:rPr lang="en-GB" sz="2900" dirty="0">
                <a:solidFill>
                  <a:schemeClr val="tx1"/>
                </a:solidFill>
              </a:rPr>
              <a:t>UPCH, Lima</a:t>
            </a:r>
            <a:br>
              <a:rPr lang="en-GB" sz="2900" dirty="0">
                <a:solidFill>
                  <a:schemeClr val="tx1"/>
                </a:solidFill>
              </a:rPr>
            </a:br>
            <a:r>
              <a:rPr lang="en-GB" sz="2800" dirty="0">
                <a:solidFill>
                  <a:schemeClr val="tx1"/>
                </a:solidFill>
              </a:rPr>
              <a:t>21</a:t>
            </a:r>
            <a:r>
              <a:rPr lang="en-GB" sz="2800" baseline="30000" dirty="0">
                <a:solidFill>
                  <a:schemeClr val="tx1"/>
                </a:solidFill>
              </a:rPr>
              <a:t>st</a:t>
            </a:r>
            <a:r>
              <a:rPr lang="en-GB" sz="2800" dirty="0">
                <a:solidFill>
                  <a:schemeClr val="tx1"/>
                </a:solidFill>
              </a:rPr>
              <a:t> September 2018</a:t>
            </a:r>
          </a:p>
        </p:txBody>
      </p:sp>
    </p:spTree>
    <p:extLst>
      <p:ext uri="{BB962C8B-B14F-4D97-AF65-F5344CB8AC3E}">
        <p14:creationId xmlns:p14="http://schemas.microsoft.com/office/powerpoint/2010/main" val="2985789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1594" y="-1"/>
            <a:ext cx="10569742" cy="7018421"/>
          </a:xfrm>
          <a:prstGeom prst="rect">
            <a:avLst/>
          </a:prstGeom>
        </p:spPr>
      </p:pic>
    </p:spTree>
    <p:extLst>
      <p:ext uri="{BB962C8B-B14F-4D97-AF65-F5344CB8AC3E}">
        <p14:creationId xmlns:p14="http://schemas.microsoft.com/office/powerpoint/2010/main" val="4013177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38136"/>
            <a:ext cx="9144000" cy="6196031"/>
          </a:xfrm>
          <a:prstGeom prst="rect">
            <a:avLst/>
          </a:prstGeom>
        </p:spPr>
      </p:pic>
      <p:sp>
        <p:nvSpPr>
          <p:cNvPr id="2" name="TextBox 1"/>
          <p:cNvSpPr txBox="1"/>
          <p:nvPr/>
        </p:nvSpPr>
        <p:spPr>
          <a:xfrm>
            <a:off x="0" y="133372"/>
            <a:ext cx="2583180" cy="707886"/>
          </a:xfrm>
          <a:prstGeom prst="rect">
            <a:avLst/>
          </a:prstGeom>
          <a:solidFill>
            <a:srgbClr val="008000"/>
          </a:solidFill>
        </p:spPr>
        <p:txBody>
          <a:bodyPr wrap="square" rtlCol="0">
            <a:spAutoFit/>
          </a:bodyPr>
          <a:lstStyle/>
          <a:p>
            <a:r>
              <a:rPr lang="en-GB" sz="4000" b="1" dirty="0"/>
              <a:t>From this…</a:t>
            </a:r>
          </a:p>
        </p:txBody>
      </p:sp>
    </p:spTree>
    <p:extLst>
      <p:ext uri="{BB962C8B-B14F-4D97-AF65-F5344CB8AC3E}">
        <p14:creationId xmlns:p14="http://schemas.microsoft.com/office/powerpoint/2010/main" val="957770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5312" y="196236"/>
            <a:ext cx="4572000" cy="2933700"/>
          </a:xfrm>
          <a:prstGeom prst="rect">
            <a:avLst/>
          </a:prstGeom>
        </p:spPr>
      </p:pic>
      <p:pic>
        <p:nvPicPr>
          <p:cNvPr id="5" name="Picture 4"/>
          <p:cNvPicPr>
            <a:picLocks noChangeAspect="1"/>
          </p:cNvPicPr>
          <p:nvPr/>
        </p:nvPicPr>
        <p:blipFill>
          <a:blip r:embed="rId3"/>
          <a:stretch>
            <a:fillRect/>
          </a:stretch>
        </p:blipFill>
        <p:spPr>
          <a:xfrm>
            <a:off x="4253837" y="700573"/>
            <a:ext cx="4890162" cy="3215449"/>
          </a:xfrm>
          <a:prstGeom prst="rect">
            <a:avLst/>
          </a:prstGeom>
        </p:spPr>
      </p:pic>
      <p:pic>
        <p:nvPicPr>
          <p:cNvPr id="6" name="Picture 5"/>
          <p:cNvPicPr>
            <a:picLocks noChangeAspect="1"/>
          </p:cNvPicPr>
          <p:nvPr/>
        </p:nvPicPr>
        <p:blipFill>
          <a:blip r:embed="rId4"/>
          <a:stretch>
            <a:fillRect/>
          </a:stretch>
        </p:blipFill>
        <p:spPr>
          <a:xfrm>
            <a:off x="1455103" y="3386224"/>
            <a:ext cx="5110888" cy="3368274"/>
          </a:xfrm>
          <a:prstGeom prst="rect">
            <a:avLst/>
          </a:prstGeom>
        </p:spPr>
      </p:pic>
      <p:sp>
        <p:nvSpPr>
          <p:cNvPr id="7" name="TextBox 6"/>
          <p:cNvSpPr txBox="1"/>
          <p:nvPr/>
        </p:nvSpPr>
        <p:spPr>
          <a:xfrm>
            <a:off x="5143500" y="1926"/>
            <a:ext cx="2583180" cy="707886"/>
          </a:xfrm>
          <a:prstGeom prst="rect">
            <a:avLst/>
          </a:prstGeom>
          <a:solidFill>
            <a:srgbClr val="008000"/>
          </a:solidFill>
        </p:spPr>
        <p:txBody>
          <a:bodyPr wrap="square" rtlCol="0">
            <a:spAutoFit/>
          </a:bodyPr>
          <a:lstStyle/>
          <a:p>
            <a:r>
              <a:rPr lang="en-GB" sz="4000" b="1" dirty="0"/>
              <a:t>To this…</a:t>
            </a:r>
          </a:p>
        </p:txBody>
      </p:sp>
    </p:spTree>
    <p:extLst>
      <p:ext uri="{BB962C8B-B14F-4D97-AF65-F5344CB8AC3E}">
        <p14:creationId xmlns:p14="http://schemas.microsoft.com/office/powerpoint/2010/main" val="3688336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67544" y="0"/>
            <a:ext cx="8162600" cy="6857999"/>
          </a:xfrm>
          <a:prstGeom prst="rect">
            <a:avLst/>
          </a:prstGeom>
        </p:spPr>
      </p:pic>
    </p:spTree>
    <p:extLst>
      <p:ext uri="{BB962C8B-B14F-4D97-AF65-F5344CB8AC3E}">
        <p14:creationId xmlns:p14="http://schemas.microsoft.com/office/powerpoint/2010/main" val="743086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www.unece.org/fileadmin/_processed_/f/4/csm_TitlePic_02_e70e823a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123728" y="-58410"/>
            <a:ext cx="4824536" cy="689908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5234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s2112358\Desktop\Planet-Earth-Waterdrop-Leaf1-e142690898815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979" y="0"/>
            <a:ext cx="10287001"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7924280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2112358\Desktop\sn-albatros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664" y="27840"/>
            <a:ext cx="12192001" cy="68580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99927020"/>
      </p:ext>
    </p:extLst>
  </p:cSld>
  <p:clrMapOvr>
    <a:masterClrMapping/>
  </p:clrMapOvr>
  <mc:AlternateContent xmlns:mc="http://schemas.openxmlformats.org/markup-compatibility/2006" xmlns:p14="http://schemas.microsoft.com/office/powerpoint/2010/main">
    <mc:Choice Requires="p14">
      <p:transition spd="slow" p14:dur="2000" advTm="2000">
        <p:fade/>
      </p:transition>
    </mc:Choice>
    <mc:Fallback xmlns="">
      <p:transition xmlns:p14="http://schemas.microsoft.com/office/powerpoint/2010/main" spd="slow" advTm="2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2112358\Desktop\deforestation-causes-HI_10423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1" y="0"/>
            <a:ext cx="11430001"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40113090"/>
      </p:ext>
    </p:extLst>
  </p:cSld>
  <p:clrMapOvr>
    <a:masterClrMapping/>
  </p:clrMapOvr>
  <mc:AlternateContent xmlns:mc="http://schemas.openxmlformats.org/markup-compatibility/2006" xmlns:p14="http://schemas.microsoft.com/office/powerpoint/2010/main">
    <mc:Choice Requires="p14">
      <p:transition spd="slow" p14:dur="2000" advTm="2000">
        <p:fade/>
      </p:transition>
    </mc:Choice>
    <mc:Fallback xmlns="">
      <p:transition xmlns:p14="http://schemas.microsoft.com/office/powerpoint/2010/main" spd="slow" advTm="2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2112358\Desktop\death-of-coral-reef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9" y="404664"/>
            <a:ext cx="9127562" cy="53285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03529131"/>
      </p:ext>
    </p:extLst>
  </p:cSld>
  <p:clrMapOvr>
    <a:masterClrMapping/>
  </p:clrMapOvr>
  <mc:AlternateContent xmlns:mc="http://schemas.openxmlformats.org/markup-compatibility/2006" xmlns:p14="http://schemas.microsoft.com/office/powerpoint/2010/main">
    <mc:Choice Requires="p14">
      <p:transition spd="slow" p14:dur="2000" advTm="2000">
        <p:fade/>
      </p:transition>
    </mc:Choice>
    <mc:Fallback xmlns="">
      <p:transition xmlns:p14="http://schemas.microsoft.com/office/powerpoint/2010/main" spd="slow" advTm="2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2112358\Desktop\Global_Warmin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773" y="-18486"/>
            <a:ext cx="10324475" cy="687648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99084296"/>
      </p:ext>
    </p:extLst>
  </p:cSld>
  <p:clrMapOvr>
    <a:masterClrMapping/>
  </p:clrMapOvr>
  <mc:AlternateContent xmlns:mc="http://schemas.openxmlformats.org/markup-compatibility/2006" xmlns:p14="http://schemas.microsoft.com/office/powerpoint/2010/main">
    <mc:Choice Requires="p14">
      <p:transition spd="slow" p14:dur="2000" advTm="2000">
        <p:fade/>
      </p:transition>
    </mc:Choice>
    <mc:Fallback xmlns="">
      <p:transition xmlns:p14="http://schemas.microsoft.com/office/powerpoint/2010/main" spd="slow" advTm="2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528" y="0"/>
            <a:ext cx="9909590" cy="6897852"/>
          </a:xfrm>
          <a:prstGeom prst="rect">
            <a:avLst/>
          </a:prstGeom>
        </p:spPr>
      </p:pic>
      <p:sp>
        <p:nvSpPr>
          <p:cNvPr id="3" name="TextBox 2"/>
          <p:cNvSpPr txBox="1"/>
          <p:nvPr/>
        </p:nvSpPr>
        <p:spPr>
          <a:xfrm>
            <a:off x="395536" y="404664"/>
            <a:ext cx="8748464" cy="1661993"/>
          </a:xfrm>
          <a:prstGeom prst="rect">
            <a:avLst/>
          </a:prstGeom>
          <a:noFill/>
        </p:spPr>
        <p:txBody>
          <a:bodyPr wrap="square" rtlCol="0">
            <a:spAutoFit/>
          </a:bodyPr>
          <a:lstStyle/>
          <a:p>
            <a:pPr algn="ctr"/>
            <a:r>
              <a:rPr lang="en-GB" sz="2400" dirty="0"/>
              <a:t>London-Lima: 6,316 miles x 300gms CO</a:t>
            </a:r>
            <a:r>
              <a:rPr lang="en-GB" sz="2400" baseline="-25000" dirty="0"/>
              <a:t>2</a:t>
            </a:r>
            <a:r>
              <a:rPr lang="en-GB" sz="2400" dirty="0"/>
              <a:t> per passenger mile = 1,894,800, i.e. 2 tonnes of CO</a:t>
            </a:r>
            <a:r>
              <a:rPr lang="en-GB" sz="2400" baseline="-25000" dirty="0"/>
              <a:t>2 </a:t>
            </a:r>
            <a:r>
              <a:rPr lang="en-GB" sz="2400" dirty="0"/>
              <a:t>+ return trip = </a:t>
            </a:r>
          </a:p>
          <a:p>
            <a:pPr algn="ctr"/>
            <a:r>
              <a:rPr lang="en-GB" sz="5400" b="1" dirty="0"/>
              <a:t>4 tonnes CO</a:t>
            </a:r>
            <a:r>
              <a:rPr lang="en-GB" sz="5400" b="1" baseline="-25000" dirty="0"/>
              <a:t>2</a:t>
            </a:r>
            <a:r>
              <a:rPr lang="en-GB" sz="5400" b="1" dirty="0"/>
              <a:t> </a:t>
            </a:r>
          </a:p>
        </p:txBody>
      </p:sp>
    </p:spTree>
    <p:extLst>
      <p:ext uri="{BB962C8B-B14F-4D97-AF65-F5344CB8AC3E}">
        <p14:creationId xmlns:p14="http://schemas.microsoft.com/office/powerpoint/2010/main" val="420981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2112358\Desktop\london-pollution.jpg[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4904" y="-2914651"/>
            <a:ext cx="13030201" cy="97726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64117522"/>
      </p:ext>
    </p:extLst>
  </p:cSld>
  <p:clrMapOvr>
    <a:masterClrMapping/>
  </p:clrMapOvr>
  <mc:AlternateContent xmlns:mc="http://schemas.openxmlformats.org/markup-compatibility/2006" xmlns:p14="http://schemas.microsoft.com/office/powerpoint/2010/main">
    <mc:Choice Requires="p14">
      <p:transition spd="slow" p14:dur="2000" advTm="2000">
        <p:fade/>
      </p:transition>
    </mc:Choice>
    <mc:Fallback xmlns="">
      <p:transition xmlns:p14="http://schemas.microsoft.com/office/powerpoint/2010/main" spd="slow" advTm="2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2112358\Desktop\PE-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12777"/>
            <a:ext cx="8064896" cy="39249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797004038"/>
      </p:ext>
    </p:extLst>
  </p:cSld>
  <p:clrMapOvr>
    <a:masterClrMapping/>
  </p:clrMapOvr>
  <mc:AlternateContent xmlns:mc="http://schemas.openxmlformats.org/markup-compatibility/2006" xmlns:p14="http://schemas.microsoft.com/office/powerpoint/2010/main">
    <mc:Choice Requires="p14">
      <p:transition spd="slow" p14:dur="3000" advTm="4000">
        <p:fade/>
      </p:transition>
    </mc:Choice>
    <mc:Fallback xmlns="">
      <p:transition xmlns:p14="http://schemas.microsoft.com/office/powerpoint/2010/main" spd="slow" advTm="4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2112358\Desktop\Miskin-3194p5o6on6z97wz9mi13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92188"/>
            <a:ext cx="7747840" cy="459705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86713367"/>
      </p:ext>
    </p:extLst>
  </p:cSld>
  <p:clrMapOvr>
    <a:masterClrMapping/>
  </p:clrMapOvr>
  <mc:AlternateContent xmlns:mc="http://schemas.openxmlformats.org/markup-compatibility/2006" xmlns:p14="http://schemas.microsoft.com/office/powerpoint/2010/main">
    <mc:Choice Requires="p14">
      <p:transition spd="slow" p14:dur="2000" advTm="2000">
        <p:fade/>
      </p:transition>
    </mc:Choice>
    <mc:Fallback xmlns="">
      <p:transition xmlns:p14="http://schemas.microsoft.com/office/powerpoint/2010/main" spd="slow" advTm="2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2112358\Desktop\nintchdbpict000333831648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13" y="332656"/>
            <a:ext cx="8818351" cy="583264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4117904"/>
      </p:ext>
    </p:extLst>
  </p:cSld>
  <p:clrMapOvr>
    <a:masterClrMapping/>
  </p:clrMapOvr>
  <mc:AlternateContent xmlns:mc="http://schemas.openxmlformats.org/markup-compatibility/2006" xmlns:p14="http://schemas.microsoft.com/office/powerpoint/2010/main">
    <mc:Choice Requires="p14">
      <p:transition spd="slow" p14:dur="2000" advTm="0">
        <p:fade/>
      </p:transition>
    </mc:Choice>
    <mc:Fallback xmlns="">
      <p:transition xmlns:p14="http://schemas.microsoft.com/office/powerpoint/2010/main" spd="slow" advTm="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116631"/>
            <a:ext cx="9390300" cy="6265091"/>
          </a:xfrm>
          <a:prstGeom prst="rect">
            <a:avLst/>
          </a:prstGeom>
        </p:spPr>
      </p:pic>
    </p:spTree>
    <p:extLst>
      <p:ext uri="{BB962C8B-B14F-4D97-AF65-F5344CB8AC3E}">
        <p14:creationId xmlns:p14="http://schemas.microsoft.com/office/powerpoint/2010/main" val="232834264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48000">
              <a:schemeClr val="tx2">
                <a:lumMod val="50000"/>
              </a:schemeClr>
            </a:gs>
            <a:gs pos="86000">
              <a:schemeClr val="tx2">
                <a:lumMod val="60000"/>
                <a:lumOff val="40000"/>
              </a:schemeClr>
            </a:gs>
            <a:gs pos="100000">
              <a:schemeClr val="accent1">
                <a:tint val="23500"/>
                <a:satMod val="1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00" y="0"/>
            <a:ext cx="8229600" cy="1143000"/>
          </a:xfrm>
        </p:spPr>
        <p:txBody>
          <a:bodyPr>
            <a:normAutofit/>
          </a:bodyPr>
          <a:lstStyle/>
          <a:p>
            <a:pPr algn="l"/>
            <a:r>
              <a:rPr lang="en-GB" sz="3600" b="1" dirty="0"/>
              <a:t>Don’t lose sight of hope!</a:t>
            </a:r>
          </a:p>
        </p:txBody>
      </p:sp>
      <p:sp>
        <p:nvSpPr>
          <p:cNvPr id="3" name="Content Placeholder 2"/>
          <p:cNvSpPr>
            <a:spLocks noGrp="1"/>
          </p:cNvSpPr>
          <p:nvPr>
            <p:ph idx="1"/>
          </p:nvPr>
        </p:nvSpPr>
        <p:spPr>
          <a:xfrm>
            <a:off x="2267744" y="1600201"/>
            <a:ext cx="6419056" cy="1108720"/>
          </a:xfrm>
        </p:spPr>
        <p:txBody>
          <a:bodyPr>
            <a:normAutofit fontScale="92500" lnSpcReduction="20000"/>
          </a:bodyPr>
          <a:lstStyle/>
          <a:p>
            <a:pPr marL="0" indent="0">
              <a:buNone/>
            </a:pPr>
            <a:r>
              <a:rPr lang="en-GB" sz="4400" b="1" dirty="0">
                <a:solidFill>
                  <a:srgbClr val="FFFF00"/>
                </a:solidFill>
              </a:rPr>
              <a:t>Martin Luther King did NOT say…</a:t>
            </a:r>
          </a:p>
        </p:txBody>
      </p:sp>
      <p:sp>
        <p:nvSpPr>
          <p:cNvPr id="4" name="TextBox 3"/>
          <p:cNvSpPr txBox="1"/>
          <p:nvPr/>
        </p:nvSpPr>
        <p:spPr>
          <a:xfrm>
            <a:off x="1907704" y="3645024"/>
            <a:ext cx="7056784" cy="923330"/>
          </a:xfrm>
          <a:prstGeom prst="rect">
            <a:avLst/>
          </a:prstGeom>
          <a:noFill/>
        </p:spPr>
        <p:txBody>
          <a:bodyPr wrap="square" rtlCol="0">
            <a:spAutoFit/>
          </a:bodyPr>
          <a:lstStyle/>
          <a:p>
            <a:r>
              <a:rPr lang="en-GB" sz="5400" b="1" dirty="0">
                <a:solidFill>
                  <a:srgbClr val="FFFF00"/>
                </a:solidFill>
              </a:rPr>
              <a:t>“I have a nightmare…”</a:t>
            </a:r>
          </a:p>
        </p:txBody>
      </p:sp>
    </p:spTree>
    <p:extLst>
      <p:ext uri="{BB962C8B-B14F-4D97-AF65-F5344CB8AC3E}">
        <p14:creationId xmlns:p14="http://schemas.microsoft.com/office/powerpoint/2010/main" val="250201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77462" y="618693"/>
          <a:ext cx="9221462" cy="5731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90322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357048367"/>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2899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29332" y="0"/>
            <a:ext cx="6948772" cy="6858000"/>
          </a:xfrm>
          <a:prstGeom prst="rect">
            <a:avLst/>
          </a:prstGeom>
          <a:noFill/>
          <a:ln>
            <a:noFill/>
          </a:ln>
        </p:spPr>
      </p:pic>
      <p:sp>
        <p:nvSpPr>
          <p:cNvPr id="3" name="TextBox 2"/>
          <p:cNvSpPr txBox="1"/>
          <p:nvPr/>
        </p:nvSpPr>
        <p:spPr>
          <a:xfrm>
            <a:off x="1115616" y="6418568"/>
            <a:ext cx="6948772" cy="413381"/>
          </a:xfrm>
          <a:prstGeom prst="rect">
            <a:avLst/>
          </a:prstGeom>
          <a:solidFill>
            <a:srgbClr val="FFFFFF"/>
          </a:solidFill>
        </p:spPr>
        <p:txBody>
          <a:bodyPr wrap="square" rtlCol="0">
            <a:spAutoFit/>
          </a:bodyPr>
          <a:lstStyle/>
          <a:p>
            <a:pPr algn="ctr"/>
            <a:r>
              <a:rPr lang="en-GB" sz="2000" dirty="0"/>
              <a:t>(Raworth 2013) </a:t>
            </a:r>
          </a:p>
        </p:txBody>
      </p:sp>
    </p:spTree>
    <p:extLst>
      <p:ext uri="{BB962C8B-B14F-4D97-AF65-F5344CB8AC3E}">
        <p14:creationId xmlns:p14="http://schemas.microsoft.com/office/powerpoint/2010/main" val="2825692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cdn2.sph.harvard.edu/wp-content/uploads/sites/13/2015/09/sdg-char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24744"/>
            <a:ext cx="8767835" cy="44610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25022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1484784"/>
            <a:ext cx="8229600" cy="4824536"/>
          </a:xfrm>
        </p:spPr>
        <p:txBody>
          <a:bodyPr>
            <a:noAutofit/>
          </a:bodyPr>
          <a:lstStyle/>
          <a:p>
            <a:pPr marL="0" indent="0">
              <a:buNone/>
            </a:pPr>
            <a:r>
              <a:rPr lang="en-GB" sz="4000" dirty="0"/>
              <a:t>Institutions also ‘teach’ their students simply by the way they operate. </a:t>
            </a:r>
          </a:p>
          <a:p>
            <a:pPr marL="0" indent="0">
              <a:buNone/>
            </a:pPr>
            <a:endParaRPr lang="en-GB" sz="4000" dirty="0"/>
          </a:p>
          <a:p>
            <a:pPr marL="0" indent="0">
              <a:buNone/>
            </a:pPr>
            <a:r>
              <a:rPr lang="en-GB" sz="4000" dirty="0"/>
              <a:t>The important thing is not how sustainable the institution is today but how seriously it tries to meet the challenges of tomorrow. </a:t>
            </a:r>
          </a:p>
        </p:txBody>
      </p:sp>
      <p:sp>
        <p:nvSpPr>
          <p:cNvPr id="5" name="Title 1">
            <a:extLst>
              <a:ext uri="{FF2B5EF4-FFF2-40B4-BE49-F238E27FC236}">
                <a16:creationId xmlns:a16="http://schemas.microsoft.com/office/drawing/2014/main" id="{D17AFA6E-FCC8-452D-855C-3F859AD13705}"/>
              </a:ext>
            </a:extLst>
          </p:cNvPr>
          <p:cNvSpPr>
            <a:spLocks noGrp="1"/>
          </p:cNvSpPr>
          <p:nvPr>
            <p:ph type="title"/>
          </p:nvPr>
        </p:nvSpPr>
        <p:spPr>
          <a:xfrm>
            <a:off x="457200" y="44624"/>
            <a:ext cx="8229600" cy="1224136"/>
          </a:xfrm>
        </p:spPr>
        <p:txBody>
          <a:bodyPr/>
          <a:lstStyle/>
          <a:p>
            <a:r>
              <a:rPr lang="en-GB" b="1" dirty="0"/>
              <a:t>To Conclude…</a:t>
            </a:r>
          </a:p>
        </p:txBody>
      </p:sp>
    </p:spTree>
    <p:extLst>
      <p:ext uri="{BB962C8B-B14F-4D97-AF65-F5344CB8AC3E}">
        <p14:creationId xmlns:p14="http://schemas.microsoft.com/office/powerpoint/2010/main" val="1186399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cdn2.sph.harvard.edu/wp-content/uploads/sites/13/2015/09/sdg-char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24744"/>
            <a:ext cx="8767835" cy="4461099"/>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3">
            <a:alphaModFix amt="72000"/>
          </a:blip>
          <a:stretch>
            <a:fillRect/>
          </a:stretch>
        </p:blipFill>
        <p:spPr>
          <a:xfrm>
            <a:off x="3275856" y="1268760"/>
            <a:ext cx="1163588" cy="1316177"/>
          </a:xfrm>
          <a:prstGeom prst="rect">
            <a:avLst/>
          </a:prstGeom>
        </p:spPr>
      </p:pic>
    </p:spTree>
    <p:extLst>
      <p:ext uri="{BB962C8B-B14F-4D97-AF65-F5344CB8AC3E}">
        <p14:creationId xmlns:p14="http://schemas.microsoft.com/office/powerpoint/2010/main" val="2139038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cdn2.sph.harvard.edu/wp-content/uploads/sites/13/2015/09/sdg-char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24744"/>
            <a:ext cx="8767835" cy="4461099"/>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3">
            <a:alphaModFix amt="72000"/>
          </a:blip>
          <a:stretch>
            <a:fillRect/>
          </a:stretch>
        </p:blipFill>
        <p:spPr>
          <a:xfrm>
            <a:off x="3275856" y="1268760"/>
            <a:ext cx="1163588" cy="1316177"/>
          </a:xfrm>
          <a:prstGeom prst="rect">
            <a:avLst/>
          </a:prstGeom>
        </p:spPr>
      </p:pic>
      <p:cxnSp>
        <p:nvCxnSpPr>
          <p:cNvPr id="6" name="Straight Arrow Connector 5"/>
          <p:cNvCxnSpPr/>
          <p:nvPr/>
        </p:nvCxnSpPr>
        <p:spPr>
          <a:xfrm>
            <a:off x="4139952" y="1988840"/>
            <a:ext cx="3888432" cy="0"/>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3884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cdn2.sph.harvard.edu/wp-content/uploads/sites/13/2015/09/sdg-char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24744"/>
            <a:ext cx="8767835" cy="4461099"/>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3">
            <a:alphaModFix amt="72000"/>
          </a:blip>
          <a:stretch>
            <a:fillRect/>
          </a:stretch>
        </p:blipFill>
        <p:spPr>
          <a:xfrm>
            <a:off x="3275856" y="1268760"/>
            <a:ext cx="1163588" cy="1316177"/>
          </a:xfrm>
          <a:prstGeom prst="rect">
            <a:avLst/>
          </a:prstGeom>
        </p:spPr>
      </p:pic>
      <p:cxnSp>
        <p:nvCxnSpPr>
          <p:cNvPr id="6" name="Straight Arrow Connector 5"/>
          <p:cNvCxnSpPr/>
          <p:nvPr/>
        </p:nvCxnSpPr>
        <p:spPr>
          <a:xfrm flipH="1">
            <a:off x="6588224" y="2276872"/>
            <a:ext cx="1368152" cy="1152128"/>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139952" y="1988840"/>
            <a:ext cx="3888432" cy="0"/>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9641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cdn2.sph.harvard.edu/wp-content/uploads/sites/13/2015/09/sdg-char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24744"/>
            <a:ext cx="8767835" cy="4461099"/>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3">
            <a:alphaModFix amt="72000"/>
          </a:blip>
          <a:stretch>
            <a:fillRect/>
          </a:stretch>
        </p:blipFill>
        <p:spPr>
          <a:xfrm>
            <a:off x="3275856" y="1268760"/>
            <a:ext cx="1163588" cy="1316177"/>
          </a:xfrm>
          <a:prstGeom prst="rect">
            <a:avLst/>
          </a:prstGeom>
        </p:spPr>
      </p:pic>
      <p:cxnSp>
        <p:nvCxnSpPr>
          <p:cNvPr id="6" name="Straight Arrow Connector 5"/>
          <p:cNvCxnSpPr/>
          <p:nvPr/>
        </p:nvCxnSpPr>
        <p:spPr>
          <a:xfrm flipH="1">
            <a:off x="6588224" y="2276872"/>
            <a:ext cx="1368152" cy="1152128"/>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1259632" y="1988840"/>
            <a:ext cx="5112568" cy="1368152"/>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139952" y="1988840"/>
            <a:ext cx="3888432" cy="0"/>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1766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cdn2.sph.harvard.edu/wp-content/uploads/sites/13/2015/09/sdg-char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24744"/>
            <a:ext cx="8767835" cy="4461099"/>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3">
            <a:alphaModFix amt="72000"/>
          </a:blip>
          <a:stretch>
            <a:fillRect/>
          </a:stretch>
        </p:blipFill>
        <p:spPr>
          <a:xfrm>
            <a:off x="3275856" y="1268760"/>
            <a:ext cx="1163588" cy="1316177"/>
          </a:xfrm>
          <a:prstGeom prst="rect">
            <a:avLst/>
          </a:prstGeom>
        </p:spPr>
      </p:pic>
      <p:cxnSp>
        <p:nvCxnSpPr>
          <p:cNvPr id="6" name="Straight Arrow Connector 5"/>
          <p:cNvCxnSpPr/>
          <p:nvPr/>
        </p:nvCxnSpPr>
        <p:spPr>
          <a:xfrm flipH="1">
            <a:off x="6588224" y="2276872"/>
            <a:ext cx="1368152" cy="1152128"/>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1259632" y="1988840"/>
            <a:ext cx="5112568" cy="1368152"/>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139952" y="1988840"/>
            <a:ext cx="3888432" cy="0"/>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1259632" y="2276872"/>
            <a:ext cx="1080120" cy="1224136"/>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98181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cdn2.sph.harvard.edu/wp-content/uploads/sites/13/2015/09/sdg-char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24744"/>
            <a:ext cx="8767835" cy="4461099"/>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3">
            <a:alphaModFix amt="72000"/>
          </a:blip>
          <a:stretch>
            <a:fillRect/>
          </a:stretch>
        </p:blipFill>
        <p:spPr>
          <a:xfrm>
            <a:off x="3275856" y="1268760"/>
            <a:ext cx="1163588" cy="1316177"/>
          </a:xfrm>
          <a:prstGeom prst="rect">
            <a:avLst/>
          </a:prstGeom>
        </p:spPr>
      </p:pic>
      <p:cxnSp>
        <p:nvCxnSpPr>
          <p:cNvPr id="6" name="Straight Arrow Connector 5"/>
          <p:cNvCxnSpPr/>
          <p:nvPr/>
        </p:nvCxnSpPr>
        <p:spPr>
          <a:xfrm flipH="1">
            <a:off x="6588224" y="2276872"/>
            <a:ext cx="1368152" cy="1152128"/>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1259632" y="1988840"/>
            <a:ext cx="5112568" cy="1368152"/>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139952" y="1988840"/>
            <a:ext cx="3888432" cy="0"/>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1259632" y="2276872"/>
            <a:ext cx="1080120" cy="1224136"/>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2555776" y="2132856"/>
            <a:ext cx="2592288" cy="1368152"/>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12395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cdn2.sph.harvard.edu/wp-content/uploads/sites/13/2015/09/sdg-char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24744"/>
            <a:ext cx="8767835" cy="4461099"/>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3">
            <a:alphaModFix amt="72000"/>
          </a:blip>
          <a:stretch>
            <a:fillRect/>
          </a:stretch>
        </p:blipFill>
        <p:spPr>
          <a:xfrm>
            <a:off x="3275856" y="1268760"/>
            <a:ext cx="1163588" cy="1316177"/>
          </a:xfrm>
          <a:prstGeom prst="rect">
            <a:avLst/>
          </a:prstGeom>
        </p:spPr>
      </p:pic>
      <p:cxnSp>
        <p:nvCxnSpPr>
          <p:cNvPr id="6" name="Straight Arrow Connector 5"/>
          <p:cNvCxnSpPr/>
          <p:nvPr/>
        </p:nvCxnSpPr>
        <p:spPr>
          <a:xfrm flipH="1">
            <a:off x="6588224" y="2276872"/>
            <a:ext cx="1368152" cy="1152128"/>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1259632" y="1988840"/>
            <a:ext cx="5112568" cy="1368152"/>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139952" y="1988840"/>
            <a:ext cx="3888432" cy="0"/>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1259632" y="2276872"/>
            <a:ext cx="1080120" cy="1224136"/>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2555776" y="2132856"/>
            <a:ext cx="2592288" cy="1368152"/>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292080" y="2204864"/>
            <a:ext cx="0" cy="1368152"/>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70891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cdn2.sph.harvard.edu/wp-content/uploads/sites/13/2015/09/sdg-char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24744"/>
            <a:ext cx="8767835" cy="4461099"/>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3">
            <a:alphaModFix amt="72000"/>
          </a:blip>
          <a:stretch>
            <a:fillRect/>
          </a:stretch>
        </p:blipFill>
        <p:spPr>
          <a:xfrm>
            <a:off x="3275856" y="1268760"/>
            <a:ext cx="1163588" cy="1316177"/>
          </a:xfrm>
          <a:prstGeom prst="rect">
            <a:avLst/>
          </a:prstGeom>
        </p:spPr>
      </p:pic>
      <p:cxnSp>
        <p:nvCxnSpPr>
          <p:cNvPr id="6" name="Straight Arrow Connector 5"/>
          <p:cNvCxnSpPr/>
          <p:nvPr/>
        </p:nvCxnSpPr>
        <p:spPr>
          <a:xfrm flipH="1">
            <a:off x="6588224" y="2276872"/>
            <a:ext cx="1368152" cy="1152128"/>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1259632" y="1988840"/>
            <a:ext cx="5112568" cy="1368152"/>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139952" y="1988840"/>
            <a:ext cx="3888432" cy="0"/>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1259632" y="2276872"/>
            <a:ext cx="1080120" cy="1224136"/>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2555776" y="2132856"/>
            <a:ext cx="2592288" cy="1368152"/>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292080" y="2204864"/>
            <a:ext cx="0" cy="1368152"/>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5148064" y="3645024"/>
            <a:ext cx="1440160" cy="1296144"/>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11289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cdn2.sph.harvard.edu/wp-content/uploads/sites/13/2015/09/sdg-char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24744"/>
            <a:ext cx="8767835" cy="4461099"/>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3">
            <a:alphaModFix amt="72000"/>
          </a:blip>
          <a:stretch>
            <a:fillRect/>
          </a:stretch>
        </p:blipFill>
        <p:spPr>
          <a:xfrm>
            <a:off x="3275856" y="1268760"/>
            <a:ext cx="1163588" cy="1316177"/>
          </a:xfrm>
          <a:prstGeom prst="rect">
            <a:avLst/>
          </a:prstGeom>
        </p:spPr>
      </p:pic>
      <p:cxnSp>
        <p:nvCxnSpPr>
          <p:cNvPr id="6" name="Straight Arrow Connector 5"/>
          <p:cNvCxnSpPr/>
          <p:nvPr/>
        </p:nvCxnSpPr>
        <p:spPr>
          <a:xfrm flipH="1">
            <a:off x="6588224" y="2276872"/>
            <a:ext cx="1368152" cy="1152128"/>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1259632" y="1988840"/>
            <a:ext cx="5112568" cy="1368152"/>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139952" y="1988840"/>
            <a:ext cx="3888432" cy="0"/>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1259632" y="2276872"/>
            <a:ext cx="1080120" cy="1224136"/>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2555776" y="2132856"/>
            <a:ext cx="2592288" cy="1368152"/>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292080" y="2204864"/>
            <a:ext cx="0" cy="1368152"/>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5148064" y="3645024"/>
            <a:ext cx="1440160" cy="1296144"/>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1043608" y="2060848"/>
            <a:ext cx="2736304" cy="2880320"/>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06680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cdn2.sph.harvard.edu/wp-content/uploads/sites/13/2015/09/sdg-char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24744"/>
            <a:ext cx="8767835" cy="4461099"/>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3">
            <a:alphaModFix amt="72000"/>
          </a:blip>
          <a:stretch>
            <a:fillRect/>
          </a:stretch>
        </p:blipFill>
        <p:spPr>
          <a:xfrm>
            <a:off x="3275856" y="1268760"/>
            <a:ext cx="1163588" cy="1316177"/>
          </a:xfrm>
          <a:prstGeom prst="rect">
            <a:avLst/>
          </a:prstGeom>
        </p:spPr>
      </p:pic>
      <p:cxnSp>
        <p:nvCxnSpPr>
          <p:cNvPr id="6" name="Straight Arrow Connector 5"/>
          <p:cNvCxnSpPr/>
          <p:nvPr/>
        </p:nvCxnSpPr>
        <p:spPr>
          <a:xfrm flipH="1">
            <a:off x="6588224" y="2276872"/>
            <a:ext cx="1368152" cy="1152128"/>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1259632" y="1988840"/>
            <a:ext cx="5112568" cy="1368152"/>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139952" y="1988840"/>
            <a:ext cx="3888432" cy="0"/>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1259632" y="2276872"/>
            <a:ext cx="1080120" cy="1224136"/>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2555776" y="2132856"/>
            <a:ext cx="2592288" cy="1368152"/>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292080" y="2204864"/>
            <a:ext cx="0" cy="1368152"/>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5148064" y="3645024"/>
            <a:ext cx="1440160" cy="1296144"/>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1043608" y="2060848"/>
            <a:ext cx="2736304" cy="2880320"/>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899592" y="3212976"/>
            <a:ext cx="216024" cy="1440160"/>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8702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AFA6E-FCC8-452D-855C-3F859AD13705}"/>
              </a:ext>
            </a:extLst>
          </p:cNvPr>
          <p:cNvSpPr>
            <a:spLocks noGrp="1"/>
          </p:cNvSpPr>
          <p:nvPr>
            <p:ph type="title"/>
          </p:nvPr>
        </p:nvSpPr>
        <p:spPr>
          <a:xfrm>
            <a:off x="457200" y="44624"/>
            <a:ext cx="8229600" cy="850106"/>
          </a:xfrm>
        </p:spPr>
        <p:txBody>
          <a:bodyPr/>
          <a:lstStyle/>
          <a:p>
            <a:r>
              <a:rPr lang="en-GB" b="1" dirty="0"/>
              <a:t>Plan</a:t>
            </a:r>
          </a:p>
        </p:txBody>
      </p:sp>
      <p:sp>
        <p:nvSpPr>
          <p:cNvPr id="3" name="Content Placeholder 2">
            <a:extLst>
              <a:ext uri="{FF2B5EF4-FFF2-40B4-BE49-F238E27FC236}">
                <a16:creationId xmlns:a16="http://schemas.microsoft.com/office/drawing/2014/main" id="{D0712839-5B83-4A68-AD42-A25FC9F9E275}"/>
              </a:ext>
            </a:extLst>
          </p:cNvPr>
          <p:cNvSpPr>
            <a:spLocks noGrp="1"/>
          </p:cNvSpPr>
          <p:nvPr>
            <p:ph idx="1"/>
          </p:nvPr>
        </p:nvSpPr>
        <p:spPr>
          <a:xfrm>
            <a:off x="457200" y="836712"/>
            <a:ext cx="8229600" cy="5904656"/>
          </a:xfrm>
        </p:spPr>
        <p:txBody>
          <a:bodyPr>
            <a:normAutofit fontScale="92500" lnSpcReduction="10000"/>
          </a:bodyPr>
          <a:lstStyle/>
          <a:p>
            <a:r>
              <a:rPr lang="en-GB" dirty="0"/>
              <a:t>University of Gloucestershire; my background</a:t>
            </a:r>
            <a:br>
              <a:rPr lang="en-GB" dirty="0"/>
            </a:br>
            <a:endParaRPr lang="en-GB" dirty="0"/>
          </a:p>
          <a:p>
            <a:r>
              <a:rPr lang="en-GB" dirty="0"/>
              <a:t>A rationale for Education for Sustainable development (ESD)</a:t>
            </a:r>
            <a:br>
              <a:rPr lang="en-GB" dirty="0"/>
            </a:br>
            <a:endParaRPr lang="en-GB" dirty="0"/>
          </a:p>
          <a:p>
            <a:r>
              <a:rPr lang="en-GB" dirty="0"/>
              <a:t>Two sides of ESD </a:t>
            </a:r>
            <a:br>
              <a:rPr lang="en-GB" dirty="0"/>
            </a:br>
            <a:endParaRPr lang="en-GB" dirty="0"/>
          </a:p>
          <a:p>
            <a:r>
              <a:rPr lang="en-GB" dirty="0"/>
              <a:t>ESD competences</a:t>
            </a:r>
            <a:br>
              <a:rPr lang="en-GB" dirty="0"/>
            </a:br>
            <a:endParaRPr lang="en-GB" dirty="0"/>
          </a:p>
          <a:p>
            <a:r>
              <a:rPr lang="en-GB" dirty="0"/>
              <a:t>Managing contradictions in ESD </a:t>
            </a:r>
            <a:br>
              <a:rPr lang="en-GB" dirty="0"/>
            </a:br>
            <a:endParaRPr lang="en-GB" dirty="0"/>
          </a:p>
          <a:p>
            <a:r>
              <a:rPr lang="en-GB" dirty="0"/>
              <a:t>Questions</a:t>
            </a:r>
          </a:p>
          <a:p>
            <a:pPr marL="0" indent="0">
              <a:buNone/>
            </a:pPr>
            <a:endParaRPr lang="en-GB" dirty="0"/>
          </a:p>
        </p:txBody>
      </p:sp>
    </p:spTree>
    <p:extLst>
      <p:ext uri="{BB962C8B-B14F-4D97-AF65-F5344CB8AC3E}">
        <p14:creationId xmlns:p14="http://schemas.microsoft.com/office/powerpoint/2010/main" val="647025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cdn2.sph.harvard.edu/wp-content/uploads/sites/13/2015/09/sdg-char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24744"/>
            <a:ext cx="8767835" cy="4461099"/>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3">
            <a:alphaModFix amt="72000"/>
          </a:blip>
          <a:stretch>
            <a:fillRect/>
          </a:stretch>
        </p:blipFill>
        <p:spPr>
          <a:xfrm>
            <a:off x="3275856" y="1268760"/>
            <a:ext cx="1163588" cy="1316177"/>
          </a:xfrm>
          <a:prstGeom prst="rect">
            <a:avLst/>
          </a:prstGeom>
        </p:spPr>
      </p:pic>
      <p:cxnSp>
        <p:nvCxnSpPr>
          <p:cNvPr id="6" name="Straight Arrow Connector 5"/>
          <p:cNvCxnSpPr/>
          <p:nvPr/>
        </p:nvCxnSpPr>
        <p:spPr>
          <a:xfrm flipH="1">
            <a:off x="6588224" y="2276872"/>
            <a:ext cx="1368152" cy="1152128"/>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1259632" y="1988840"/>
            <a:ext cx="5112568" cy="1368152"/>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139952" y="1988840"/>
            <a:ext cx="3888432" cy="0"/>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1259632" y="2276872"/>
            <a:ext cx="1080120" cy="1224136"/>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2555776" y="2132856"/>
            <a:ext cx="2592288" cy="1368152"/>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292080" y="2204864"/>
            <a:ext cx="0" cy="1368152"/>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5148064" y="3645024"/>
            <a:ext cx="1440160" cy="1296144"/>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1043608" y="2060848"/>
            <a:ext cx="2736304" cy="2880320"/>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899592" y="3212976"/>
            <a:ext cx="216024" cy="1440160"/>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475656" y="4653136"/>
            <a:ext cx="2304256" cy="0"/>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53784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cdn2.sph.harvard.edu/wp-content/uploads/sites/13/2015/09/sdg-char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24744"/>
            <a:ext cx="8767835" cy="4461099"/>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3">
            <a:alphaModFix amt="72000"/>
          </a:blip>
          <a:stretch>
            <a:fillRect/>
          </a:stretch>
        </p:blipFill>
        <p:spPr>
          <a:xfrm>
            <a:off x="3275856" y="1268760"/>
            <a:ext cx="1163588" cy="1316177"/>
          </a:xfrm>
          <a:prstGeom prst="rect">
            <a:avLst/>
          </a:prstGeom>
        </p:spPr>
      </p:pic>
      <p:cxnSp>
        <p:nvCxnSpPr>
          <p:cNvPr id="6" name="Straight Arrow Connector 5"/>
          <p:cNvCxnSpPr/>
          <p:nvPr/>
        </p:nvCxnSpPr>
        <p:spPr>
          <a:xfrm flipH="1">
            <a:off x="6588224" y="2276872"/>
            <a:ext cx="1368152" cy="1152128"/>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1259632" y="1988840"/>
            <a:ext cx="5112568" cy="1368152"/>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139952" y="1988840"/>
            <a:ext cx="3888432" cy="0"/>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1259632" y="2276872"/>
            <a:ext cx="1080120" cy="1224136"/>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2555776" y="2132856"/>
            <a:ext cx="2592288" cy="1368152"/>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292080" y="2204864"/>
            <a:ext cx="0" cy="1368152"/>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5148064" y="3645024"/>
            <a:ext cx="1440160" cy="1296144"/>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1043608" y="2060848"/>
            <a:ext cx="2736304" cy="2880320"/>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899592" y="3212976"/>
            <a:ext cx="216024" cy="1440160"/>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403648" y="4941168"/>
            <a:ext cx="5328592" cy="72008"/>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475656" y="4653136"/>
            <a:ext cx="2304256" cy="0"/>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49528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cdn2.sph.harvard.edu/wp-content/uploads/sites/13/2015/09/sdg-char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24744"/>
            <a:ext cx="8767835" cy="4461099"/>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3">
            <a:alphaModFix amt="72000"/>
          </a:blip>
          <a:stretch>
            <a:fillRect/>
          </a:stretch>
        </p:blipFill>
        <p:spPr>
          <a:xfrm>
            <a:off x="3275856" y="1268760"/>
            <a:ext cx="1163588" cy="1316177"/>
          </a:xfrm>
          <a:prstGeom prst="rect">
            <a:avLst/>
          </a:prstGeom>
        </p:spPr>
      </p:pic>
      <p:cxnSp>
        <p:nvCxnSpPr>
          <p:cNvPr id="6" name="Straight Arrow Connector 5"/>
          <p:cNvCxnSpPr/>
          <p:nvPr/>
        </p:nvCxnSpPr>
        <p:spPr>
          <a:xfrm flipH="1">
            <a:off x="6588224" y="2276872"/>
            <a:ext cx="1368152" cy="1152128"/>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1259632" y="1988840"/>
            <a:ext cx="5112568" cy="1368152"/>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139952" y="1988840"/>
            <a:ext cx="3888432" cy="0"/>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1259632" y="2276872"/>
            <a:ext cx="1080120" cy="1224136"/>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2555776" y="2132856"/>
            <a:ext cx="2592288" cy="1368152"/>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292080" y="2204864"/>
            <a:ext cx="0" cy="1368152"/>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5148064" y="3645024"/>
            <a:ext cx="1440160" cy="1296144"/>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1043608" y="2060848"/>
            <a:ext cx="2736304" cy="2880320"/>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899592" y="3212976"/>
            <a:ext cx="216024" cy="1440160"/>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403648" y="4941168"/>
            <a:ext cx="5328592" cy="72008"/>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403648" y="3284984"/>
            <a:ext cx="2448272" cy="1440160"/>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1475656" y="4653136"/>
            <a:ext cx="2304256" cy="0"/>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90604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cdn2.sph.harvard.edu/wp-content/uploads/sites/13/2015/09/sdg-char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24744"/>
            <a:ext cx="8767835" cy="4461099"/>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3">
            <a:alphaModFix amt="72000"/>
          </a:blip>
          <a:stretch>
            <a:fillRect/>
          </a:stretch>
        </p:blipFill>
        <p:spPr>
          <a:xfrm>
            <a:off x="3275856" y="1268760"/>
            <a:ext cx="1163588" cy="1316177"/>
          </a:xfrm>
          <a:prstGeom prst="rect">
            <a:avLst/>
          </a:prstGeom>
        </p:spPr>
      </p:pic>
      <p:cxnSp>
        <p:nvCxnSpPr>
          <p:cNvPr id="6" name="Straight Arrow Connector 5"/>
          <p:cNvCxnSpPr/>
          <p:nvPr/>
        </p:nvCxnSpPr>
        <p:spPr>
          <a:xfrm flipH="1">
            <a:off x="6588224" y="2276872"/>
            <a:ext cx="1368152" cy="1152128"/>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flipV="1">
            <a:off x="1259632" y="1988840"/>
            <a:ext cx="5112568" cy="1368152"/>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139952" y="1988840"/>
            <a:ext cx="3888432" cy="0"/>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1259632" y="2276872"/>
            <a:ext cx="1080120" cy="1224136"/>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2555776" y="2132856"/>
            <a:ext cx="2592288" cy="1368152"/>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292080" y="2204864"/>
            <a:ext cx="0" cy="1368152"/>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5148064" y="3645024"/>
            <a:ext cx="1440160" cy="1296144"/>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1043608" y="2060848"/>
            <a:ext cx="2736304" cy="2880320"/>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899592" y="3212976"/>
            <a:ext cx="216024" cy="1440160"/>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403648" y="4941168"/>
            <a:ext cx="5328592" cy="72008"/>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403648" y="3284984"/>
            <a:ext cx="2448272" cy="1440160"/>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3995936" y="2420888"/>
            <a:ext cx="1080120" cy="1008112"/>
          </a:xfrm>
          <a:prstGeom prst="straightConnector1">
            <a:avLst/>
          </a:prstGeom>
          <a:ln w="5715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20640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Is this really the purpose of education?</a:t>
            </a:r>
          </a:p>
        </p:txBody>
      </p:sp>
      <p:sp>
        <p:nvSpPr>
          <p:cNvPr id="3" name="Content Placeholder 2"/>
          <p:cNvSpPr>
            <a:spLocks noGrp="1"/>
          </p:cNvSpPr>
          <p:nvPr>
            <p:ph idx="1"/>
          </p:nvPr>
        </p:nvSpPr>
        <p:spPr>
          <a:xfrm>
            <a:off x="251520" y="1600200"/>
            <a:ext cx="8435280" cy="5257800"/>
          </a:xfrm>
        </p:spPr>
        <p:txBody>
          <a:bodyPr>
            <a:normAutofit/>
          </a:bodyPr>
          <a:lstStyle/>
          <a:p>
            <a:pPr marL="0" indent="0">
              <a:buNone/>
            </a:pPr>
            <a:endParaRPr lang="en-GB" dirty="0"/>
          </a:p>
          <a:p>
            <a:pPr marL="0" indent="0">
              <a:buNone/>
            </a:pPr>
            <a:r>
              <a:rPr lang="en-GB" dirty="0"/>
              <a:t>…perhaps </a:t>
            </a:r>
            <a:r>
              <a:rPr lang="en-GB" b="1" dirty="0"/>
              <a:t>most important </a:t>
            </a:r>
            <a:r>
              <a:rPr lang="en-GB" dirty="0"/>
              <a:t>of all, we must ensure that more people have the knowledge and skills they need to </a:t>
            </a:r>
            <a:r>
              <a:rPr lang="en-GB" b="1" dirty="0"/>
              <a:t>succeed in a demanding economy</a:t>
            </a:r>
            <a:r>
              <a:rPr lang="en-GB" dirty="0"/>
              <a:t>.</a:t>
            </a:r>
          </a:p>
          <a:p>
            <a:pPr marL="0" indent="0" algn="r">
              <a:buNone/>
            </a:pPr>
            <a:br>
              <a:rPr lang="en-GB" sz="1200" b="1" dirty="0"/>
            </a:br>
            <a:r>
              <a:rPr lang="en-GB" sz="2400" dirty="0"/>
              <a:t>Nick Gibb MP</a:t>
            </a:r>
            <a:br>
              <a:rPr lang="en-GB" sz="2400" dirty="0"/>
            </a:br>
            <a:r>
              <a:rPr lang="en-GB" sz="2400" dirty="0"/>
              <a:t>UK Schools Minister, England</a:t>
            </a:r>
            <a:br>
              <a:rPr lang="en-GB" sz="2400" dirty="0"/>
            </a:br>
            <a:r>
              <a:rPr lang="en-GB" sz="2400" dirty="0"/>
              <a:t>2015</a:t>
            </a:r>
          </a:p>
          <a:p>
            <a:pPr marL="0" indent="0" algn="r">
              <a:buNone/>
            </a:pPr>
            <a:r>
              <a:rPr lang="en-GB" sz="2000" u="sng" dirty="0"/>
              <a:t> </a:t>
            </a:r>
          </a:p>
          <a:p>
            <a:pPr marL="0" indent="0" algn="r">
              <a:buNone/>
            </a:pPr>
            <a:r>
              <a:rPr lang="en-GB" sz="2000" u="sng" dirty="0">
                <a:hlinkClick r:id="rId2"/>
              </a:rPr>
              <a:t>https://www.gov.uk/government/speeches/the-purpose-of-education</a:t>
            </a:r>
            <a:r>
              <a:rPr lang="en-GB" sz="2000" u="sng" dirty="0"/>
              <a:t> </a:t>
            </a:r>
          </a:p>
        </p:txBody>
      </p:sp>
    </p:spTree>
    <p:extLst>
      <p:ext uri="{BB962C8B-B14F-4D97-AF65-F5344CB8AC3E}">
        <p14:creationId xmlns:p14="http://schemas.microsoft.com/office/powerpoint/2010/main" val="27058144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Is </a:t>
            </a:r>
            <a:r>
              <a:rPr lang="en-GB" b="1" i="1" dirty="0"/>
              <a:t>more</a:t>
            </a:r>
            <a:r>
              <a:rPr lang="en-GB" dirty="0"/>
              <a:t> education the answer?</a:t>
            </a:r>
          </a:p>
        </p:txBody>
      </p:sp>
      <p:sp>
        <p:nvSpPr>
          <p:cNvPr id="3" name="Content Placeholder 2"/>
          <p:cNvSpPr>
            <a:spLocks noGrp="1"/>
          </p:cNvSpPr>
          <p:nvPr>
            <p:ph idx="1"/>
          </p:nvPr>
        </p:nvSpPr>
        <p:spPr>
          <a:xfrm>
            <a:off x="457200" y="1600200"/>
            <a:ext cx="8229600" cy="4997152"/>
          </a:xfrm>
        </p:spPr>
        <p:txBody>
          <a:bodyPr>
            <a:normAutofit lnSpcReduction="10000"/>
          </a:bodyPr>
          <a:lstStyle/>
          <a:p>
            <a:pPr>
              <a:buNone/>
            </a:pPr>
            <a:r>
              <a:rPr lang="en-US" dirty="0"/>
              <a:t>“… many things on which our future health and prosperity depend are in dire jeopardy: climate stability, the resilience and productivity of natural systems, the beauty of the natural world, and biological diversity.</a:t>
            </a:r>
          </a:p>
          <a:p>
            <a:pPr>
              <a:buNone/>
            </a:pPr>
            <a:r>
              <a:rPr lang="en-US" dirty="0"/>
              <a:t>It is worth noting that this is not the work of ignorant people. Rather, it is largely the results of work by people with BAs, BScs, LLBs, MBAs and PhDs.” </a:t>
            </a:r>
          </a:p>
          <a:p>
            <a:pPr algn="r">
              <a:buNone/>
            </a:pPr>
            <a:r>
              <a:rPr lang="en-US" sz="2400" dirty="0"/>
              <a:t>(David Orr 2004)</a:t>
            </a:r>
            <a:endParaRPr lang="en-GB" sz="2400" dirty="0"/>
          </a:p>
        </p:txBody>
      </p:sp>
      <p:sp>
        <p:nvSpPr>
          <p:cNvPr id="4" name="Slide Number Placeholder 3"/>
          <p:cNvSpPr>
            <a:spLocks noGrp="1"/>
          </p:cNvSpPr>
          <p:nvPr>
            <p:ph type="sldNum" sz="quarter" idx="12"/>
          </p:nvPr>
        </p:nvSpPr>
        <p:spPr/>
        <p:txBody>
          <a:bodyPr/>
          <a:lstStyle/>
          <a:p>
            <a:fld id="{495D0DC8-6F44-4D32-BE07-402EDF70C986}" type="slidenum">
              <a:rPr lang="en-GB" smtClean="0"/>
              <a:pPr/>
              <a:t>45</a:t>
            </a:fld>
            <a:endParaRPr lang="en-GB"/>
          </a:p>
        </p:txBody>
      </p:sp>
    </p:spTree>
    <p:extLst>
      <p:ext uri="{BB962C8B-B14F-4D97-AF65-F5344CB8AC3E}">
        <p14:creationId xmlns:p14="http://schemas.microsoft.com/office/powerpoint/2010/main" val="394040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692696"/>
            <a:ext cx="3051099" cy="35283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5940152" y="4509120"/>
            <a:ext cx="2232248" cy="1938992"/>
          </a:xfrm>
          <a:prstGeom prst="rect">
            <a:avLst/>
          </a:prstGeom>
          <a:noFill/>
        </p:spPr>
        <p:txBody>
          <a:bodyPr wrap="square" rtlCol="0">
            <a:spAutoFit/>
          </a:bodyPr>
          <a:lstStyle/>
          <a:p>
            <a:pPr algn="ctr"/>
            <a:r>
              <a:rPr lang="en-GB" sz="4000" dirty="0"/>
              <a:t>The effective manager</a:t>
            </a:r>
          </a:p>
        </p:txBody>
      </p:sp>
      <p:pic>
        <p:nvPicPr>
          <p:cNvPr id="2" name="Picture 1"/>
          <p:cNvPicPr>
            <a:picLocks noChangeAspect="1"/>
          </p:cNvPicPr>
          <p:nvPr/>
        </p:nvPicPr>
        <p:blipFill>
          <a:blip r:embed="rId3"/>
          <a:stretch>
            <a:fillRect/>
          </a:stretch>
        </p:blipFill>
        <p:spPr>
          <a:xfrm>
            <a:off x="827584" y="836712"/>
            <a:ext cx="3036563" cy="3240360"/>
          </a:xfrm>
          <a:prstGeom prst="rect">
            <a:avLst/>
          </a:prstGeom>
        </p:spPr>
      </p:pic>
      <p:sp>
        <p:nvSpPr>
          <p:cNvPr id="5" name="TextBox 4"/>
          <p:cNvSpPr txBox="1"/>
          <p:nvPr/>
        </p:nvSpPr>
        <p:spPr>
          <a:xfrm>
            <a:off x="971600" y="4509120"/>
            <a:ext cx="2592288" cy="1938992"/>
          </a:xfrm>
          <a:prstGeom prst="rect">
            <a:avLst/>
          </a:prstGeom>
          <a:noFill/>
        </p:spPr>
        <p:txBody>
          <a:bodyPr wrap="square" rtlCol="0">
            <a:spAutoFit/>
          </a:bodyPr>
          <a:lstStyle/>
          <a:p>
            <a:pPr algn="ctr"/>
            <a:r>
              <a:rPr lang="en-GB" sz="4000" dirty="0"/>
              <a:t>The persuasive professor</a:t>
            </a:r>
          </a:p>
        </p:txBody>
      </p:sp>
    </p:spTree>
    <p:extLst>
      <p:ext uri="{BB962C8B-B14F-4D97-AF65-F5344CB8AC3E}">
        <p14:creationId xmlns:p14="http://schemas.microsoft.com/office/powerpoint/2010/main" val="6258367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GB" sz="4000" dirty="0"/>
              <a:t>“</a:t>
            </a:r>
            <a:r>
              <a:rPr lang="en-GB" sz="4000" i="1" dirty="0"/>
              <a:t>If still more education is to save us, it would have to be education of a different kind…</a:t>
            </a:r>
            <a:r>
              <a:rPr lang="en-GB" sz="4000" dirty="0"/>
              <a:t>” </a:t>
            </a:r>
          </a:p>
          <a:p>
            <a:pPr marL="0" indent="0" algn="r">
              <a:buNone/>
            </a:pPr>
            <a:r>
              <a:rPr lang="en-GB" dirty="0"/>
              <a:t>E F Schumacher </a:t>
            </a:r>
          </a:p>
        </p:txBody>
      </p:sp>
    </p:spTree>
    <p:extLst>
      <p:ext uri="{BB962C8B-B14F-4D97-AF65-F5344CB8AC3E}">
        <p14:creationId xmlns:p14="http://schemas.microsoft.com/office/powerpoint/2010/main" val="32137019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rgbClr val="3366FF"/>
            </a:gs>
          </a:gsLst>
          <a:lin ang="5400000" scaled="0"/>
          <a:tileRect/>
        </a:gradFill>
        <a:effectLst/>
      </p:bgPr>
    </p:bg>
    <p:spTree>
      <p:nvGrpSpPr>
        <p:cNvPr id="1" name=""/>
        <p:cNvGrpSpPr/>
        <p:nvPr/>
      </p:nvGrpSpPr>
      <p:grpSpPr>
        <a:xfrm>
          <a:off x="0" y="0"/>
          <a:ext cx="0" cy="0"/>
          <a:chOff x="0" y="0"/>
          <a:chExt cx="0" cy="0"/>
        </a:xfrm>
      </p:grpSpPr>
      <p:sp>
        <p:nvSpPr>
          <p:cNvPr id="4" name="TextBox 3"/>
          <p:cNvSpPr txBox="1"/>
          <p:nvPr/>
        </p:nvSpPr>
        <p:spPr>
          <a:xfrm>
            <a:off x="3653626" y="572757"/>
            <a:ext cx="2168624" cy="1107996"/>
          </a:xfrm>
          <a:prstGeom prst="rect">
            <a:avLst/>
          </a:prstGeom>
          <a:solidFill>
            <a:schemeClr val="bg1"/>
          </a:solidFill>
          <a:effectLst>
            <a:outerShdw blurRad="50800" dist="38100" dir="2700000" algn="tl" rotWithShape="0">
              <a:srgbClr val="000000">
                <a:alpha val="43000"/>
              </a:srgbClr>
            </a:outerShdw>
          </a:effectLst>
        </p:spPr>
        <p:txBody>
          <a:bodyPr wrap="square" rtlCol="0">
            <a:spAutoFit/>
          </a:bodyPr>
          <a:lstStyle/>
          <a:p>
            <a:pPr algn="ctr"/>
            <a:r>
              <a:rPr lang="en-GB" sz="2400" b="1" dirty="0">
                <a:solidFill>
                  <a:srgbClr val="002060"/>
                </a:solidFill>
              </a:rPr>
              <a:t>Preferred  </a:t>
            </a:r>
          </a:p>
          <a:p>
            <a:pPr algn="ctr"/>
            <a:r>
              <a:rPr lang="en-GB" sz="2400" b="1" dirty="0">
                <a:solidFill>
                  <a:srgbClr val="002060"/>
                </a:solidFill>
              </a:rPr>
              <a:t>statement</a:t>
            </a:r>
          </a:p>
          <a:p>
            <a:pPr algn="ctr"/>
            <a:endParaRPr lang="en-GB" b="1" dirty="0">
              <a:solidFill>
                <a:schemeClr val="bg1"/>
              </a:solidFill>
            </a:endParaRPr>
          </a:p>
        </p:txBody>
      </p:sp>
      <p:sp>
        <p:nvSpPr>
          <p:cNvPr id="5" name="TextBox 4"/>
          <p:cNvSpPr txBox="1"/>
          <p:nvPr/>
        </p:nvSpPr>
        <p:spPr>
          <a:xfrm>
            <a:off x="2242592" y="1828489"/>
            <a:ext cx="2088232" cy="1107996"/>
          </a:xfrm>
          <a:prstGeom prst="rect">
            <a:avLst/>
          </a:prstGeom>
          <a:solidFill>
            <a:srgbClr val="FFFFFF"/>
          </a:solidFill>
          <a:effectLst>
            <a:outerShdw blurRad="50800" dist="38100" dir="2700000" algn="tl" rotWithShape="0">
              <a:srgbClr val="000000">
                <a:alpha val="43000"/>
              </a:srgbClr>
            </a:outerShdw>
          </a:effectLst>
        </p:spPr>
        <p:txBody>
          <a:bodyPr wrap="square" rtlCol="0">
            <a:spAutoFit/>
          </a:bodyPr>
          <a:lstStyle/>
          <a:p>
            <a:pPr algn="ctr"/>
            <a:r>
              <a:rPr lang="en-GB" sz="2400" b="1" dirty="0">
                <a:solidFill>
                  <a:srgbClr val="002060"/>
                </a:solidFill>
              </a:rPr>
              <a:t>Favoured </a:t>
            </a:r>
          </a:p>
          <a:p>
            <a:pPr algn="ctr"/>
            <a:r>
              <a:rPr lang="en-GB" sz="2400" b="1" dirty="0">
                <a:solidFill>
                  <a:srgbClr val="002060"/>
                </a:solidFill>
              </a:rPr>
              <a:t>statement</a:t>
            </a:r>
          </a:p>
          <a:p>
            <a:pPr algn="ctr"/>
            <a:endParaRPr lang="en-GB" b="1" dirty="0">
              <a:solidFill>
                <a:srgbClr val="002060"/>
              </a:solidFill>
            </a:endParaRPr>
          </a:p>
        </p:txBody>
      </p:sp>
      <p:sp>
        <p:nvSpPr>
          <p:cNvPr id="6" name="TextBox 5"/>
          <p:cNvSpPr txBox="1"/>
          <p:nvPr/>
        </p:nvSpPr>
        <p:spPr>
          <a:xfrm>
            <a:off x="4970169" y="1816296"/>
            <a:ext cx="2160240" cy="1107996"/>
          </a:xfrm>
          <a:prstGeom prst="rect">
            <a:avLst/>
          </a:prstGeom>
          <a:solidFill>
            <a:srgbClr val="FFFFFF"/>
          </a:solidFill>
          <a:effectLst>
            <a:outerShdw blurRad="50800" dist="38100" dir="2700000" algn="tl" rotWithShape="0">
              <a:srgbClr val="000000">
                <a:alpha val="43000"/>
              </a:srgbClr>
            </a:outerShdw>
          </a:effectLst>
        </p:spPr>
        <p:txBody>
          <a:bodyPr wrap="square" rtlCol="0">
            <a:spAutoFit/>
          </a:bodyPr>
          <a:lstStyle/>
          <a:p>
            <a:pPr algn="ctr"/>
            <a:r>
              <a:rPr lang="en-GB" sz="2400" b="1" dirty="0">
                <a:solidFill>
                  <a:srgbClr val="002060"/>
                </a:solidFill>
              </a:rPr>
              <a:t>Favoured </a:t>
            </a:r>
          </a:p>
          <a:p>
            <a:pPr algn="ctr"/>
            <a:r>
              <a:rPr lang="en-GB" sz="2400" b="1" dirty="0">
                <a:solidFill>
                  <a:srgbClr val="002060"/>
                </a:solidFill>
              </a:rPr>
              <a:t>statement</a:t>
            </a:r>
          </a:p>
          <a:p>
            <a:pPr algn="ctr"/>
            <a:endParaRPr lang="en-GB" b="1" dirty="0">
              <a:solidFill>
                <a:srgbClr val="002060"/>
              </a:solidFill>
            </a:endParaRPr>
          </a:p>
        </p:txBody>
      </p:sp>
      <p:sp>
        <p:nvSpPr>
          <p:cNvPr id="7" name="TextBox 6"/>
          <p:cNvSpPr txBox="1"/>
          <p:nvPr/>
        </p:nvSpPr>
        <p:spPr>
          <a:xfrm>
            <a:off x="1035032" y="3084221"/>
            <a:ext cx="2088232" cy="1015663"/>
          </a:xfrm>
          <a:prstGeom prst="rect">
            <a:avLst/>
          </a:prstGeom>
          <a:solidFill>
            <a:srgbClr val="FFFFFF"/>
          </a:solidFill>
          <a:effectLst>
            <a:outerShdw blurRad="50800" dist="38100" dir="2700000" algn="tl" rotWithShape="0">
              <a:srgbClr val="000000">
                <a:alpha val="43000"/>
              </a:srgbClr>
            </a:outerShdw>
          </a:effectLst>
        </p:spPr>
        <p:txBody>
          <a:bodyPr wrap="square" rtlCol="0">
            <a:spAutoFit/>
          </a:bodyPr>
          <a:lstStyle/>
          <a:p>
            <a:pPr algn="ctr"/>
            <a:endParaRPr lang="en-GB" b="1" dirty="0">
              <a:solidFill>
                <a:schemeClr val="bg1"/>
              </a:solidFill>
            </a:endParaRPr>
          </a:p>
          <a:p>
            <a:pPr algn="ctr"/>
            <a:r>
              <a:rPr lang="en-GB" sz="2400" b="1" dirty="0">
                <a:solidFill>
                  <a:srgbClr val="002060"/>
                </a:solidFill>
              </a:rPr>
              <a:t>Ambivalent</a:t>
            </a:r>
          </a:p>
          <a:p>
            <a:pPr algn="ctr"/>
            <a:endParaRPr lang="en-GB" b="1" dirty="0">
              <a:solidFill>
                <a:schemeClr val="bg1"/>
              </a:solidFill>
            </a:endParaRPr>
          </a:p>
        </p:txBody>
      </p:sp>
      <p:sp>
        <p:nvSpPr>
          <p:cNvPr id="8" name="TextBox 7"/>
          <p:cNvSpPr txBox="1"/>
          <p:nvPr/>
        </p:nvSpPr>
        <p:spPr>
          <a:xfrm>
            <a:off x="3799367" y="3107417"/>
            <a:ext cx="2041376" cy="1015663"/>
          </a:xfrm>
          <a:prstGeom prst="rect">
            <a:avLst/>
          </a:prstGeom>
          <a:solidFill>
            <a:srgbClr val="FFFFFF"/>
          </a:solidFill>
          <a:effectLst>
            <a:outerShdw blurRad="50800" dist="38100" dir="2700000" algn="tl" rotWithShape="0">
              <a:srgbClr val="000000">
                <a:alpha val="43000"/>
              </a:srgbClr>
            </a:outerShdw>
          </a:effectLst>
        </p:spPr>
        <p:txBody>
          <a:bodyPr wrap="square" rtlCol="0">
            <a:spAutoFit/>
          </a:bodyPr>
          <a:lstStyle/>
          <a:p>
            <a:pPr algn="ctr"/>
            <a:endParaRPr lang="en-GB" b="1" dirty="0">
              <a:solidFill>
                <a:schemeClr val="bg1"/>
              </a:solidFill>
            </a:endParaRPr>
          </a:p>
          <a:p>
            <a:pPr algn="ctr"/>
            <a:r>
              <a:rPr lang="en-GB" sz="2400" b="1" dirty="0">
                <a:solidFill>
                  <a:srgbClr val="002060"/>
                </a:solidFill>
              </a:rPr>
              <a:t>Ambivalent</a:t>
            </a:r>
          </a:p>
          <a:p>
            <a:pPr algn="ctr"/>
            <a:endParaRPr lang="en-GB" b="1" dirty="0">
              <a:solidFill>
                <a:schemeClr val="bg1"/>
              </a:solidFill>
            </a:endParaRPr>
          </a:p>
        </p:txBody>
      </p:sp>
      <p:sp>
        <p:nvSpPr>
          <p:cNvPr id="9" name="TextBox 8"/>
          <p:cNvSpPr txBox="1"/>
          <p:nvPr/>
        </p:nvSpPr>
        <p:spPr>
          <a:xfrm>
            <a:off x="6233388" y="3068960"/>
            <a:ext cx="2151856" cy="1015663"/>
          </a:xfrm>
          <a:prstGeom prst="rect">
            <a:avLst/>
          </a:prstGeom>
          <a:solidFill>
            <a:srgbClr val="FFFFFF"/>
          </a:solidFill>
          <a:effectLst>
            <a:outerShdw blurRad="50800" dist="38100" dir="2700000" algn="tl" rotWithShape="0">
              <a:srgbClr val="000000">
                <a:alpha val="43000"/>
              </a:srgbClr>
            </a:outerShdw>
          </a:effectLst>
        </p:spPr>
        <p:txBody>
          <a:bodyPr wrap="square" rtlCol="0">
            <a:spAutoFit/>
          </a:bodyPr>
          <a:lstStyle/>
          <a:p>
            <a:pPr algn="ctr"/>
            <a:endParaRPr lang="en-GB" b="1" dirty="0">
              <a:solidFill>
                <a:schemeClr val="bg1"/>
              </a:solidFill>
            </a:endParaRPr>
          </a:p>
          <a:p>
            <a:pPr algn="ctr"/>
            <a:r>
              <a:rPr lang="en-GB" sz="2400" b="1" dirty="0">
                <a:solidFill>
                  <a:srgbClr val="002060"/>
                </a:solidFill>
              </a:rPr>
              <a:t>Ambivalent</a:t>
            </a:r>
          </a:p>
          <a:p>
            <a:pPr algn="ctr"/>
            <a:endParaRPr lang="en-GB" b="1" dirty="0">
              <a:solidFill>
                <a:schemeClr val="bg1"/>
              </a:solidFill>
            </a:endParaRPr>
          </a:p>
        </p:txBody>
      </p:sp>
      <p:sp>
        <p:nvSpPr>
          <p:cNvPr id="10" name="TextBox 9"/>
          <p:cNvSpPr txBox="1"/>
          <p:nvPr/>
        </p:nvSpPr>
        <p:spPr>
          <a:xfrm>
            <a:off x="2242592" y="4293096"/>
            <a:ext cx="2232248" cy="1107996"/>
          </a:xfrm>
          <a:prstGeom prst="rect">
            <a:avLst/>
          </a:prstGeom>
          <a:solidFill>
            <a:srgbClr val="FFFFFF"/>
          </a:solidFill>
          <a:effectLst>
            <a:outerShdw blurRad="50800" dist="38100" dir="2700000" algn="tl" rotWithShape="0">
              <a:srgbClr val="000000">
                <a:alpha val="43000"/>
              </a:srgbClr>
            </a:outerShdw>
          </a:effectLst>
        </p:spPr>
        <p:txBody>
          <a:bodyPr wrap="square" rtlCol="0">
            <a:spAutoFit/>
          </a:bodyPr>
          <a:lstStyle/>
          <a:p>
            <a:pPr algn="ctr"/>
            <a:r>
              <a:rPr lang="en-GB" sz="2400" b="1" dirty="0">
                <a:solidFill>
                  <a:srgbClr val="002060"/>
                </a:solidFill>
              </a:rPr>
              <a:t>Less preferred  statement</a:t>
            </a:r>
          </a:p>
          <a:p>
            <a:pPr algn="ctr"/>
            <a:endParaRPr lang="en-GB" b="1" dirty="0">
              <a:solidFill>
                <a:schemeClr val="bg1"/>
              </a:solidFill>
            </a:endParaRPr>
          </a:p>
        </p:txBody>
      </p:sp>
      <p:sp>
        <p:nvSpPr>
          <p:cNvPr id="11" name="TextBox 10"/>
          <p:cNvSpPr txBox="1"/>
          <p:nvPr/>
        </p:nvSpPr>
        <p:spPr>
          <a:xfrm>
            <a:off x="5148064" y="4293096"/>
            <a:ext cx="2160240" cy="1107996"/>
          </a:xfrm>
          <a:prstGeom prst="rect">
            <a:avLst/>
          </a:prstGeom>
          <a:solidFill>
            <a:srgbClr val="FFFFFF"/>
          </a:solidFill>
          <a:effectLst>
            <a:outerShdw blurRad="50800" dist="38100" dir="2700000" algn="tl" rotWithShape="0">
              <a:srgbClr val="000000">
                <a:alpha val="43000"/>
              </a:srgbClr>
            </a:outerShdw>
          </a:effectLst>
        </p:spPr>
        <p:txBody>
          <a:bodyPr wrap="square" rtlCol="0">
            <a:spAutoFit/>
          </a:bodyPr>
          <a:lstStyle/>
          <a:p>
            <a:pPr algn="ctr"/>
            <a:r>
              <a:rPr lang="en-GB" sz="2400" b="1" dirty="0">
                <a:solidFill>
                  <a:srgbClr val="002060"/>
                </a:solidFill>
              </a:rPr>
              <a:t>Less preferred </a:t>
            </a:r>
          </a:p>
          <a:p>
            <a:pPr algn="ctr"/>
            <a:r>
              <a:rPr lang="en-GB" sz="2400" b="1" dirty="0">
                <a:solidFill>
                  <a:srgbClr val="002060"/>
                </a:solidFill>
              </a:rPr>
              <a:t>Statement</a:t>
            </a:r>
          </a:p>
          <a:p>
            <a:pPr algn="ctr"/>
            <a:endParaRPr lang="en-GB" b="1" dirty="0">
              <a:solidFill>
                <a:srgbClr val="002060"/>
              </a:solidFill>
            </a:endParaRPr>
          </a:p>
        </p:txBody>
      </p:sp>
      <p:sp>
        <p:nvSpPr>
          <p:cNvPr id="12" name="TextBox 11"/>
          <p:cNvSpPr txBox="1"/>
          <p:nvPr/>
        </p:nvSpPr>
        <p:spPr>
          <a:xfrm>
            <a:off x="3632247" y="5589240"/>
            <a:ext cx="2248368" cy="1107996"/>
          </a:xfrm>
          <a:prstGeom prst="rect">
            <a:avLst/>
          </a:prstGeom>
          <a:solidFill>
            <a:srgbClr val="FFFFFF"/>
          </a:solidFill>
          <a:effectLst>
            <a:outerShdw blurRad="50800" dist="38100" dir="2700000" algn="tl" rotWithShape="0">
              <a:srgbClr val="000000">
                <a:alpha val="43000"/>
              </a:srgbClr>
            </a:outerShdw>
          </a:effectLst>
        </p:spPr>
        <p:txBody>
          <a:bodyPr wrap="square" rtlCol="0">
            <a:spAutoFit/>
          </a:bodyPr>
          <a:lstStyle/>
          <a:p>
            <a:pPr algn="ctr"/>
            <a:r>
              <a:rPr lang="en-GB" sz="2400" b="1" dirty="0">
                <a:solidFill>
                  <a:srgbClr val="002060"/>
                </a:solidFill>
              </a:rPr>
              <a:t>Least favoured statement</a:t>
            </a:r>
          </a:p>
          <a:p>
            <a:pPr algn="ctr"/>
            <a:endParaRPr lang="en-GB" b="1" dirty="0">
              <a:solidFill>
                <a:schemeClr val="bg1"/>
              </a:solidFill>
            </a:endParaRPr>
          </a:p>
        </p:txBody>
      </p:sp>
      <p:sp>
        <p:nvSpPr>
          <p:cNvPr id="13" name="TextBox 12"/>
          <p:cNvSpPr txBox="1"/>
          <p:nvPr/>
        </p:nvSpPr>
        <p:spPr>
          <a:xfrm>
            <a:off x="1184444" y="-962"/>
            <a:ext cx="7200800" cy="646331"/>
          </a:xfrm>
          <a:prstGeom prst="rect">
            <a:avLst/>
          </a:prstGeom>
          <a:noFill/>
        </p:spPr>
        <p:txBody>
          <a:bodyPr wrap="square" rtlCol="0">
            <a:spAutoFit/>
          </a:bodyPr>
          <a:lstStyle/>
          <a:p>
            <a:pPr algn="ctr"/>
            <a:r>
              <a:rPr lang="en-GB" sz="3600" b="1" i="1" dirty="0"/>
              <a:t>Diamond Ranking</a:t>
            </a:r>
          </a:p>
        </p:txBody>
      </p:sp>
    </p:spTree>
    <p:extLst>
      <p:ext uri="{BB962C8B-B14F-4D97-AF65-F5344CB8AC3E}">
        <p14:creationId xmlns:p14="http://schemas.microsoft.com/office/powerpoint/2010/main" val="83674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rgbClr val="3366FF"/>
            </a:gs>
          </a:gsLst>
          <a:lin ang="5400000" scaled="0"/>
          <a:tileRect/>
        </a:gradFill>
        <a:effectLst/>
      </p:bgPr>
    </p:bg>
    <p:spTree>
      <p:nvGrpSpPr>
        <p:cNvPr id="1" name=""/>
        <p:cNvGrpSpPr/>
        <p:nvPr/>
      </p:nvGrpSpPr>
      <p:grpSpPr>
        <a:xfrm>
          <a:off x="0" y="0"/>
          <a:ext cx="0" cy="0"/>
          <a:chOff x="0" y="0"/>
          <a:chExt cx="0" cy="0"/>
        </a:xfrm>
      </p:grpSpPr>
      <p:sp>
        <p:nvSpPr>
          <p:cNvPr id="4" name="TextBox 3"/>
          <p:cNvSpPr txBox="1"/>
          <p:nvPr/>
        </p:nvSpPr>
        <p:spPr>
          <a:xfrm>
            <a:off x="1619672" y="188640"/>
            <a:ext cx="2168624" cy="1107996"/>
          </a:xfrm>
          <a:prstGeom prst="rect">
            <a:avLst/>
          </a:prstGeom>
          <a:solidFill>
            <a:srgbClr val="FFFFFF"/>
          </a:solidFill>
          <a:effectLst>
            <a:outerShdw blurRad="50800" dist="38100" dir="2700000" algn="tl" rotWithShape="0">
              <a:srgbClr val="000000">
                <a:alpha val="43000"/>
              </a:srgbClr>
            </a:outerShdw>
          </a:effectLst>
        </p:spPr>
        <p:txBody>
          <a:bodyPr wrap="square" rtlCol="0">
            <a:spAutoFit/>
          </a:bodyPr>
          <a:lstStyle/>
          <a:p>
            <a:r>
              <a:rPr lang="en-GB" sz="2400" b="1" dirty="0">
                <a:solidFill>
                  <a:srgbClr val="002060"/>
                </a:solidFill>
              </a:rPr>
              <a:t>1</a:t>
            </a:r>
          </a:p>
          <a:p>
            <a:endParaRPr lang="en-GB" sz="2400" b="1" dirty="0">
              <a:solidFill>
                <a:srgbClr val="002060"/>
              </a:solidFill>
            </a:endParaRPr>
          </a:p>
          <a:p>
            <a:pPr algn="ctr"/>
            <a:endParaRPr lang="en-GB" b="1" dirty="0">
              <a:solidFill>
                <a:schemeClr val="bg1"/>
              </a:solidFill>
            </a:endParaRPr>
          </a:p>
        </p:txBody>
      </p:sp>
      <p:sp>
        <p:nvSpPr>
          <p:cNvPr id="14" name="TextBox 13"/>
          <p:cNvSpPr txBox="1"/>
          <p:nvPr/>
        </p:nvSpPr>
        <p:spPr>
          <a:xfrm rot="21427673">
            <a:off x="1691680" y="1340768"/>
            <a:ext cx="2168624" cy="1107996"/>
          </a:xfrm>
          <a:prstGeom prst="rect">
            <a:avLst/>
          </a:prstGeom>
          <a:solidFill>
            <a:srgbClr val="FFFFFF"/>
          </a:solidFill>
          <a:effectLst>
            <a:outerShdw blurRad="50800" dist="38100" dir="2700000" algn="tl" rotWithShape="0">
              <a:srgbClr val="000000">
                <a:alpha val="43000"/>
              </a:srgbClr>
            </a:outerShdw>
          </a:effectLst>
        </p:spPr>
        <p:txBody>
          <a:bodyPr wrap="square" rtlCol="0">
            <a:spAutoFit/>
          </a:bodyPr>
          <a:lstStyle/>
          <a:p>
            <a:r>
              <a:rPr lang="en-GB" sz="2400" b="1" dirty="0">
                <a:solidFill>
                  <a:srgbClr val="002060"/>
                </a:solidFill>
              </a:rPr>
              <a:t>2</a:t>
            </a:r>
          </a:p>
          <a:p>
            <a:endParaRPr lang="en-GB" sz="2400" b="1" dirty="0">
              <a:solidFill>
                <a:srgbClr val="002060"/>
              </a:solidFill>
            </a:endParaRPr>
          </a:p>
          <a:p>
            <a:pPr algn="ctr"/>
            <a:endParaRPr lang="en-GB" b="1" dirty="0">
              <a:solidFill>
                <a:schemeClr val="bg1"/>
              </a:solidFill>
            </a:endParaRPr>
          </a:p>
        </p:txBody>
      </p:sp>
      <p:sp>
        <p:nvSpPr>
          <p:cNvPr id="15" name="TextBox 14"/>
          <p:cNvSpPr txBox="1"/>
          <p:nvPr/>
        </p:nvSpPr>
        <p:spPr>
          <a:xfrm>
            <a:off x="1691680" y="2564904"/>
            <a:ext cx="2168624" cy="1107996"/>
          </a:xfrm>
          <a:prstGeom prst="rect">
            <a:avLst/>
          </a:prstGeom>
          <a:solidFill>
            <a:srgbClr val="FFFFFF"/>
          </a:solidFill>
          <a:effectLst>
            <a:outerShdw blurRad="50800" dist="38100" dir="2700000" algn="tl" rotWithShape="0">
              <a:srgbClr val="000000">
                <a:alpha val="43000"/>
              </a:srgbClr>
            </a:outerShdw>
          </a:effectLst>
        </p:spPr>
        <p:txBody>
          <a:bodyPr wrap="square" rtlCol="0">
            <a:spAutoFit/>
          </a:bodyPr>
          <a:lstStyle/>
          <a:p>
            <a:r>
              <a:rPr lang="en-GB" sz="2400" b="1" dirty="0">
                <a:solidFill>
                  <a:srgbClr val="002060"/>
                </a:solidFill>
              </a:rPr>
              <a:t>3</a:t>
            </a:r>
          </a:p>
          <a:p>
            <a:endParaRPr lang="en-GB" sz="2400" b="1" dirty="0">
              <a:solidFill>
                <a:srgbClr val="002060"/>
              </a:solidFill>
            </a:endParaRPr>
          </a:p>
          <a:p>
            <a:pPr algn="ctr"/>
            <a:endParaRPr lang="en-GB" b="1" dirty="0">
              <a:solidFill>
                <a:schemeClr val="bg1"/>
              </a:solidFill>
            </a:endParaRPr>
          </a:p>
        </p:txBody>
      </p:sp>
      <p:sp>
        <p:nvSpPr>
          <p:cNvPr id="16" name="TextBox 15"/>
          <p:cNvSpPr txBox="1"/>
          <p:nvPr/>
        </p:nvSpPr>
        <p:spPr>
          <a:xfrm>
            <a:off x="1619672" y="3933056"/>
            <a:ext cx="2168624" cy="1107996"/>
          </a:xfrm>
          <a:prstGeom prst="rect">
            <a:avLst/>
          </a:prstGeom>
          <a:solidFill>
            <a:srgbClr val="FFFFFF"/>
          </a:solidFill>
          <a:effectLst>
            <a:outerShdw blurRad="50800" dist="38100" dir="2700000" algn="tl" rotWithShape="0">
              <a:srgbClr val="000000">
                <a:alpha val="43000"/>
              </a:srgbClr>
            </a:outerShdw>
          </a:effectLst>
        </p:spPr>
        <p:txBody>
          <a:bodyPr wrap="square" rtlCol="0">
            <a:spAutoFit/>
          </a:bodyPr>
          <a:lstStyle/>
          <a:p>
            <a:r>
              <a:rPr lang="en-GB" sz="2400" b="1" dirty="0">
                <a:solidFill>
                  <a:srgbClr val="002060"/>
                </a:solidFill>
              </a:rPr>
              <a:t>4</a:t>
            </a:r>
          </a:p>
          <a:p>
            <a:endParaRPr lang="en-GB" sz="2400" b="1" dirty="0">
              <a:solidFill>
                <a:srgbClr val="002060"/>
              </a:solidFill>
            </a:endParaRPr>
          </a:p>
          <a:p>
            <a:pPr algn="ctr"/>
            <a:endParaRPr lang="en-GB" b="1" dirty="0">
              <a:solidFill>
                <a:schemeClr val="bg1"/>
              </a:solidFill>
            </a:endParaRPr>
          </a:p>
        </p:txBody>
      </p:sp>
      <p:sp>
        <p:nvSpPr>
          <p:cNvPr id="17" name="TextBox 16"/>
          <p:cNvSpPr txBox="1"/>
          <p:nvPr/>
        </p:nvSpPr>
        <p:spPr>
          <a:xfrm rot="182986">
            <a:off x="1691680" y="5229200"/>
            <a:ext cx="2168624" cy="1107996"/>
          </a:xfrm>
          <a:prstGeom prst="rect">
            <a:avLst/>
          </a:prstGeom>
          <a:solidFill>
            <a:srgbClr val="FFFFFF"/>
          </a:solidFill>
          <a:effectLst>
            <a:outerShdw blurRad="50800" dist="38100" dir="2700000" algn="tl" rotWithShape="0">
              <a:srgbClr val="000000">
                <a:alpha val="43000"/>
              </a:srgbClr>
            </a:outerShdw>
          </a:effectLst>
        </p:spPr>
        <p:txBody>
          <a:bodyPr wrap="square" rtlCol="0">
            <a:spAutoFit/>
          </a:bodyPr>
          <a:lstStyle/>
          <a:p>
            <a:r>
              <a:rPr lang="en-GB" sz="2400" b="1" dirty="0">
                <a:solidFill>
                  <a:srgbClr val="002060"/>
                </a:solidFill>
              </a:rPr>
              <a:t>5</a:t>
            </a:r>
          </a:p>
          <a:p>
            <a:endParaRPr lang="en-GB" sz="2400" b="1" dirty="0">
              <a:solidFill>
                <a:srgbClr val="002060"/>
              </a:solidFill>
            </a:endParaRPr>
          </a:p>
          <a:p>
            <a:pPr algn="ctr"/>
            <a:endParaRPr lang="en-GB" b="1" dirty="0">
              <a:solidFill>
                <a:schemeClr val="bg1"/>
              </a:solidFill>
            </a:endParaRPr>
          </a:p>
        </p:txBody>
      </p:sp>
      <p:sp>
        <p:nvSpPr>
          <p:cNvPr id="18" name="TextBox 17"/>
          <p:cNvSpPr txBox="1"/>
          <p:nvPr/>
        </p:nvSpPr>
        <p:spPr>
          <a:xfrm>
            <a:off x="3995936" y="188640"/>
            <a:ext cx="2168624" cy="1107996"/>
          </a:xfrm>
          <a:prstGeom prst="rect">
            <a:avLst/>
          </a:prstGeom>
          <a:solidFill>
            <a:srgbClr val="FFFFFF"/>
          </a:solidFill>
          <a:effectLst>
            <a:outerShdw blurRad="50800" dist="38100" dir="2700000" algn="tl" rotWithShape="0">
              <a:srgbClr val="000000">
                <a:alpha val="43000"/>
              </a:srgbClr>
            </a:outerShdw>
          </a:effectLst>
        </p:spPr>
        <p:txBody>
          <a:bodyPr wrap="square" rtlCol="0">
            <a:spAutoFit/>
          </a:bodyPr>
          <a:lstStyle/>
          <a:p>
            <a:r>
              <a:rPr lang="en-GB" sz="2400" b="1" dirty="0">
                <a:solidFill>
                  <a:srgbClr val="002060"/>
                </a:solidFill>
              </a:rPr>
              <a:t>6</a:t>
            </a:r>
          </a:p>
          <a:p>
            <a:endParaRPr lang="en-GB" sz="2400" b="1" dirty="0">
              <a:solidFill>
                <a:srgbClr val="002060"/>
              </a:solidFill>
            </a:endParaRPr>
          </a:p>
          <a:p>
            <a:pPr algn="ctr"/>
            <a:endParaRPr lang="en-GB" b="1" dirty="0">
              <a:solidFill>
                <a:schemeClr val="bg1"/>
              </a:solidFill>
            </a:endParaRPr>
          </a:p>
        </p:txBody>
      </p:sp>
      <p:sp>
        <p:nvSpPr>
          <p:cNvPr id="19" name="TextBox 18"/>
          <p:cNvSpPr txBox="1"/>
          <p:nvPr/>
        </p:nvSpPr>
        <p:spPr>
          <a:xfrm>
            <a:off x="4067944" y="1340768"/>
            <a:ext cx="2168624" cy="1107996"/>
          </a:xfrm>
          <a:prstGeom prst="rect">
            <a:avLst/>
          </a:prstGeom>
          <a:solidFill>
            <a:srgbClr val="FFFFFF"/>
          </a:solidFill>
          <a:effectLst>
            <a:outerShdw blurRad="50800" dist="38100" dir="2700000" algn="tl" rotWithShape="0">
              <a:srgbClr val="000000">
                <a:alpha val="43000"/>
              </a:srgbClr>
            </a:outerShdw>
          </a:effectLst>
        </p:spPr>
        <p:txBody>
          <a:bodyPr wrap="square" rtlCol="0">
            <a:spAutoFit/>
          </a:bodyPr>
          <a:lstStyle/>
          <a:p>
            <a:r>
              <a:rPr lang="en-GB" sz="2400" b="1" dirty="0">
                <a:solidFill>
                  <a:srgbClr val="002060"/>
                </a:solidFill>
              </a:rPr>
              <a:t>7</a:t>
            </a:r>
          </a:p>
          <a:p>
            <a:endParaRPr lang="en-GB" sz="2400" b="1" dirty="0">
              <a:solidFill>
                <a:srgbClr val="002060"/>
              </a:solidFill>
            </a:endParaRPr>
          </a:p>
          <a:p>
            <a:pPr algn="ctr"/>
            <a:endParaRPr lang="en-GB" b="1" dirty="0">
              <a:solidFill>
                <a:schemeClr val="bg1"/>
              </a:solidFill>
            </a:endParaRPr>
          </a:p>
        </p:txBody>
      </p:sp>
      <p:sp>
        <p:nvSpPr>
          <p:cNvPr id="20" name="TextBox 19"/>
          <p:cNvSpPr txBox="1"/>
          <p:nvPr/>
        </p:nvSpPr>
        <p:spPr>
          <a:xfrm>
            <a:off x="4067944" y="2636912"/>
            <a:ext cx="2168624" cy="1107996"/>
          </a:xfrm>
          <a:prstGeom prst="rect">
            <a:avLst/>
          </a:prstGeom>
          <a:solidFill>
            <a:srgbClr val="FFFFFF"/>
          </a:solidFill>
          <a:effectLst>
            <a:outerShdw blurRad="50800" dist="38100" dir="2700000" algn="tl" rotWithShape="0">
              <a:srgbClr val="000000">
                <a:alpha val="43000"/>
              </a:srgbClr>
            </a:outerShdw>
          </a:effectLst>
        </p:spPr>
        <p:txBody>
          <a:bodyPr wrap="square" rtlCol="0">
            <a:spAutoFit/>
          </a:bodyPr>
          <a:lstStyle/>
          <a:p>
            <a:r>
              <a:rPr lang="en-GB" sz="2400" b="1" dirty="0">
                <a:solidFill>
                  <a:srgbClr val="002060"/>
                </a:solidFill>
              </a:rPr>
              <a:t>8</a:t>
            </a:r>
          </a:p>
          <a:p>
            <a:endParaRPr lang="en-GB" sz="2400" b="1" dirty="0">
              <a:solidFill>
                <a:srgbClr val="002060"/>
              </a:solidFill>
            </a:endParaRPr>
          </a:p>
          <a:p>
            <a:pPr algn="ctr"/>
            <a:endParaRPr lang="en-GB" b="1" dirty="0">
              <a:solidFill>
                <a:schemeClr val="bg1"/>
              </a:solidFill>
            </a:endParaRPr>
          </a:p>
        </p:txBody>
      </p:sp>
      <p:sp>
        <p:nvSpPr>
          <p:cNvPr id="21" name="TextBox 20"/>
          <p:cNvSpPr txBox="1"/>
          <p:nvPr/>
        </p:nvSpPr>
        <p:spPr>
          <a:xfrm rot="21429886">
            <a:off x="3954993" y="3924633"/>
            <a:ext cx="2168624" cy="1107996"/>
          </a:xfrm>
          <a:prstGeom prst="rect">
            <a:avLst/>
          </a:prstGeom>
          <a:solidFill>
            <a:srgbClr val="FFFFFF"/>
          </a:solidFill>
          <a:effectLst>
            <a:outerShdw blurRad="50800" dist="38100" dir="2700000" algn="tl" rotWithShape="0">
              <a:srgbClr val="000000">
                <a:alpha val="43000"/>
              </a:srgbClr>
            </a:outerShdw>
          </a:effectLst>
        </p:spPr>
        <p:txBody>
          <a:bodyPr wrap="square" rtlCol="0">
            <a:spAutoFit/>
          </a:bodyPr>
          <a:lstStyle/>
          <a:p>
            <a:r>
              <a:rPr lang="en-GB" sz="2400" b="1" dirty="0">
                <a:solidFill>
                  <a:srgbClr val="002060"/>
                </a:solidFill>
              </a:rPr>
              <a:t>9</a:t>
            </a:r>
          </a:p>
          <a:p>
            <a:endParaRPr lang="en-GB" sz="2400" b="1" dirty="0">
              <a:solidFill>
                <a:srgbClr val="002060"/>
              </a:solidFill>
            </a:endParaRPr>
          </a:p>
          <a:p>
            <a:pPr algn="ctr"/>
            <a:endParaRPr lang="en-GB" b="1" dirty="0">
              <a:solidFill>
                <a:schemeClr val="bg1"/>
              </a:solidFill>
            </a:endParaRPr>
          </a:p>
        </p:txBody>
      </p:sp>
    </p:spTree>
    <p:extLst>
      <p:ext uri="{BB962C8B-B14F-4D97-AF65-F5344CB8AC3E}">
        <p14:creationId xmlns:p14="http://schemas.microsoft.com/office/powerpoint/2010/main" val="255954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lumMod val="20000"/>
                <a:lumOff val="80000"/>
              </a:schemeClr>
            </a:gs>
            <a:gs pos="100000">
              <a:schemeClr val="bg1"/>
            </a:gs>
          </a:gsLst>
          <a:lin ang="5400000" scaled="0"/>
          <a:tileRect/>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95536" y="5445224"/>
            <a:ext cx="3697879" cy="1281931"/>
          </a:xfrm>
          <a:prstGeom prst="rect">
            <a:avLst/>
          </a:prstGeom>
        </p:spPr>
      </p:pic>
      <p:sp>
        <p:nvSpPr>
          <p:cNvPr id="8" name="Rectangle 7"/>
          <p:cNvSpPr/>
          <p:nvPr/>
        </p:nvSpPr>
        <p:spPr>
          <a:xfrm>
            <a:off x="0" y="4725144"/>
            <a:ext cx="4003487" cy="707886"/>
          </a:xfrm>
          <a:prstGeom prst="rect">
            <a:avLst/>
          </a:prstGeom>
        </p:spPr>
        <p:txBody>
          <a:bodyPr wrap="square">
            <a:spAutoFit/>
          </a:bodyPr>
          <a:lstStyle/>
          <a:p>
            <a:r>
              <a:rPr lang="en-GB" sz="2000" dirty="0"/>
              <a:t>The Environmental Association for Universities and Colleges</a:t>
            </a:r>
          </a:p>
        </p:txBody>
      </p:sp>
      <p:pic>
        <p:nvPicPr>
          <p:cNvPr id="9" name="Picture 8" descr="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3645024"/>
            <a:ext cx="2673421" cy="1104832"/>
          </a:xfrm>
          <a:prstGeom prst="rect">
            <a:avLst/>
          </a:prstGeom>
        </p:spPr>
      </p:pic>
      <p:pic>
        <p:nvPicPr>
          <p:cNvPr id="10" name="Picture 9" descr="header-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9496" y="59228"/>
            <a:ext cx="5780564" cy="1281540"/>
          </a:xfrm>
          <a:prstGeom prst="rect">
            <a:avLst/>
          </a:prstGeom>
        </p:spPr>
      </p:pic>
      <p:pic>
        <p:nvPicPr>
          <p:cNvPr id="3" name="Picture 2"/>
          <p:cNvPicPr>
            <a:picLocks noChangeAspect="1"/>
          </p:cNvPicPr>
          <p:nvPr/>
        </p:nvPicPr>
        <p:blipFill>
          <a:blip r:embed="rId5"/>
          <a:stretch>
            <a:fillRect/>
          </a:stretch>
        </p:blipFill>
        <p:spPr>
          <a:xfrm>
            <a:off x="1690" y="3944"/>
            <a:ext cx="3429000" cy="2349500"/>
          </a:xfrm>
          <a:prstGeom prst="rect">
            <a:avLst/>
          </a:prstGeom>
          <a:effectLst>
            <a:outerShdw blurRad="50800" dist="38100" algn="l" rotWithShape="0">
              <a:prstClr val="black">
                <a:alpha val="40000"/>
              </a:prstClr>
            </a:outerShdw>
          </a:effectLst>
        </p:spPr>
      </p:pic>
      <p:pic>
        <p:nvPicPr>
          <p:cNvPr id="4" name="Picture 3"/>
          <p:cNvPicPr>
            <a:picLocks noChangeAspect="1"/>
          </p:cNvPicPr>
          <p:nvPr/>
        </p:nvPicPr>
        <p:blipFill>
          <a:blip r:embed="rId6"/>
          <a:stretch>
            <a:fillRect/>
          </a:stretch>
        </p:blipFill>
        <p:spPr>
          <a:xfrm>
            <a:off x="5796136" y="5399878"/>
            <a:ext cx="2997200" cy="1422400"/>
          </a:xfrm>
          <a:prstGeom prst="rect">
            <a:avLst/>
          </a:prstGeom>
        </p:spPr>
      </p:pic>
      <p:pic>
        <p:nvPicPr>
          <p:cNvPr id="5" name="Picture 4"/>
          <p:cNvPicPr>
            <a:picLocks noChangeAspect="1"/>
          </p:cNvPicPr>
          <p:nvPr/>
        </p:nvPicPr>
        <p:blipFill>
          <a:blip r:embed="rId7"/>
          <a:stretch>
            <a:fillRect/>
          </a:stretch>
        </p:blipFill>
        <p:spPr>
          <a:xfrm>
            <a:off x="4899201" y="1556792"/>
            <a:ext cx="3849263" cy="2417949"/>
          </a:xfrm>
          <a:prstGeom prst="rect">
            <a:avLst/>
          </a:prstGeom>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8"/>
          <a:stretch>
            <a:fillRect/>
          </a:stretch>
        </p:blipFill>
        <p:spPr>
          <a:xfrm>
            <a:off x="2339752" y="2492896"/>
            <a:ext cx="2441832" cy="1323107"/>
          </a:xfrm>
          <a:prstGeom prst="rect">
            <a:avLst/>
          </a:prstGeom>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9"/>
          <a:stretch>
            <a:fillRect/>
          </a:stretch>
        </p:blipFill>
        <p:spPr>
          <a:xfrm>
            <a:off x="4427984" y="4221088"/>
            <a:ext cx="2869242" cy="1008112"/>
          </a:xfrm>
          <a:prstGeom prst="rect">
            <a:avLst/>
          </a:prstGeom>
          <a:effectLst>
            <a:outerShdw blurRad="50800" dist="38100" dir="2700000" algn="tl" rotWithShape="0">
              <a:srgbClr val="000000">
                <a:alpha val="43000"/>
              </a:srgbClr>
            </a:outerShdw>
          </a:effectLst>
        </p:spPr>
      </p:pic>
      <p:sp>
        <p:nvSpPr>
          <p:cNvPr id="15" name="TextBox 14"/>
          <p:cNvSpPr txBox="1"/>
          <p:nvPr/>
        </p:nvSpPr>
        <p:spPr>
          <a:xfrm>
            <a:off x="2267744" y="2132856"/>
            <a:ext cx="4680520" cy="2308324"/>
          </a:xfrm>
          <a:prstGeom prst="rect">
            <a:avLst/>
          </a:prstGeom>
          <a:solidFill>
            <a:srgbClr val="CCFFCC"/>
          </a:solidFill>
        </p:spPr>
        <p:txBody>
          <a:bodyPr wrap="square" rtlCol="0">
            <a:spAutoFit/>
          </a:bodyPr>
          <a:lstStyle/>
          <a:p>
            <a:r>
              <a:rPr lang="en-GB" sz="4800" b="1" dirty="0">
                <a:solidFill>
                  <a:schemeClr val="tx2">
                    <a:lumMod val="50000"/>
                  </a:schemeClr>
                </a:solidFill>
              </a:rPr>
              <a:t>Campus</a:t>
            </a:r>
          </a:p>
          <a:p>
            <a:r>
              <a:rPr lang="en-GB" sz="4800" b="1" dirty="0">
                <a:solidFill>
                  <a:schemeClr val="tx2">
                    <a:lumMod val="50000"/>
                  </a:schemeClr>
                </a:solidFill>
              </a:rPr>
              <a:t>Curriculum</a:t>
            </a:r>
          </a:p>
          <a:p>
            <a:r>
              <a:rPr lang="en-GB" sz="4800" b="1" dirty="0">
                <a:solidFill>
                  <a:schemeClr val="tx2">
                    <a:lumMod val="50000"/>
                  </a:schemeClr>
                </a:solidFill>
              </a:rPr>
              <a:t>Community</a:t>
            </a:r>
          </a:p>
        </p:txBody>
      </p:sp>
      <p:sp>
        <p:nvSpPr>
          <p:cNvPr id="16" name="TextBox 15"/>
          <p:cNvSpPr txBox="1"/>
          <p:nvPr/>
        </p:nvSpPr>
        <p:spPr>
          <a:xfrm>
            <a:off x="2267744" y="4437112"/>
            <a:ext cx="4680520" cy="830997"/>
          </a:xfrm>
          <a:prstGeom prst="rect">
            <a:avLst/>
          </a:prstGeom>
          <a:solidFill>
            <a:srgbClr val="CCFFCC"/>
          </a:solidFill>
        </p:spPr>
        <p:txBody>
          <a:bodyPr wrap="square" rtlCol="0">
            <a:spAutoFit/>
          </a:bodyPr>
          <a:lstStyle/>
          <a:p>
            <a:r>
              <a:rPr lang="en-GB" sz="4800" b="1" dirty="0">
                <a:solidFill>
                  <a:schemeClr val="tx2">
                    <a:lumMod val="50000"/>
                  </a:schemeClr>
                </a:solidFill>
              </a:rPr>
              <a:t>Culture</a:t>
            </a:r>
          </a:p>
        </p:txBody>
      </p:sp>
    </p:spTree>
    <p:extLst>
      <p:ext uri="{BB962C8B-B14F-4D97-AF65-F5344CB8AC3E}">
        <p14:creationId xmlns:p14="http://schemas.microsoft.com/office/powerpoint/2010/main" val="167425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bg1"/>
            </a:gs>
            <a:gs pos="100000">
              <a:schemeClr val="bg1"/>
            </a:gs>
          </a:gsLst>
          <a:lin ang="5400000" scaled="0"/>
          <a:tileRect/>
        </a:gradFill>
        <a:effectLst/>
      </p:bgPr>
    </p:bg>
    <p:spTree>
      <p:nvGrpSpPr>
        <p:cNvPr id="1" name=""/>
        <p:cNvGrpSpPr/>
        <p:nvPr/>
      </p:nvGrpSpPr>
      <p:grpSpPr>
        <a:xfrm>
          <a:off x="0" y="0"/>
          <a:ext cx="0" cy="0"/>
          <a:chOff x="0" y="0"/>
          <a:chExt cx="0" cy="0"/>
        </a:xfrm>
      </p:grpSpPr>
      <p:pic>
        <p:nvPicPr>
          <p:cNvPr id="10" name="Content Placeholder 9" descr="images.jpeg"/>
          <p:cNvPicPr>
            <a:picLocks noGrp="1" noChangeAspect="1"/>
          </p:cNvPicPr>
          <p:nvPr>
            <p:ph idx="1"/>
          </p:nvPr>
        </p:nvPicPr>
        <p:blipFill>
          <a:blip r:embed="rId2"/>
          <a:srcRect l="-40915" r="-40915"/>
          <a:stretch>
            <a:fillRect/>
          </a:stretch>
        </p:blipFill>
        <p:spPr>
          <a:xfrm>
            <a:off x="2346927" y="4648201"/>
            <a:ext cx="4018098" cy="2209799"/>
          </a:xfrm>
        </p:spPr>
      </p:pic>
      <p:sp>
        <p:nvSpPr>
          <p:cNvPr id="11" name="Rectangle 10"/>
          <p:cNvSpPr/>
          <p:nvPr/>
        </p:nvSpPr>
        <p:spPr>
          <a:xfrm>
            <a:off x="457200" y="11687"/>
            <a:ext cx="1799821" cy="769441"/>
          </a:xfrm>
          <a:prstGeom prst="rect">
            <a:avLst/>
          </a:prstGeom>
        </p:spPr>
        <p:txBody>
          <a:bodyPr wrap="square">
            <a:spAutoFit/>
          </a:bodyPr>
          <a:lstStyle/>
          <a:p>
            <a:pPr algn="ctr"/>
            <a:r>
              <a:rPr lang="en-US" sz="4400" b="1" dirty="0">
                <a:solidFill>
                  <a:srgbClr val="000090"/>
                </a:solidFill>
              </a:rPr>
              <a:t>ESD 1</a:t>
            </a:r>
            <a:endParaRPr lang="en-US" sz="4400" dirty="0">
              <a:solidFill>
                <a:srgbClr val="000090"/>
              </a:solidFill>
            </a:endParaRPr>
          </a:p>
        </p:txBody>
      </p:sp>
      <p:sp>
        <p:nvSpPr>
          <p:cNvPr id="12" name="Rectangle 11"/>
          <p:cNvSpPr/>
          <p:nvPr/>
        </p:nvSpPr>
        <p:spPr>
          <a:xfrm>
            <a:off x="6725762" y="11687"/>
            <a:ext cx="1927729" cy="769441"/>
          </a:xfrm>
          <a:prstGeom prst="rect">
            <a:avLst/>
          </a:prstGeom>
        </p:spPr>
        <p:txBody>
          <a:bodyPr wrap="square">
            <a:spAutoFit/>
          </a:bodyPr>
          <a:lstStyle/>
          <a:p>
            <a:pPr algn="ctr"/>
            <a:r>
              <a:rPr lang="en-US" sz="4400" b="1" dirty="0">
                <a:solidFill>
                  <a:srgbClr val="000090"/>
                </a:solidFill>
              </a:rPr>
              <a:t>ESD 2</a:t>
            </a:r>
            <a:endParaRPr lang="en-US" sz="4400" dirty="0">
              <a:solidFill>
                <a:srgbClr val="000090"/>
              </a:solidFill>
            </a:endParaRPr>
          </a:p>
        </p:txBody>
      </p:sp>
      <p:sp>
        <p:nvSpPr>
          <p:cNvPr id="13" name="Rectangle 3"/>
          <p:cNvSpPr txBox="1">
            <a:spLocks noChangeArrowheads="1"/>
          </p:cNvSpPr>
          <p:nvPr/>
        </p:nvSpPr>
        <p:spPr bwMode="auto">
          <a:xfrm>
            <a:off x="107504" y="781128"/>
            <a:ext cx="4248472" cy="4842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GB" sz="2800" b="0" i="1" u="none" strike="noStrike" kern="0" cap="none" spc="0" normalizeH="0" baseline="0" noProof="0" dirty="0">
                <a:ln>
                  <a:noFill/>
                </a:ln>
                <a:effectLst/>
                <a:uLnTx/>
                <a:uFillTx/>
                <a:latin typeface="+mn-lt"/>
                <a:ea typeface="+mn-ea"/>
                <a:cs typeface="+mn-cs"/>
              </a:rPr>
              <a:t>Promoting/</a:t>
            </a:r>
            <a:br>
              <a:rPr kumimoji="0" lang="en-GB" sz="2800" b="0" i="1" u="none" strike="noStrike" kern="0" cap="none" spc="0" normalizeH="0" baseline="0" noProof="0" dirty="0">
                <a:ln>
                  <a:noFill/>
                </a:ln>
                <a:effectLst/>
                <a:uLnTx/>
                <a:uFillTx/>
                <a:latin typeface="+mn-lt"/>
                <a:ea typeface="+mn-ea"/>
                <a:cs typeface="+mn-cs"/>
              </a:rPr>
            </a:br>
            <a:r>
              <a:rPr kumimoji="0" lang="en-GB" sz="2800" b="0" i="1" u="none" strike="noStrike" kern="0" cap="none" spc="0" normalizeH="0" baseline="0" noProof="0" dirty="0">
                <a:ln>
                  <a:noFill/>
                </a:ln>
                <a:effectLst/>
                <a:uLnTx/>
                <a:uFillTx/>
                <a:latin typeface="+mn-lt"/>
                <a:ea typeface="+mn-ea"/>
                <a:cs typeface="+mn-cs"/>
              </a:rPr>
              <a:t>facilitating changes </a:t>
            </a:r>
            <a:br>
              <a:rPr kumimoji="0" lang="en-GB" sz="2800" b="0" i="1" u="none" strike="noStrike" kern="0" cap="none" spc="0" normalizeH="0" baseline="0" noProof="0" dirty="0">
                <a:ln>
                  <a:noFill/>
                </a:ln>
                <a:effectLst/>
                <a:uLnTx/>
                <a:uFillTx/>
                <a:latin typeface="+mn-lt"/>
                <a:ea typeface="+mn-ea"/>
                <a:cs typeface="+mn-cs"/>
              </a:rPr>
            </a:br>
            <a:r>
              <a:rPr kumimoji="0" lang="en-GB" sz="2800" b="0" i="1" u="none" strike="noStrike" kern="0" cap="none" spc="0" normalizeH="0" baseline="0" noProof="0" dirty="0">
                <a:ln>
                  <a:noFill/>
                </a:ln>
                <a:effectLst/>
                <a:uLnTx/>
                <a:uFillTx/>
                <a:latin typeface="+mn-lt"/>
                <a:ea typeface="+mn-ea"/>
                <a:cs typeface="+mn-cs"/>
              </a:rPr>
              <a:t>in what we do</a:t>
            </a:r>
            <a:br>
              <a:rPr kumimoji="0" lang="en-GB" sz="2800" b="0" i="1" u="none" strike="noStrike" kern="0" cap="none" spc="0" normalizeH="0" baseline="0" noProof="0" dirty="0">
                <a:ln>
                  <a:noFill/>
                </a:ln>
                <a:effectLst/>
                <a:uLnTx/>
                <a:uFillTx/>
                <a:latin typeface="+mn-lt"/>
                <a:ea typeface="+mn-ea"/>
                <a:cs typeface="+mn-cs"/>
              </a:rPr>
            </a:br>
            <a:endParaRPr kumimoji="0" lang="en-GB" sz="2800" b="0" i="1" u="none" strike="noStrike" kern="0" cap="none" spc="0" normalizeH="0" baseline="0" noProof="0" dirty="0">
              <a:ln>
                <a:noFill/>
              </a:ln>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GB" sz="2800" b="0" i="1" u="none" strike="noStrike" kern="0" cap="none" spc="0" normalizeH="0" baseline="0" noProof="0" dirty="0">
                <a:ln>
                  <a:noFill/>
                </a:ln>
                <a:effectLst/>
                <a:uLnTx/>
                <a:uFillTx/>
                <a:latin typeface="+mn-lt"/>
                <a:ea typeface="+mn-ea"/>
                <a:cs typeface="+mn-cs"/>
              </a:rPr>
              <a:t>promoting (informed, skilled) behaviours and ways of thinking, where the need for this is clearly identified and agreed</a:t>
            </a:r>
            <a:br>
              <a:rPr kumimoji="0" lang="en-GB" sz="2800" b="0" i="1" u="none" strike="noStrike" kern="0" cap="none" spc="0" normalizeH="0" baseline="0" noProof="0" dirty="0">
                <a:ln>
                  <a:noFill/>
                </a:ln>
                <a:effectLst/>
                <a:uLnTx/>
                <a:uFillTx/>
                <a:latin typeface="+mn-lt"/>
                <a:ea typeface="+mn-ea"/>
                <a:cs typeface="+mn-cs"/>
              </a:rPr>
            </a:br>
            <a:endParaRPr kumimoji="0" lang="en-GB" sz="2800" b="0" i="1" u="none" strike="noStrike" kern="0" cap="none" spc="0" normalizeH="0" baseline="0" noProof="0" dirty="0">
              <a:ln>
                <a:noFill/>
              </a:ln>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GB" sz="2800" b="0" i="1" u="none" strike="noStrike" kern="0" cap="none" spc="0" normalizeH="0" baseline="0" noProof="0" dirty="0">
                <a:ln>
                  <a:noFill/>
                </a:ln>
                <a:effectLst/>
                <a:uLnTx/>
                <a:uFillTx/>
                <a:latin typeface="+mn-lt"/>
                <a:ea typeface="+mn-ea"/>
                <a:cs typeface="+mn-cs"/>
              </a:rPr>
              <a:t>learning </a:t>
            </a:r>
            <a:r>
              <a:rPr kumimoji="0" lang="en-GB" sz="2800" b="1" i="1" u="none" strike="noStrike" kern="0" cap="none" spc="0" normalizeH="0" baseline="0" noProof="0" dirty="0">
                <a:ln>
                  <a:noFill/>
                </a:ln>
                <a:effectLst/>
                <a:uLnTx/>
                <a:uFillTx/>
                <a:latin typeface="+mn-lt"/>
                <a:ea typeface="+mn-ea"/>
                <a:cs typeface="+mn-cs"/>
              </a:rPr>
              <a:t>for</a:t>
            </a:r>
            <a:r>
              <a:rPr kumimoji="0" lang="en-GB" sz="2800" b="0" i="1" u="none" strike="noStrike" kern="0" cap="none" spc="0" normalizeH="0" baseline="0" noProof="0" dirty="0">
                <a:ln>
                  <a:noFill/>
                </a:ln>
                <a:effectLst/>
                <a:uLnTx/>
                <a:uFillTx/>
                <a:latin typeface="+mn-lt"/>
                <a:ea typeface="+mn-ea"/>
                <a:cs typeface="+mn-cs"/>
              </a:rPr>
              <a:t> </a:t>
            </a:r>
            <a:br>
              <a:rPr lang="en-GB" sz="2800" i="1" kern="0" dirty="0"/>
            </a:br>
            <a:r>
              <a:rPr kumimoji="0" lang="en-GB" sz="2800" b="0" i="1" u="none" strike="noStrike" kern="0" cap="none" spc="0" normalizeH="0" baseline="0" noProof="0" dirty="0">
                <a:ln>
                  <a:noFill/>
                </a:ln>
                <a:effectLst/>
                <a:uLnTx/>
                <a:uFillTx/>
                <a:latin typeface="+mn-lt"/>
                <a:ea typeface="+mn-ea"/>
                <a:cs typeface="+mn-cs"/>
              </a:rPr>
              <a:t>sustainable </a:t>
            </a:r>
            <a:br>
              <a:rPr kumimoji="0" lang="en-GB" sz="2800" b="0" i="1" u="none" strike="noStrike" kern="0" cap="none" spc="0" normalizeH="0" baseline="0" noProof="0" dirty="0">
                <a:ln>
                  <a:noFill/>
                </a:ln>
                <a:effectLst/>
                <a:uLnTx/>
                <a:uFillTx/>
                <a:latin typeface="+mn-lt"/>
                <a:ea typeface="+mn-ea"/>
                <a:cs typeface="+mn-cs"/>
              </a:rPr>
            </a:br>
            <a:r>
              <a:rPr kumimoji="0" lang="en-GB" sz="2800" b="0" i="1" u="none" strike="noStrike" kern="0" cap="none" spc="0" normalizeH="0" baseline="0" noProof="0" dirty="0">
                <a:ln>
                  <a:noFill/>
                </a:ln>
                <a:effectLst/>
                <a:uLnTx/>
                <a:uFillTx/>
                <a:latin typeface="+mn-lt"/>
                <a:ea typeface="+mn-ea"/>
                <a:cs typeface="+mn-cs"/>
              </a:rPr>
              <a:t>development</a:t>
            </a:r>
            <a:endParaRPr kumimoji="0" lang="en-US" sz="2800" b="0" i="1" u="none" strike="noStrike" kern="0" cap="none" spc="0" normalizeH="0" baseline="0" noProof="0" dirty="0">
              <a:ln>
                <a:noFill/>
              </a:ln>
              <a:effectLst/>
              <a:uLnTx/>
              <a:uFillTx/>
              <a:latin typeface="+mn-lt"/>
              <a:ea typeface="+mn-ea"/>
              <a:cs typeface="+mn-cs"/>
            </a:endParaRPr>
          </a:p>
        </p:txBody>
      </p:sp>
      <p:sp>
        <p:nvSpPr>
          <p:cNvPr id="14" name="Rectangle 3"/>
          <p:cNvSpPr txBox="1">
            <a:spLocks noChangeArrowheads="1"/>
          </p:cNvSpPr>
          <p:nvPr/>
        </p:nvSpPr>
        <p:spPr bwMode="auto">
          <a:xfrm>
            <a:off x="5364088" y="708761"/>
            <a:ext cx="3879338" cy="49874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GB" sz="2800" b="0" i="1" u="none" strike="noStrike" kern="0" cap="none" spc="0" normalizeH="0" baseline="0" noProof="0" dirty="0">
                <a:ln>
                  <a:noFill/>
                </a:ln>
                <a:effectLst/>
                <a:uLnTx/>
                <a:uFillTx/>
                <a:latin typeface="+mn-lt"/>
                <a:ea typeface="+mn-ea"/>
                <a:cs typeface="+mn-cs"/>
              </a:rPr>
              <a:t>Building capacity to think critically about [and beyond] what experts say and to test SD ideas</a:t>
            </a:r>
            <a:br>
              <a:rPr kumimoji="0" lang="en-GB" sz="2800" b="0" i="1" u="none" strike="noStrike" kern="0" cap="none" spc="0" normalizeH="0" baseline="0" noProof="0" dirty="0">
                <a:ln>
                  <a:noFill/>
                </a:ln>
                <a:effectLst/>
                <a:uLnTx/>
                <a:uFillTx/>
                <a:latin typeface="+mn-lt"/>
                <a:ea typeface="+mn-ea"/>
                <a:cs typeface="+mn-cs"/>
              </a:rPr>
            </a:br>
            <a:endParaRPr kumimoji="0" lang="en-GB" sz="2800" b="0" i="1" u="none" strike="noStrike" kern="0" cap="none" spc="0" normalizeH="0" baseline="0" noProof="0" dirty="0">
              <a:ln>
                <a:noFill/>
              </a:ln>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GB" sz="2800" b="0" i="1" u="none" strike="noStrike" kern="0" cap="none" spc="0" normalizeH="0" baseline="0" noProof="0" dirty="0">
                <a:ln>
                  <a:noFill/>
                </a:ln>
                <a:effectLst/>
                <a:uLnTx/>
                <a:uFillTx/>
                <a:latin typeface="+mn-lt"/>
                <a:ea typeface="+mn-ea"/>
                <a:cs typeface="+mn-cs"/>
              </a:rPr>
              <a:t>exploring the contradictions inherent in sustainable living</a:t>
            </a:r>
            <a:br>
              <a:rPr kumimoji="0" lang="en-GB" sz="2800" b="0" i="1" u="none" strike="noStrike" kern="0" cap="none" spc="0" normalizeH="0" baseline="0" noProof="0" dirty="0">
                <a:ln>
                  <a:noFill/>
                </a:ln>
                <a:effectLst/>
                <a:uLnTx/>
                <a:uFillTx/>
                <a:latin typeface="+mn-lt"/>
                <a:ea typeface="+mn-ea"/>
                <a:cs typeface="+mn-cs"/>
              </a:rPr>
            </a:br>
            <a:endParaRPr kumimoji="0" lang="en-GB" sz="2800" b="0" i="1" u="none" strike="noStrike" kern="0" cap="none" spc="0" normalizeH="0" baseline="0" noProof="0" dirty="0">
              <a:ln>
                <a:noFill/>
              </a:ln>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GB" sz="2800" b="0" i="1" u="none" strike="noStrike" kern="0" cap="none" spc="0" normalizeH="0" baseline="0" noProof="0" dirty="0">
                <a:ln>
                  <a:noFill/>
                </a:ln>
                <a:effectLst/>
                <a:uLnTx/>
                <a:uFillTx/>
                <a:latin typeface="+mn-lt"/>
                <a:ea typeface="+mn-ea"/>
                <a:cs typeface="+mn-cs"/>
              </a:rPr>
              <a:t>learning </a:t>
            </a:r>
            <a:r>
              <a:rPr kumimoji="0" lang="en-GB" sz="2800" b="1" i="1" u="none" strike="noStrike" kern="0" cap="none" spc="0" normalizeH="0" baseline="0" noProof="0" dirty="0">
                <a:ln>
                  <a:noFill/>
                </a:ln>
                <a:effectLst/>
                <a:uLnTx/>
                <a:uFillTx/>
                <a:latin typeface="+mn-lt"/>
                <a:ea typeface="+mn-ea"/>
                <a:cs typeface="+mn-cs"/>
              </a:rPr>
              <a:t>as</a:t>
            </a:r>
            <a:r>
              <a:rPr kumimoji="0" lang="en-GB" sz="2800" b="0" i="1" u="none" strike="noStrike" kern="0" cap="none" spc="0" normalizeH="0" baseline="0" noProof="0" dirty="0">
                <a:ln>
                  <a:noFill/>
                </a:ln>
                <a:effectLst/>
                <a:uLnTx/>
                <a:uFillTx/>
                <a:latin typeface="+mn-lt"/>
                <a:ea typeface="+mn-ea"/>
                <a:cs typeface="+mn-cs"/>
              </a:rPr>
              <a:t> sustainable development</a:t>
            </a:r>
            <a:endParaRPr kumimoji="0" lang="en-US" sz="2800" b="0" i="1" u="none" strike="noStrike" kern="0" cap="none" spc="0" normalizeH="0" baseline="0" noProof="0" dirty="0">
              <a:ln>
                <a:noFill/>
              </a:ln>
              <a:effectLst/>
              <a:uLnTx/>
              <a:uFillTx/>
              <a:latin typeface="+mn-lt"/>
              <a:ea typeface="+mn-ea"/>
              <a:cs typeface="+mn-cs"/>
            </a:endParaRPr>
          </a:p>
        </p:txBody>
      </p:sp>
      <p:sp>
        <p:nvSpPr>
          <p:cNvPr id="7" name="Rectangle 6"/>
          <p:cNvSpPr/>
          <p:nvPr/>
        </p:nvSpPr>
        <p:spPr>
          <a:xfrm>
            <a:off x="6012160" y="6396335"/>
            <a:ext cx="3103612" cy="400110"/>
          </a:xfrm>
          <a:prstGeom prst="rect">
            <a:avLst/>
          </a:prstGeom>
        </p:spPr>
        <p:txBody>
          <a:bodyPr wrap="square">
            <a:spAutoFit/>
          </a:bodyPr>
          <a:lstStyle/>
          <a:p>
            <a:pPr algn="r"/>
            <a:r>
              <a:rPr lang="en-GB" sz="2000" dirty="0">
                <a:solidFill>
                  <a:srgbClr val="002060"/>
                </a:solidFill>
              </a:rPr>
              <a:t>Vare &amp; Scott (2007)</a:t>
            </a:r>
          </a:p>
        </p:txBody>
      </p:sp>
    </p:spTree>
    <p:extLst>
      <p:ext uri="{BB962C8B-B14F-4D97-AF65-F5344CB8AC3E}">
        <p14:creationId xmlns:p14="http://schemas.microsoft.com/office/powerpoint/2010/main" val="281299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anim calcmode="lin" valueType="num">
                                      <p:cBhvr>
                                        <p:cTn id="32" dur="2000" fill="hold"/>
                                        <p:tgtEl>
                                          <p:spTgt spid="10"/>
                                        </p:tgtEl>
                                        <p:attrNameLst>
                                          <p:attrName>ppt_w</p:attrName>
                                        </p:attrNameLst>
                                      </p:cBhvr>
                                      <p:tavLst>
                                        <p:tav tm="0" fmla="#ppt_w*sin(2.5*pi*$)">
                                          <p:val>
                                            <p:fltVal val="0"/>
                                          </p:val>
                                        </p:tav>
                                        <p:tav tm="100000">
                                          <p:val>
                                            <p:fltVal val="1"/>
                                          </p:val>
                                        </p:tav>
                                      </p:tavLst>
                                    </p:anim>
                                    <p:anim calcmode="lin" valueType="num">
                                      <p:cBhvr>
                                        <p:cTn id="33"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OECD’s Three Categories of Competency</a:t>
            </a:r>
          </a:p>
        </p:txBody>
      </p:sp>
      <p:sp>
        <p:nvSpPr>
          <p:cNvPr id="3" name="Content Placeholder 2"/>
          <p:cNvSpPr>
            <a:spLocks noGrp="1"/>
          </p:cNvSpPr>
          <p:nvPr>
            <p:ph idx="1"/>
          </p:nvPr>
        </p:nvSpPr>
        <p:spPr>
          <a:xfrm>
            <a:off x="467544" y="1988840"/>
            <a:ext cx="8229600" cy="4525963"/>
          </a:xfrm>
        </p:spPr>
        <p:txBody>
          <a:bodyPr>
            <a:normAutofit/>
          </a:bodyPr>
          <a:lstStyle/>
          <a:p>
            <a:pPr marL="0" indent="0">
              <a:buNone/>
            </a:pPr>
            <a:r>
              <a:rPr lang="en-GB" sz="3600" dirty="0"/>
              <a:t>Using tools interactively </a:t>
            </a:r>
          </a:p>
          <a:p>
            <a:pPr marL="0" indent="0">
              <a:buNone/>
            </a:pPr>
            <a:endParaRPr lang="en-GB" sz="3600" dirty="0"/>
          </a:p>
          <a:p>
            <a:pPr marL="0" indent="0">
              <a:buNone/>
            </a:pPr>
            <a:r>
              <a:rPr lang="en-GB" sz="3600" dirty="0"/>
              <a:t>Interacting in heterogeneous groups</a:t>
            </a:r>
          </a:p>
          <a:p>
            <a:pPr marL="0" indent="0">
              <a:buNone/>
            </a:pPr>
            <a:endParaRPr lang="en-GB" sz="3600" dirty="0"/>
          </a:p>
          <a:p>
            <a:pPr marL="0" indent="0">
              <a:buNone/>
            </a:pPr>
            <a:r>
              <a:rPr lang="en-GB" sz="3600" dirty="0"/>
              <a:t>Acting autonomously  </a:t>
            </a:r>
          </a:p>
          <a:p>
            <a:pPr marL="0" indent="0">
              <a:buNone/>
            </a:pPr>
            <a:endParaRPr lang="en-GB" dirty="0"/>
          </a:p>
          <a:p>
            <a:pPr marL="0" indent="0" algn="r">
              <a:buNone/>
            </a:pPr>
            <a:r>
              <a:rPr lang="en-GB" sz="2000" dirty="0"/>
              <a:t>(</a:t>
            </a:r>
            <a:r>
              <a:rPr lang="en-GB" sz="2000" dirty="0" err="1"/>
              <a:t>Rychen</a:t>
            </a:r>
            <a:r>
              <a:rPr lang="en-GB" sz="2000" dirty="0"/>
              <a:t> 2003)</a:t>
            </a:r>
          </a:p>
        </p:txBody>
      </p:sp>
    </p:spTree>
    <p:extLst>
      <p:ext uri="{BB962C8B-B14F-4D97-AF65-F5344CB8AC3E}">
        <p14:creationId xmlns:p14="http://schemas.microsoft.com/office/powerpoint/2010/main" val="37696790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7752"/>
            <a:ext cx="8229600" cy="962976"/>
          </a:xfrm>
        </p:spPr>
        <p:txBody>
          <a:bodyPr>
            <a:normAutofit/>
          </a:bodyPr>
          <a:lstStyle/>
          <a:p>
            <a:r>
              <a:rPr lang="en-GB" b="1" dirty="0" err="1"/>
              <a:t>Unesco’s</a:t>
            </a:r>
            <a:r>
              <a:rPr lang="en-GB" b="1" dirty="0"/>
              <a:t> Key competencies in ESD</a:t>
            </a:r>
          </a:p>
        </p:txBody>
      </p:sp>
      <p:sp>
        <p:nvSpPr>
          <p:cNvPr id="3" name="Content Placeholder 2"/>
          <p:cNvSpPr>
            <a:spLocks noGrp="1"/>
          </p:cNvSpPr>
          <p:nvPr>
            <p:ph idx="1"/>
          </p:nvPr>
        </p:nvSpPr>
        <p:spPr>
          <a:xfrm>
            <a:off x="539552" y="908720"/>
            <a:ext cx="7704856" cy="5733256"/>
          </a:xfrm>
        </p:spPr>
        <p:txBody>
          <a:bodyPr>
            <a:normAutofit fontScale="70000" lnSpcReduction="20000"/>
          </a:bodyPr>
          <a:lstStyle/>
          <a:p>
            <a:r>
              <a:rPr lang="en-GB" sz="4000" dirty="0"/>
              <a:t>Anticipatory competency</a:t>
            </a:r>
          </a:p>
          <a:p>
            <a:pPr marL="0" indent="0">
              <a:buNone/>
            </a:pPr>
            <a:endParaRPr lang="en-GB" sz="4000" dirty="0"/>
          </a:p>
          <a:p>
            <a:r>
              <a:rPr lang="en-GB" sz="4000" dirty="0"/>
              <a:t>Normative competency</a:t>
            </a:r>
          </a:p>
          <a:p>
            <a:pPr marL="0" indent="0">
              <a:buNone/>
            </a:pPr>
            <a:endParaRPr lang="en-GB" sz="4000" dirty="0"/>
          </a:p>
          <a:p>
            <a:r>
              <a:rPr lang="en-GB" sz="4000" dirty="0"/>
              <a:t>Strategic competency</a:t>
            </a:r>
          </a:p>
          <a:p>
            <a:endParaRPr lang="en-GB" sz="4000" dirty="0"/>
          </a:p>
          <a:p>
            <a:r>
              <a:rPr lang="en-GB" sz="4000" dirty="0"/>
              <a:t>Collaboration competency</a:t>
            </a:r>
          </a:p>
          <a:p>
            <a:endParaRPr lang="en-GB" sz="4000" dirty="0"/>
          </a:p>
          <a:p>
            <a:r>
              <a:rPr lang="en-GB" sz="4000" dirty="0"/>
              <a:t>Critical thinking competency</a:t>
            </a:r>
          </a:p>
          <a:p>
            <a:endParaRPr lang="en-GB" sz="4000" dirty="0"/>
          </a:p>
          <a:p>
            <a:r>
              <a:rPr lang="en-GB" sz="4000" dirty="0"/>
              <a:t>Self-awareness competency</a:t>
            </a:r>
          </a:p>
          <a:p>
            <a:endParaRPr lang="en-GB" sz="4000" dirty="0"/>
          </a:p>
          <a:p>
            <a:r>
              <a:rPr lang="en-GB" sz="4000" dirty="0"/>
              <a:t>Integrated problem-solving competency </a:t>
            </a:r>
          </a:p>
          <a:p>
            <a:endParaRPr lang="en-GB" dirty="0"/>
          </a:p>
        </p:txBody>
      </p:sp>
      <p:sp>
        <p:nvSpPr>
          <p:cNvPr id="4" name="TextBox 3"/>
          <p:cNvSpPr txBox="1"/>
          <p:nvPr/>
        </p:nvSpPr>
        <p:spPr>
          <a:xfrm>
            <a:off x="3925204" y="6470316"/>
            <a:ext cx="5323731" cy="369332"/>
          </a:xfrm>
          <a:prstGeom prst="rect">
            <a:avLst/>
          </a:prstGeom>
          <a:noFill/>
        </p:spPr>
        <p:txBody>
          <a:bodyPr wrap="none" rtlCol="0">
            <a:spAutoFit/>
          </a:bodyPr>
          <a:lstStyle/>
          <a:p>
            <a:r>
              <a:rPr lang="en-US" dirty="0" err="1"/>
              <a:t>Rieckmann</a:t>
            </a:r>
            <a:r>
              <a:rPr lang="en-US" dirty="0"/>
              <a:t> in </a:t>
            </a:r>
            <a:r>
              <a:rPr lang="en-US" dirty="0" err="1"/>
              <a:t>Leicht</a:t>
            </a:r>
            <a:r>
              <a:rPr lang="en-US" dirty="0"/>
              <a:t> A, </a:t>
            </a:r>
            <a:r>
              <a:rPr lang="en-US" dirty="0" err="1"/>
              <a:t>Heiss</a:t>
            </a:r>
            <a:r>
              <a:rPr lang="en-US" dirty="0"/>
              <a:t> J &amp; </a:t>
            </a:r>
            <a:r>
              <a:rPr lang="en-US" dirty="0" err="1"/>
              <a:t>Byun</a:t>
            </a:r>
            <a:r>
              <a:rPr lang="en-US" dirty="0"/>
              <a:t> W J (Eds.) (2018)</a:t>
            </a:r>
            <a:endParaRPr lang="en-GB" dirty="0"/>
          </a:p>
        </p:txBody>
      </p:sp>
    </p:spTree>
    <p:extLst>
      <p:ext uri="{BB962C8B-B14F-4D97-AF65-F5344CB8AC3E}">
        <p14:creationId xmlns:p14="http://schemas.microsoft.com/office/powerpoint/2010/main" val="10695627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21956" y="857249"/>
            <a:ext cx="7766468" cy="5539845"/>
          </a:xfrm>
          <a:prstGeom prst="rect">
            <a:avLst/>
          </a:prstGeom>
        </p:spPr>
      </p:pic>
      <p:sp>
        <p:nvSpPr>
          <p:cNvPr id="4" name="TextBox 3"/>
          <p:cNvSpPr txBox="1"/>
          <p:nvPr/>
        </p:nvSpPr>
        <p:spPr>
          <a:xfrm>
            <a:off x="611560" y="116632"/>
            <a:ext cx="7992888" cy="584776"/>
          </a:xfrm>
          <a:prstGeom prst="rect">
            <a:avLst/>
          </a:prstGeom>
          <a:noFill/>
        </p:spPr>
        <p:txBody>
          <a:bodyPr wrap="square" rtlCol="0">
            <a:spAutoFit/>
          </a:bodyPr>
          <a:lstStyle/>
          <a:p>
            <a:pPr algn="ctr"/>
            <a:r>
              <a:rPr lang="en-GB" sz="3200" b="1" dirty="0"/>
              <a:t>The UNECE Competences for Educators of ESD</a:t>
            </a:r>
          </a:p>
        </p:txBody>
      </p:sp>
    </p:spTree>
    <p:extLst>
      <p:ext uri="{BB962C8B-B14F-4D97-AF65-F5344CB8AC3E}">
        <p14:creationId xmlns:p14="http://schemas.microsoft.com/office/powerpoint/2010/main" val="32296655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188640"/>
            <a:ext cx="6172200" cy="857250"/>
          </a:xfrm>
        </p:spPr>
        <p:txBody>
          <a:bodyPr>
            <a:normAutofit fontScale="90000"/>
          </a:bodyPr>
          <a:lstStyle/>
          <a:p>
            <a:r>
              <a:rPr lang="en-GB" b="1" dirty="0"/>
              <a:t>A Rounder Sense of Purpose</a:t>
            </a:r>
          </a:p>
        </p:txBody>
      </p:sp>
      <p:sp>
        <p:nvSpPr>
          <p:cNvPr id="3" name="Content Placeholder 2"/>
          <p:cNvSpPr>
            <a:spLocks noGrp="1"/>
          </p:cNvSpPr>
          <p:nvPr>
            <p:ph idx="1"/>
          </p:nvPr>
        </p:nvSpPr>
        <p:spPr>
          <a:xfrm>
            <a:off x="1115616" y="2276872"/>
            <a:ext cx="7419050" cy="4112338"/>
          </a:xfrm>
        </p:spPr>
        <p:txBody>
          <a:bodyPr>
            <a:normAutofit lnSpcReduction="10000"/>
          </a:bodyPr>
          <a:lstStyle/>
          <a:p>
            <a:r>
              <a:rPr lang="en-GB" dirty="0"/>
              <a:t>University of Gloucestershire </a:t>
            </a:r>
          </a:p>
          <a:p>
            <a:r>
              <a:rPr lang="en-GB" dirty="0"/>
              <a:t>Frederick University (Cyprus) </a:t>
            </a:r>
          </a:p>
          <a:p>
            <a:r>
              <a:rPr lang="en-GB" dirty="0"/>
              <a:t>Hungarian Research Teachers’ Association</a:t>
            </a:r>
          </a:p>
          <a:p>
            <a:r>
              <a:rPr lang="en-GB" dirty="0"/>
              <a:t>Italian Association for Sustainability Science</a:t>
            </a:r>
          </a:p>
          <a:p>
            <a:r>
              <a:rPr lang="en-GB" dirty="0" err="1"/>
              <a:t>Duurzame</a:t>
            </a:r>
            <a:r>
              <a:rPr lang="en-GB" dirty="0"/>
              <a:t> PABO (The Netherlands)</a:t>
            </a:r>
          </a:p>
          <a:p>
            <a:r>
              <a:rPr lang="en-GB" dirty="0"/>
              <a:t>Tallinn University</a:t>
            </a:r>
          </a:p>
          <a:p>
            <a:endParaRPr lang="en-GB" dirty="0"/>
          </a:p>
          <a:p>
            <a:endParaRPr lang="en-GB" dirty="0"/>
          </a:p>
          <a:p>
            <a:endParaRPr lang="en-GB" dirty="0"/>
          </a:p>
          <a:p>
            <a:endParaRPr lang="en-GB" dirty="0"/>
          </a:p>
          <a:p>
            <a:endParaRPr lang="en-GB" dirty="0"/>
          </a:p>
          <a:p>
            <a:endParaRPr lang="en-GB" dirty="0"/>
          </a:p>
        </p:txBody>
      </p:sp>
      <p:pic>
        <p:nvPicPr>
          <p:cNvPr id="9" name="Picture 8"/>
          <p:cNvPicPr>
            <a:picLocks noChangeAspect="1"/>
          </p:cNvPicPr>
          <p:nvPr/>
        </p:nvPicPr>
        <p:blipFill>
          <a:blip r:embed="rId2"/>
          <a:stretch>
            <a:fillRect/>
          </a:stretch>
        </p:blipFill>
        <p:spPr>
          <a:xfrm>
            <a:off x="1289964" y="1222793"/>
            <a:ext cx="1444439" cy="725241"/>
          </a:xfrm>
          <a:prstGeom prst="rect">
            <a:avLst/>
          </a:prstGeom>
        </p:spPr>
      </p:pic>
      <p:pic>
        <p:nvPicPr>
          <p:cNvPr id="4" name="Picture 3"/>
          <p:cNvPicPr>
            <a:picLocks noChangeAspect="1"/>
          </p:cNvPicPr>
          <p:nvPr/>
        </p:nvPicPr>
        <p:blipFill>
          <a:blip r:embed="rId3"/>
          <a:stretch>
            <a:fillRect/>
          </a:stretch>
        </p:blipFill>
        <p:spPr>
          <a:xfrm>
            <a:off x="2679567" y="1055940"/>
            <a:ext cx="1210510" cy="807007"/>
          </a:xfrm>
          <a:prstGeom prst="rect">
            <a:avLst/>
          </a:prstGeom>
        </p:spPr>
      </p:pic>
      <p:pic>
        <p:nvPicPr>
          <p:cNvPr id="5" name="Picture 4"/>
          <p:cNvPicPr>
            <a:picLocks noChangeAspect="1"/>
          </p:cNvPicPr>
          <p:nvPr/>
        </p:nvPicPr>
        <p:blipFill>
          <a:blip r:embed="rId4"/>
          <a:stretch>
            <a:fillRect/>
          </a:stretch>
        </p:blipFill>
        <p:spPr>
          <a:xfrm>
            <a:off x="3890077" y="1210489"/>
            <a:ext cx="1183166" cy="780231"/>
          </a:xfrm>
          <a:prstGeom prst="rect">
            <a:avLst/>
          </a:prstGeom>
        </p:spPr>
      </p:pic>
      <p:pic>
        <p:nvPicPr>
          <p:cNvPr id="6" name="Picture 5"/>
          <p:cNvPicPr>
            <a:picLocks noChangeAspect="1"/>
          </p:cNvPicPr>
          <p:nvPr/>
        </p:nvPicPr>
        <p:blipFill>
          <a:blip r:embed="rId5"/>
          <a:stretch>
            <a:fillRect/>
          </a:stretch>
        </p:blipFill>
        <p:spPr>
          <a:xfrm>
            <a:off x="4938434" y="1030802"/>
            <a:ext cx="1110729" cy="750378"/>
          </a:xfrm>
          <a:prstGeom prst="rect">
            <a:avLst/>
          </a:prstGeom>
        </p:spPr>
      </p:pic>
      <p:pic>
        <p:nvPicPr>
          <p:cNvPr id="7" name="Picture 6"/>
          <p:cNvPicPr>
            <a:picLocks noChangeAspect="1"/>
          </p:cNvPicPr>
          <p:nvPr/>
        </p:nvPicPr>
        <p:blipFill>
          <a:blip r:embed="rId6"/>
          <a:stretch>
            <a:fillRect/>
          </a:stretch>
        </p:blipFill>
        <p:spPr>
          <a:xfrm>
            <a:off x="5940152" y="1196752"/>
            <a:ext cx="1199975" cy="793968"/>
          </a:xfrm>
          <a:prstGeom prst="rect">
            <a:avLst/>
          </a:prstGeom>
        </p:spPr>
      </p:pic>
      <p:pic>
        <p:nvPicPr>
          <p:cNvPr id="8" name="Picture 7"/>
          <p:cNvPicPr>
            <a:picLocks noChangeAspect="1"/>
          </p:cNvPicPr>
          <p:nvPr/>
        </p:nvPicPr>
        <p:blipFill>
          <a:blip r:embed="rId7"/>
          <a:stretch>
            <a:fillRect/>
          </a:stretch>
        </p:blipFill>
        <p:spPr>
          <a:xfrm>
            <a:off x="7081713" y="1360568"/>
            <a:ext cx="1282913" cy="813890"/>
          </a:xfrm>
          <a:prstGeom prst="rect">
            <a:avLst/>
          </a:prstGeom>
        </p:spPr>
      </p:pic>
    </p:spTree>
    <p:extLst>
      <p:ext uri="{BB962C8B-B14F-4D97-AF65-F5344CB8AC3E}">
        <p14:creationId xmlns:p14="http://schemas.microsoft.com/office/powerpoint/2010/main" val="25602260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257" y="188641"/>
            <a:ext cx="9127743" cy="6510848"/>
          </a:xfrm>
          <a:prstGeom prst="rect">
            <a:avLst/>
          </a:prstGeom>
        </p:spPr>
      </p:pic>
      <p:sp>
        <p:nvSpPr>
          <p:cNvPr id="6" name="TextBox 5"/>
          <p:cNvSpPr txBox="1"/>
          <p:nvPr/>
        </p:nvSpPr>
        <p:spPr>
          <a:xfrm>
            <a:off x="2915816" y="1340768"/>
            <a:ext cx="792088" cy="1015663"/>
          </a:xfrm>
          <a:prstGeom prst="rect">
            <a:avLst/>
          </a:prstGeom>
          <a:noFill/>
        </p:spPr>
        <p:txBody>
          <a:bodyPr wrap="square" rtlCol="0">
            <a:spAutoFit/>
          </a:bodyPr>
          <a:lstStyle/>
          <a:p>
            <a:r>
              <a:rPr lang="en-GB" sz="6000" b="1" dirty="0">
                <a:solidFill>
                  <a:srgbClr val="FF0000"/>
                </a:solidFill>
              </a:rPr>
              <a:t>X</a:t>
            </a:r>
          </a:p>
        </p:txBody>
      </p:sp>
      <p:sp>
        <p:nvSpPr>
          <p:cNvPr id="7" name="TextBox 6"/>
          <p:cNvSpPr txBox="1"/>
          <p:nvPr/>
        </p:nvSpPr>
        <p:spPr>
          <a:xfrm>
            <a:off x="2915816" y="4725144"/>
            <a:ext cx="792088" cy="1015663"/>
          </a:xfrm>
          <a:prstGeom prst="rect">
            <a:avLst/>
          </a:prstGeom>
          <a:noFill/>
        </p:spPr>
        <p:txBody>
          <a:bodyPr wrap="square" rtlCol="0">
            <a:spAutoFit/>
          </a:bodyPr>
          <a:lstStyle/>
          <a:p>
            <a:r>
              <a:rPr lang="en-GB" sz="6000" b="1" dirty="0">
                <a:solidFill>
                  <a:srgbClr val="FF0000"/>
                </a:solidFill>
              </a:rPr>
              <a:t>X</a:t>
            </a:r>
          </a:p>
        </p:txBody>
      </p:sp>
      <p:sp>
        <p:nvSpPr>
          <p:cNvPr id="8" name="TextBox 7"/>
          <p:cNvSpPr txBox="1"/>
          <p:nvPr/>
        </p:nvSpPr>
        <p:spPr>
          <a:xfrm>
            <a:off x="5724128" y="3861048"/>
            <a:ext cx="792088" cy="1015663"/>
          </a:xfrm>
          <a:prstGeom prst="rect">
            <a:avLst/>
          </a:prstGeom>
          <a:noFill/>
        </p:spPr>
        <p:txBody>
          <a:bodyPr wrap="square" rtlCol="0">
            <a:spAutoFit/>
          </a:bodyPr>
          <a:lstStyle/>
          <a:p>
            <a:r>
              <a:rPr lang="en-GB" sz="6000" b="1" dirty="0">
                <a:solidFill>
                  <a:srgbClr val="FF0000"/>
                </a:solidFill>
              </a:rPr>
              <a:t>X</a:t>
            </a:r>
          </a:p>
        </p:txBody>
      </p:sp>
      <p:sp>
        <p:nvSpPr>
          <p:cNvPr id="9" name="TextBox 8"/>
          <p:cNvSpPr txBox="1"/>
          <p:nvPr/>
        </p:nvSpPr>
        <p:spPr>
          <a:xfrm>
            <a:off x="5724128" y="908720"/>
            <a:ext cx="792088" cy="1015663"/>
          </a:xfrm>
          <a:prstGeom prst="rect">
            <a:avLst/>
          </a:prstGeom>
          <a:noFill/>
        </p:spPr>
        <p:txBody>
          <a:bodyPr wrap="square" rtlCol="0">
            <a:spAutoFit/>
          </a:bodyPr>
          <a:lstStyle/>
          <a:p>
            <a:r>
              <a:rPr lang="en-GB" sz="6000" b="1" dirty="0">
                <a:solidFill>
                  <a:srgbClr val="FF0000"/>
                </a:solidFill>
              </a:rPr>
              <a:t>X</a:t>
            </a:r>
          </a:p>
        </p:txBody>
      </p:sp>
      <p:sp>
        <p:nvSpPr>
          <p:cNvPr id="5" name="TextBox 4"/>
          <p:cNvSpPr txBox="1"/>
          <p:nvPr/>
        </p:nvSpPr>
        <p:spPr>
          <a:xfrm rot="21008954">
            <a:off x="111816" y="1395400"/>
            <a:ext cx="8991130" cy="3908762"/>
          </a:xfrm>
          <a:prstGeom prst="rect">
            <a:avLst/>
          </a:prstGeom>
          <a:solidFill>
            <a:srgbClr val="FFFF00"/>
          </a:solidFill>
        </p:spPr>
        <p:txBody>
          <a:bodyPr wrap="square" rtlCol="0">
            <a:spAutoFit/>
          </a:bodyPr>
          <a:lstStyle/>
          <a:p>
            <a:pPr algn="ctr"/>
            <a:r>
              <a:rPr lang="en-GB" sz="4000" b="1" dirty="0">
                <a:solidFill>
                  <a:srgbClr val="C00000"/>
                </a:solidFill>
              </a:rPr>
              <a:t>We ‘distilled’ the 39 UNECE competences</a:t>
            </a:r>
          </a:p>
          <a:p>
            <a:pPr algn="ctr"/>
            <a:r>
              <a:rPr lang="en-GB" sz="3600" b="1" dirty="0">
                <a:solidFill>
                  <a:srgbClr val="C00000"/>
                </a:solidFill>
              </a:rPr>
              <a:t> </a:t>
            </a:r>
          </a:p>
          <a:p>
            <a:pPr algn="ctr"/>
            <a:r>
              <a:rPr lang="en-GB" sz="3600" dirty="0">
                <a:solidFill>
                  <a:srgbClr val="000090"/>
                </a:solidFill>
              </a:rPr>
              <a:t>Refining, filtering, extracting the essential elements to define 12 competences</a:t>
            </a:r>
          </a:p>
          <a:p>
            <a:pPr algn="ctr"/>
            <a:r>
              <a:rPr lang="en-GB" sz="3600" dirty="0">
                <a:solidFill>
                  <a:srgbClr val="000090"/>
                </a:solidFill>
              </a:rPr>
              <a:t> </a:t>
            </a:r>
          </a:p>
          <a:p>
            <a:pPr algn="ctr"/>
            <a:endParaRPr lang="en-GB" sz="3600" dirty="0">
              <a:solidFill>
                <a:srgbClr val="000090"/>
              </a:solidFill>
            </a:endParaRPr>
          </a:p>
          <a:p>
            <a:pPr algn="ctr"/>
            <a:r>
              <a:rPr lang="en-GB" sz="2800" dirty="0">
                <a:solidFill>
                  <a:srgbClr val="000090"/>
                </a:solidFill>
              </a:rPr>
              <a:t>(Also using </a:t>
            </a:r>
            <a:r>
              <a:rPr lang="en-GB" sz="2800" dirty="0" err="1">
                <a:solidFill>
                  <a:srgbClr val="000090"/>
                </a:solidFill>
              </a:rPr>
              <a:t>Wiek</a:t>
            </a:r>
            <a:r>
              <a:rPr lang="en-GB" sz="2800" dirty="0">
                <a:solidFill>
                  <a:srgbClr val="000090"/>
                </a:solidFill>
              </a:rPr>
              <a:t> </a:t>
            </a:r>
            <a:r>
              <a:rPr lang="en-GB" sz="2800" i="1" dirty="0">
                <a:solidFill>
                  <a:srgbClr val="000090"/>
                </a:solidFill>
              </a:rPr>
              <a:t>et al</a:t>
            </a:r>
            <a:r>
              <a:rPr lang="en-GB" sz="2800" dirty="0">
                <a:solidFill>
                  <a:srgbClr val="000090"/>
                </a:solidFill>
              </a:rPr>
              <a:t> 2011 &amp; </a:t>
            </a:r>
            <a:r>
              <a:rPr lang="en-GB" sz="2800" dirty="0" err="1">
                <a:solidFill>
                  <a:srgbClr val="000090"/>
                </a:solidFill>
              </a:rPr>
              <a:t>Roorda</a:t>
            </a:r>
            <a:r>
              <a:rPr lang="en-GB" sz="2800" dirty="0">
                <a:solidFill>
                  <a:srgbClr val="000090"/>
                </a:solidFill>
              </a:rPr>
              <a:t> 2012)</a:t>
            </a:r>
          </a:p>
        </p:txBody>
      </p:sp>
    </p:spTree>
    <p:extLst>
      <p:ext uri="{BB962C8B-B14F-4D97-AF65-F5344CB8AC3E}">
        <p14:creationId xmlns:p14="http://schemas.microsoft.com/office/powerpoint/2010/main" val="200732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8640"/>
            <a:ext cx="8229600" cy="5937523"/>
          </a:xfrm>
        </p:spPr>
        <p:txBody>
          <a:bodyPr>
            <a:noAutofit/>
          </a:bodyPr>
          <a:lstStyle/>
          <a:p>
            <a:pPr marL="0" indent="0">
              <a:lnSpc>
                <a:spcPct val="80000"/>
              </a:lnSpc>
              <a:buNone/>
            </a:pPr>
            <a:r>
              <a:rPr lang="en-GB" sz="2800" b="1" dirty="0">
                <a:solidFill>
                  <a:srgbClr val="000000"/>
                </a:solidFill>
              </a:rPr>
              <a:t>Systems</a:t>
            </a:r>
            <a:r>
              <a:rPr lang="en-GB" sz="2800" dirty="0">
                <a:solidFill>
                  <a:srgbClr val="000000"/>
                </a:solidFill>
              </a:rPr>
              <a:t> – helping learners to see that everything is connected and how this impacts our lives </a:t>
            </a:r>
            <a:br>
              <a:rPr lang="en-GB" sz="2800" dirty="0">
                <a:solidFill>
                  <a:srgbClr val="000000"/>
                </a:solidFill>
              </a:rPr>
            </a:br>
            <a:r>
              <a:rPr lang="en-GB" sz="2800" dirty="0">
                <a:solidFill>
                  <a:srgbClr val="000000"/>
                </a:solidFill>
              </a:rPr>
              <a:t>  </a:t>
            </a:r>
          </a:p>
          <a:p>
            <a:pPr marL="0" indent="0">
              <a:lnSpc>
                <a:spcPct val="80000"/>
              </a:lnSpc>
              <a:buNone/>
            </a:pPr>
            <a:r>
              <a:rPr lang="en-GB" sz="2800" b="1" dirty="0">
                <a:solidFill>
                  <a:srgbClr val="000000"/>
                </a:solidFill>
              </a:rPr>
              <a:t>Attentiveness</a:t>
            </a:r>
            <a:r>
              <a:rPr lang="en-GB" sz="2800" dirty="0">
                <a:solidFill>
                  <a:srgbClr val="000000"/>
                </a:solidFill>
              </a:rPr>
              <a:t> – researching issues to discover their importance, impact and possibilities for change</a:t>
            </a:r>
            <a:br>
              <a:rPr lang="en-GB" sz="2800" dirty="0">
                <a:solidFill>
                  <a:srgbClr val="000000"/>
                </a:solidFill>
              </a:rPr>
            </a:br>
            <a:endParaRPr lang="en-GB" sz="2800" dirty="0">
              <a:solidFill>
                <a:srgbClr val="000000"/>
              </a:solidFill>
            </a:endParaRPr>
          </a:p>
          <a:p>
            <a:pPr marL="0" indent="0">
              <a:lnSpc>
                <a:spcPct val="80000"/>
              </a:lnSpc>
              <a:buNone/>
            </a:pPr>
            <a:r>
              <a:rPr lang="en-GB" sz="2800" b="1" dirty="0" err="1">
                <a:solidFill>
                  <a:srgbClr val="000000"/>
                </a:solidFill>
              </a:rPr>
              <a:t>Transdisciplinarity</a:t>
            </a:r>
            <a:r>
              <a:rPr lang="en-GB" sz="2800" dirty="0">
                <a:solidFill>
                  <a:srgbClr val="000000"/>
                </a:solidFill>
              </a:rPr>
              <a:t> – working together with people from different backgrounds </a:t>
            </a:r>
          </a:p>
          <a:p>
            <a:pPr marL="0" indent="0">
              <a:lnSpc>
                <a:spcPct val="80000"/>
              </a:lnSpc>
              <a:buNone/>
            </a:pPr>
            <a:br>
              <a:rPr lang="en-GB" sz="2800" b="1" dirty="0">
                <a:solidFill>
                  <a:srgbClr val="000000"/>
                </a:solidFill>
              </a:rPr>
            </a:br>
            <a:r>
              <a:rPr lang="en-GB" sz="2800" b="1" dirty="0">
                <a:solidFill>
                  <a:srgbClr val="000000"/>
                </a:solidFill>
              </a:rPr>
              <a:t>Criticality</a:t>
            </a:r>
            <a:r>
              <a:rPr lang="en-GB" sz="2800" dirty="0">
                <a:solidFill>
                  <a:srgbClr val="000000"/>
                </a:solidFill>
              </a:rPr>
              <a:t> – asking why things are as they are, checking sources, recognising perspectives</a:t>
            </a:r>
          </a:p>
          <a:p>
            <a:pPr marL="0" indent="0">
              <a:lnSpc>
                <a:spcPct val="80000"/>
              </a:lnSpc>
              <a:buNone/>
            </a:pPr>
            <a:br>
              <a:rPr lang="en-GB" sz="2800" b="1" dirty="0">
                <a:solidFill>
                  <a:srgbClr val="000000"/>
                </a:solidFill>
              </a:rPr>
            </a:br>
            <a:r>
              <a:rPr lang="en-GB" sz="2800" b="1" dirty="0">
                <a:solidFill>
                  <a:srgbClr val="000000"/>
                </a:solidFill>
              </a:rPr>
              <a:t>Futures</a:t>
            </a:r>
            <a:r>
              <a:rPr lang="en-GB" sz="2800" dirty="0">
                <a:solidFill>
                  <a:srgbClr val="000000"/>
                </a:solidFill>
              </a:rPr>
              <a:t> – imagining different possibilities for the future and describing their consequences </a:t>
            </a:r>
            <a:br>
              <a:rPr lang="en-GB" sz="2800" dirty="0">
                <a:solidFill>
                  <a:srgbClr val="000000"/>
                </a:solidFill>
              </a:rPr>
            </a:br>
            <a:endParaRPr lang="en-GB" sz="2800" dirty="0">
              <a:solidFill>
                <a:srgbClr val="000000"/>
              </a:solidFill>
            </a:endParaRPr>
          </a:p>
          <a:p>
            <a:pPr marL="0" indent="0">
              <a:lnSpc>
                <a:spcPct val="80000"/>
              </a:lnSpc>
              <a:buNone/>
            </a:pPr>
            <a:r>
              <a:rPr lang="en-GB" sz="2800" b="1" dirty="0">
                <a:solidFill>
                  <a:srgbClr val="000000"/>
                </a:solidFill>
              </a:rPr>
              <a:t>Empathy</a:t>
            </a:r>
            <a:r>
              <a:rPr lang="en-GB" sz="2800" dirty="0">
                <a:solidFill>
                  <a:srgbClr val="000000"/>
                </a:solidFill>
              </a:rPr>
              <a:t> – understanding the centrality of emotions to learning; seeing situations as others do </a:t>
            </a:r>
          </a:p>
          <a:p>
            <a:pPr marL="0" indent="0">
              <a:buNone/>
            </a:pPr>
            <a:endParaRPr lang="en-GB" sz="2000" dirty="0">
              <a:solidFill>
                <a:srgbClr val="000090"/>
              </a:solidFill>
            </a:endParaRPr>
          </a:p>
        </p:txBody>
      </p:sp>
    </p:spTree>
    <p:extLst>
      <p:ext uri="{BB962C8B-B14F-4D97-AF65-F5344CB8AC3E}">
        <p14:creationId xmlns:p14="http://schemas.microsoft.com/office/powerpoint/2010/main" val="322953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29600" cy="5721499"/>
          </a:xfrm>
        </p:spPr>
        <p:txBody>
          <a:bodyPr>
            <a:noAutofit/>
          </a:bodyPr>
          <a:lstStyle/>
          <a:p>
            <a:pPr marL="0" indent="0">
              <a:lnSpc>
                <a:spcPct val="80000"/>
              </a:lnSpc>
              <a:buNone/>
            </a:pPr>
            <a:r>
              <a:rPr lang="en-GB" sz="2800" b="1" dirty="0">
                <a:solidFill>
                  <a:srgbClr val="000000"/>
                </a:solidFill>
              </a:rPr>
              <a:t>Innovation</a:t>
            </a:r>
            <a:r>
              <a:rPr lang="en-GB" sz="2800" dirty="0">
                <a:solidFill>
                  <a:srgbClr val="000000"/>
                </a:solidFill>
              </a:rPr>
              <a:t> – considering new ideas while learning from the past </a:t>
            </a:r>
            <a:br>
              <a:rPr lang="en-GB" sz="2800" dirty="0">
                <a:solidFill>
                  <a:srgbClr val="000000"/>
                </a:solidFill>
              </a:rPr>
            </a:br>
            <a:endParaRPr lang="en-GB" sz="2800" dirty="0">
              <a:solidFill>
                <a:srgbClr val="000000"/>
              </a:solidFill>
            </a:endParaRPr>
          </a:p>
          <a:p>
            <a:pPr marL="0" indent="0">
              <a:lnSpc>
                <a:spcPct val="80000"/>
              </a:lnSpc>
              <a:buNone/>
            </a:pPr>
            <a:r>
              <a:rPr lang="en-GB" sz="2800" b="1" dirty="0">
                <a:solidFill>
                  <a:srgbClr val="000000"/>
                </a:solidFill>
              </a:rPr>
              <a:t>Responsibility</a:t>
            </a:r>
            <a:r>
              <a:rPr lang="en-GB" sz="2800" dirty="0">
                <a:solidFill>
                  <a:srgbClr val="000000"/>
                </a:solidFill>
              </a:rPr>
              <a:t> – being personally responsible and transparent in how we work </a:t>
            </a:r>
          </a:p>
          <a:p>
            <a:pPr marL="0" indent="0">
              <a:lnSpc>
                <a:spcPct val="80000"/>
              </a:lnSpc>
              <a:buNone/>
            </a:pPr>
            <a:br>
              <a:rPr lang="en-GB" sz="2800" b="1" dirty="0">
                <a:solidFill>
                  <a:srgbClr val="000000"/>
                </a:solidFill>
              </a:rPr>
            </a:br>
            <a:r>
              <a:rPr lang="en-GB" sz="2800" b="1" dirty="0">
                <a:solidFill>
                  <a:srgbClr val="000000"/>
                </a:solidFill>
              </a:rPr>
              <a:t>Participation</a:t>
            </a:r>
            <a:r>
              <a:rPr lang="en-GB" sz="2800" dirty="0">
                <a:solidFill>
                  <a:srgbClr val="000000"/>
                </a:solidFill>
              </a:rPr>
              <a:t> – collaborating with others to improve the places where we live and work </a:t>
            </a:r>
          </a:p>
          <a:p>
            <a:pPr marL="0" indent="0">
              <a:lnSpc>
                <a:spcPct val="80000"/>
              </a:lnSpc>
              <a:buNone/>
            </a:pPr>
            <a:br>
              <a:rPr lang="en-GB" sz="2800" b="1" dirty="0">
                <a:solidFill>
                  <a:srgbClr val="000000"/>
                </a:solidFill>
              </a:rPr>
            </a:br>
            <a:r>
              <a:rPr lang="en-GB" sz="2800" b="1" dirty="0">
                <a:solidFill>
                  <a:srgbClr val="000000"/>
                </a:solidFill>
              </a:rPr>
              <a:t>Engagement</a:t>
            </a:r>
            <a:r>
              <a:rPr lang="en-GB" sz="2800" dirty="0">
                <a:solidFill>
                  <a:srgbClr val="000000"/>
                </a:solidFill>
              </a:rPr>
              <a:t> – working from ‘who I am’ recognising my values and those held by others</a:t>
            </a:r>
          </a:p>
          <a:p>
            <a:pPr marL="0" indent="0">
              <a:lnSpc>
                <a:spcPct val="80000"/>
              </a:lnSpc>
              <a:buNone/>
            </a:pPr>
            <a:br>
              <a:rPr lang="en-GB" sz="2800" b="1" dirty="0">
                <a:solidFill>
                  <a:srgbClr val="000000"/>
                </a:solidFill>
              </a:rPr>
            </a:br>
            <a:r>
              <a:rPr lang="en-GB" sz="2800" b="1" dirty="0">
                <a:solidFill>
                  <a:srgbClr val="000000"/>
                </a:solidFill>
              </a:rPr>
              <a:t>Action</a:t>
            </a:r>
            <a:r>
              <a:rPr lang="en-GB" sz="2800" dirty="0">
                <a:solidFill>
                  <a:srgbClr val="000000"/>
                </a:solidFill>
              </a:rPr>
              <a:t> – developing agency through involvement in meaningful, community-based change projects</a:t>
            </a:r>
          </a:p>
          <a:p>
            <a:pPr marL="0" indent="0">
              <a:lnSpc>
                <a:spcPct val="80000"/>
              </a:lnSpc>
              <a:buNone/>
            </a:pPr>
            <a:br>
              <a:rPr lang="en-GB" sz="2800" b="1" dirty="0">
                <a:solidFill>
                  <a:srgbClr val="000000"/>
                </a:solidFill>
              </a:rPr>
            </a:br>
            <a:r>
              <a:rPr lang="en-GB" sz="2800" b="1" dirty="0">
                <a:solidFill>
                  <a:srgbClr val="000000"/>
                </a:solidFill>
              </a:rPr>
              <a:t>Decisiveness</a:t>
            </a:r>
            <a:r>
              <a:rPr lang="en-GB" sz="2800" dirty="0">
                <a:solidFill>
                  <a:srgbClr val="000000"/>
                </a:solidFill>
              </a:rPr>
              <a:t> – acting in good time, even when faced with dilemmas or situations of uncertainty.</a:t>
            </a:r>
          </a:p>
          <a:p>
            <a:pPr marL="0" indent="0">
              <a:buNone/>
            </a:pPr>
            <a:endParaRPr lang="en-GB" sz="2000" dirty="0">
              <a:solidFill>
                <a:srgbClr val="000090"/>
              </a:solidFill>
            </a:endParaRPr>
          </a:p>
        </p:txBody>
      </p:sp>
    </p:spTree>
    <p:extLst>
      <p:ext uri="{BB962C8B-B14F-4D97-AF65-F5344CB8AC3E}">
        <p14:creationId xmlns:p14="http://schemas.microsoft.com/office/powerpoint/2010/main" val="113703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06236251"/>
              </p:ext>
            </p:extLst>
          </p:nvPr>
        </p:nvGraphicFramePr>
        <p:xfrm>
          <a:off x="395536" y="57208"/>
          <a:ext cx="8424938" cy="6800792"/>
        </p:xfrm>
        <a:graphic>
          <a:graphicData uri="http://schemas.openxmlformats.org/drawingml/2006/table">
            <a:tbl>
              <a:tblPr firstRow="1" firstCol="1" bandRow="1">
                <a:tableStyleId>{5940675A-B579-460E-94D1-54222C63F5DA}</a:tableStyleId>
              </a:tblPr>
              <a:tblGrid>
                <a:gridCol w="2807692">
                  <a:extLst>
                    <a:ext uri="{9D8B030D-6E8A-4147-A177-3AD203B41FA5}">
                      <a16:colId xmlns:a16="http://schemas.microsoft.com/office/drawing/2014/main" val="1756407021"/>
                    </a:ext>
                  </a:extLst>
                </a:gridCol>
                <a:gridCol w="2808623">
                  <a:extLst>
                    <a:ext uri="{9D8B030D-6E8A-4147-A177-3AD203B41FA5}">
                      <a16:colId xmlns:a16="http://schemas.microsoft.com/office/drawing/2014/main" val="1495864713"/>
                    </a:ext>
                  </a:extLst>
                </a:gridCol>
                <a:gridCol w="2808623">
                  <a:extLst>
                    <a:ext uri="{9D8B030D-6E8A-4147-A177-3AD203B41FA5}">
                      <a16:colId xmlns:a16="http://schemas.microsoft.com/office/drawing/2014/main" val="786533051"/>
                    </a:ext>
                  </a:extLst>
                </a:gridCol>
              </a:tblGrid>
              <a:tr h="287221">
                <a:tc>
                  <a:txBody>
                    <a:bodyPr/>
                    <a:lstStyle/>
                    <a:p>
                      <a:pPr algn="ctr">
                        <a:spcAft>
                          <a:spcPts val="0"/>
                        </a:spcAft>
                      </a:pPr>
                      <a:r>
                        <a:rPr lang="en-GB" sz="1400" b="1" kern="1200" dirty="0">
                          <a:solidFill>
                            <a:schemeClr val="tx1"/>
                          </a:solidFill>
                          <a:effectLst/>
                          <a:latin typeface="+mn-lt"/>
                          <a:ea typeface="+mn-ea"/>
                          <a:cs typeface="+mn-cs"/>
                        </a:rPr>
                        <a:t>Thinking Holistically</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400" b="1" kern="1200" dirty="0">
                          <a:solidFill>
                            <a:schemeClr val="tx1"/>
                          </a:solidFill>
                          <a:effectLst/>
                          <a:latin typeface="+mn-lt"/>
                          <a:ea typeface="+mn-ea"/>
                          <a:cs typeface="+mn-cs"/>
                        </a:rPr>
                        <a:t>Envisioning Change</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400" b="1" kern="1200" dirty="0">
                          <a:solidFill>
                            <a:schemeClr val="tx1"/>
                          </a:solidFill>
                          <a:effectLst/>
                          <a:latin typeface="+mn-lt"/>
                          <a:ea typeface="+mn-ea"/>
                          <a:cs typeface="+mn-cs"/>
                        </a:rPr>
                        <a:t>Achieving Transformation</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8056817"/>
                  </a:ext>
                </a:extLst>
              </a:tr>
              <a:tr h="167168">
                <a:tc gridSpan="3">
                  <a:txBody>
                    <a:bodyPr/>
                    <a:lstStyle/>
                    <a:p>
                      <a:pPr algn="l">
                        <a:spcAft>
                          <a:spcPts val="0"/>
                        </a:spcAft>
                      </a:pPr>
                      <a:r>
                        <a:rPr lang="en-GB" sz="1400" b="1" dirty="0">
                          <a:solidFill>
                            <a:srgbClr val="0070C0"/>
                          </a:solidFill>
                          <a:effectLst/>
                        </a:rPr>
                        <a:t>Integration:</a:t>
                      </a:r>
                      <a:endParaRPr lang="en-GB" sz="1400" b="1"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32930382"/>
                  </a:ext>
                </a:extLst>
              </a:tr>
              <a:tr h="1664324">
                <a:tc>
                  <a:txBody>
                    <a:bodyPr/>
                    <a:lstStyle/>
                    <a:p>
                      <a:pPr marL="0" algn="l" defTabSz="914400" rtl="0" eaLnBrk="1" latinLnBrk="0" hangingPunct="1">
                        <a:spcAft>
                          <a:spcPts val="0"/>
                        </a:spcAft>
                      </a:pPr>
                      <a:r>
                        <a:rPr lang="en-GB" sz="1400" b="1" kern="1200" dirty="0">
                          <a:solidFill>
                            <a:srgbClr val="C00000"/>
                          </a:solidFill>
                          <a:effectLst/>
                        </a:rPr>
                        <a:t>Systems</a:t>
                      </a:r>
                    </a:p>
                    <a:p>
                      <a:pPr algn="l">
                        <a:spcAft>
                          <a:spcPts val="0"/>
                        </a:spcAft>
                      </a:pPr>
                      <a:r>
                        <a:rPr lang="en-GB" sz="1400" b="1" dirty="0">
                          <a:solidFill>
                            <a:schemeClr val="tx2"/>
                          </a:solidFill>
                          <a:effectLst/>
                        </a:rPr>
                        <a:t>The educator helps learners to develop an understanding of the world as an interconnected whole and to look for connections across our social and natural worlds and consider the consequences of our actions.</a:t>
                      </a:r>
                      <a:endParaRPr lang="en-GB" sz="1400" b="1"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l" defTabSz="914400" rtl="0" eaLnBrk="1" latinLnBrk="0" hangingPunct="1">
                        <a:spcAft>
                          <a:spcPts val="0"/>
                        </a:spcAft>
                      </a:pPr>
                      <a:r>
                        <a:rPr lang="en-GB" sz="1400" b="1" kern="1200" dirty="0">
                          <a:solidFill>
                            <a:srgbClr val="C00000"/>
                          </a:solidFill>
                          <a:effectLst/>
                          <a:latin typeface="+mn-lt"/>
                          <a:ea typeface="+mn-ea"/>
                          <a:cs typeface="+mn-cs"/>
                        </a:rPr>
                        <a:t>Futures</a:t>
                      </a:r>
                    </a:p>
                    <a:p>
                      <a:pPr algn="l">
                        <a:spcAft>
                          <a:spcPts val="0"/>
                        </a:spcAft>
                      </a:pPr>
                      <a:r>
                        <a:rPr lang="en-GB" sz="1400" b="1" dirty="0">
                          <a:solidFill>
                            <a:schemeClr val="tx2"/>
                          </a:solidFill>
                          <a:effectLst/>
                        </a:rPr>
                        <a:t>The educator helps learners to explore alternative possibilities for the future and to use these to consider how our behaviours might need to change</a:t>
                      </a:r>
                      <a:r>
                        <a:rPr lang="en-GB" sz="1400" b="1" dirty="0">
                          <a:solidFill>
                            <a:schemeClr val="bg1"/>
                          </a:solidFill>
                          <a:effectLst/>
                        </a:rPr>
                        <a:t>.</a:t>
                      </a:r>
                      <a:endParaRPr lang="en-GB" sz="14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spcAft>
                          <a:spcPts val="0"/>
                        </a:spcAft>
                      </a:pPr>
                      <a:r>
                        <a:rPr lang="en-GB" sz="1400" b="1" kern="1200" dirty="0">
                          <a:solidFill>
                            <a:srgbClr val="C00000"/>
                          </a:solidFill>
                          <a:effectLst/>
                          <a:latin typeface="+mn-lt"/>
                          <a:ea typeface="+mn-ea"/>
                          <a:cs typeface="+mn-cs"/>
                        </a:rPr>
                        <a:t>Participation</a:t>
                      </a:r>
                    </a:p>
                    <a:p>
                      <a:pPr algn="l">
                        <a:spcAft>
                          <a:spcPts val="0"/>
                        </a:spcAft>
                      </a:pPr>
                      <a:r>
                        <a:rPr lang="en-GB" sz="1400" b="1" dirty="0">
                          <a:solidFill>
                            <a:schemeClr val="tx2"/>
                          </a:solidFill>
                          <a:effectLst/>
                        </a:rPr>
                        <a:t>The educator contributes towards system level changes that will support sustainable development and develops their learners’ ability to do the same.</a:t>
                      </a:r>
                      <a:endParaRPr lang="en-GB" sz="1400" b="1"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866983193"/>
                  </a:ext>
                </a:extLst>
              </a:tr>
              <a:tr h="184923">
                <a:tc gridSpan="3">
                  <a:txBody>
                    <a:bodyPr/>
                    <a:lstStyle/>
                    <a:p>
                      <a:pPr marL="0" algn="l" defTabSz="914400" rtl="0" eaLnBrk="1" latinLnBrk="0" hangingPunct="1">
                        <a:spcAft>
                          <a:spcPts val="0"/>
                        </a:spcAft>
                      </a:pPr>
                      <a:r>
                        <a:rPr lang="en-GB" sz="1400" b="1" kern="1200" dirty="0">
                          <a:solidFill>
                            <a:srgbClr val="0070C0"/>
                          </a:solidFill>
                          <a:effectLst/>
                          <a:latin typeface="+mn-lt"/>
                          <a:ea typeface="+mn-ea"/>
                          <a:cs typeface="+mn-cs"/>
                        </a:rPr>
                        <a:t>Involvement:</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06179539"/>
                  </a:ext>
                </a:extLst>
              </a:tr>
              <a:tr h="1294474">
                <a:tc>
                  <a:txBody>
                    <a:bodyPr/>
                    <a:lstStyle/>
                    <a:p>
                      <a:pPr marL="0" algn="l" defTabSz="914400" rtl="0" eaLnBrk="1" latinLnBrk="0" hangingPunct="1">
                        <a:spcAft>
                          <a:spcPts val="0"/>
                        </a:spcAft>
                      </a:pPr>
                      <a:r>
                        <a:rPr lang="en-GB" sz="1400" b="1" kern="1200" dirty="0">
                          <a:solidFill>
                            <a:srgbClr val="C00000"/>
                          </a:solidFill>
                          <a:effectLst/>
                          <a:latin typeface="+mn-lt"/>
                          <a:ea typeface="+mn-ea"/>
                          <a:cs typeface="+mn-cs"/>
                        </a:rPr>
                        <a:t>Attentiveness</a:t>
                      </a:r>
                    </a:p>
                    <a:p>
                      <a:pPr algn="l">
                        <a:spcAft>
                          <a:spcPts val="0"/>
                        </a:spcAft>
                      </a:pPr>
                      <a:r>
                        <a:rPr lang="en-GB" sz="1400" b="1" dirty="0">
                          <a:solidFill>
                            <a:schemeClr val="tx2"/>
                          </a:solidFill>
                          <a:effectLst/>
                        </a:rPr>
                        <a:t>The educator alerts learners to fundamentally unsustainable aspects of our society and the way it is developing and conveys the urgent need for change.</a:t>
                      </a:r>
                      <a:endParaRPr lang="en-GB" sz="1400" b="1" dirty="0">
                        <a:solidFill>
                          <a:schemeClr val="tx2"/>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l" defTabSz="914400" rtl="0" eaLnBrk="1" latinLnBrk="0" hangingPunct="1">
                        <a:spcAft>
                          <a:spcPts val="0"/>
                        </a:spcAft>
                      </a:pPr>
                      <a:r>
                        <a:rPr lang="en-GB" sz="1400" b="1" kern="1200" dirty="0">
                          <a:solidFill>
                            <a:srgbClr val="C00000"/>
                          </a:solidFill>
                          <a:effectLst/>
                          <a:latin typeface="+mn-lt"/>
                          <a:ea typeface="+mn-ea"/>
                          <a:cs typeface="+mn-cs"/>
                        </a:rPr>
                        <a:t>Empathy</a:t>
                      </a:r>
                    </a:p>
                    <a:p>
                      <a:pPr algn="l">
                        <a:spcAft>
                          <a:spcPts val="0"/>
                        </a:spcAft>
                      </a:pPr>
                      <a:r>
                        <a:rPr lang="en-GB" sz="1400" b="1" kern="1200" dirty="0">
                          <a:solidFill>
                            <a:schemeClr val="tx2"/>
                          </a:solidFill>
                          <a:effectLst/>
                          <a:latin typeface="+mn-lt"/>
                          <a:ea typeface="+mn-ea"/>
                          <a:cs typeface="+mn-cs"/>
                        </a:rPr>
                        <a:t>The educator is considerate of the emotional impact of the learning process on their learners and develops their self-awareness and their awareness of others.</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l" defTabSz="914400" rtl="0" eaLnBrk="1" latinLnBrk="0" hangingPunct="1">
                        <a:spcAft>
                          <a:spcPts val="0"/>
                        </a:spcAft>
                      </a:pPr>
                      <a:r>
                        <a:rPr lang="en-GB" sz="1400" b="1" kern="1200" dirty="0">
                          <a:solidFill>
                            <a:srgbClr val="C00000"/>
                          </a:solidFill>
                          <a:effectLst/>
                          <a:latin typeface="+mn-lt"/>
                          <a:ea typeface="+mn-ea"/>
                          <a:cs typeface="+mn-cs"/>
                        </a:rPr>
                        <a:t>Engagement</a:t>
                      </a:r>
                    </a:p>
                    <a:p>
                      <a:pPr marL="0" algn="l" defTabSz="914400" rtl="0" eaLnBrk="1" latinLnBrk="0" hangingPunct="1">
                        <a:spcAft>
                          <a:spcPts val="0"/>
                        </a:spcAft>
                      </a:pPr>
                      <a:r>
                        <a:rPr lang="en-GB" sz="1400" b="1" kern="1200" dirty="0">
                          <a:solidFill>
                            <a:schemeClr val="tx2"/>
                          </a:solidFill>
                          <a:effectLst/>
                          <a:latin typeface="+mn-lt"/>
                          <a:ea typeface="+mn-ea"/>
                          <a:cs typeface="+mn-cs"/>
                        </a:rPr>
                        <a:t>The educator works responsively and inclusively with others, remaining aware of their personal beliefs and values and develops their learners’ ability to do the same.</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10207084"/>
                  </a:ext>
                </a:extLst>
              </a:tr>
              <a:tr h="182925">
                <a:tc gridSpan="3">
                  <a:txBody>
                    <a:bodyPr/>
                    <a:lstStyle/>
                    <a:p>
                      <a:pPr marL="0" algn="l" defTabSz="914400" rtl="0" eaLnBrk="1" latinLnBrk="0" hangingPunct="1">
                        <a:spcAft>
                          <a:spcPts val="0"/>
                        </a:spcAft>
                      </a:pPr>
                      <a:r>
                        <a:rPr lang="en-GB" sz="1400" b="1" kern="1200" dirty="0">
                          <a:solidFill>
                            <a:srgbClr val="0070C0"/>
                          </a:solidFill>
                          <a:effectLst/>
                          <a:latin typeface="+mn-lt"/>
                          <a:ea typeface="+mn-ea"/>
                          <a:cs typeface="+mn-cs"/>
                        </a:rPr>
                        <a:t>Practice:</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8144769"/>
                  </a:ext>
                </a:extLst>
              </a:tr>
              <a:tr h="1364303">
                <a:tc>
                  <a:txBody>
                    <a:bodyPr/>
                    <a:lstStyle/>
                    <a:p>
                      <a:pPr marL="0" algn="l" defTabSz="914400" rtl="0" eaLnBrk="1" latinLnBrk="0" hangingPunct="1">
                        <a:spcAft>
                          <a:spcPts val="0"/>
                        </a:spcAft>
                      </a:pPr>
                      <a:r>
                        <a:rPr lang="en-GB" sz="1400" b="1" kern="1200" dirty="0" err="1">
                          <a:solidFill>
                            <a:srgbClr val="C00000"/>
                          </a:solidFill>
                          <a:effectLst/>
                          <a:latin typeface="+mn-lt"/>
                          <a:ea typeface="+mn-ea"/>
                          <a:cs typeface="+mn-cs"/>
                        </a:rPr>
                        <a:t>Transdisciplinarity</a:t>
                      </a:r>
                      <a:endParaRPr lang="en-GB" sz="1400" b="1" kern="1200" dirty="0">
                        <a:solidFill>
                          <a:srgbClr val="C00000"/>
                        </a:solidFill>
                        <a:effectLst/>
                        <a:latin typeface="+mn-lt"/>
                        <a:ea typeface="+mn-ea"/>
                        <a:cs typeface="+mn-cs"/>
                      </a:endParaRPr>
                    </a:p>
                    <a:p>
                      <a:pPr marL="0" algn="l" defTabSz="914400" rtl="0" eaLnBrk="1" latinLnBrk="0" hangingPunct="1">
                        <a:spcAft>
                          <a:spcPts val="0"/>
                        </a:spcAft>
                      </a:pPr>
                      <a:r>
                        <a:rPr lang="en-GB" sz="1400" b="1" kern="1200" dirty="0">
                          <a:solidFill>
                            <a:schemeClr val="tx2"/>
                          </a:solidFill>
                          <a:effectLst/>
                          <a:latin typeface="+mn-lt"/>
                          <a:ea typeface="+mn-ea"/>
                          <a:cs typeface="+mn-cs"/>
                        </a:rPr>
                        <a:t>The educator acts collaboratively both within and outside of their own discipline, role, perspectives and values and develops their learners’ ability to do the same</a:t>
                      </a:r>
                      <a:r>
                        <a:rPr lang="en-GB" sz="1400" b="1" kern="1200" dirty="0">
                          <a:solidFill>
                            <a:schemeClr val="bg1"/>
                          </a:solidFill>
                          <a:effectLst/>
                          <a:latin typeface="+mn-lt"/>
                          <a:ea typeface="+mn-ea"/>
                          <a:cs typeface="+mn-cs"/>
                        </a:rPr>
                        <a:t>.</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l" defTabSz="914400" rtl="0" eaLnBrk="1" latinLnBrk="0" hangingPunct="1">
                        <a:spcAft>
                          <a:spcPts val="0"/>
                        </a:spcAft>
                      </a:pPr>
                      <a:r>
                        <a:rPr lang="en-GB" sz="1400" b="1" kern="1200" dirty="0">
                          <a:solidFill>
                            <a:srgbClr val="C00000"/>
                          </a:solidFill>
                          <a:effectLst/>
                          <a:latin typeface="+mn-lt"/>
                          <a:ea typeface="+mn-ea"/>
                          <a:cs typeface="+mn-cs"/>
                        </a:rPr>
                        <a:t>Innovation</a:t>
                      </a:r>
                    </a:p>
                    <a:p>
                      <a:pPr marL="0" algn="l" defTabSz="914400" rtl="0" eaLnBrk="1" latinLnBrk="0" hangingPunct="1">
                        <a:spcAft>
                          <a:spcPts val="0"/>
                        </a:spcAft>
                      </a:pPr>
                      <a:r>
                        <a:rPr lang="en-GB" sz="1400" b="1" kern="1200" dirty="0">
                          <a:solidFill>
                            <a:schemeClr val="tx2"/>
                          </a:solidFill>
                          <a:effectLst/>
                          <a:latin typeface="+mn-lt"/>
                          <a:ea typeface="+mn-ea"/>
                          <a:cs typeface="+mn-cs"/>
                        </a:rPr>
                        <a:t>The educator takes a flexible and creative approach using real world contexts wherever possible and encourages creativity within their learners.</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spcAft>
                          <a:spcPts val="0"/>
                        </a:spcAft>
                      </a:pPr>
                      <a:r>
                        <a:rPr lang="en-GB" sz="1400" b="1" kern="1200" dirty="0">
                          <a:solidFill>
                            <a:srgbClr val="C00000"/>
                          </a:solidFill>
                          <a:effectLst/>
                          <a:latin typeface="+mn-lt"/>
                          <a:ea typeface="+mn-ea"/>
                          <a:cs typeface="+mn-cs"/>
                        </a:rPr>
                        <a:t>Action</a:t>
                      </a:r>
                    </a:p>
                    <a:p>
                      <a:pPr marL="0" algn="l" defTabSz="914400" rtl="0" eaLnBrk="1" latinLnBrk="0" hangingPunct="1">
                        <a:spcAft>
                          <a:spcPts val="0"/>
                        </a:spcAft>
                      </a:pPr>
                      <a:r>
                        <a:rPr lang="en-GB" sz="1400" b="1" kern="1200" dirty="0">
                          <a:solidFill>
                            <a:schemeClr val="tx2"/>
                          </a:solidFill>
                          <a:effectLst/>
                          <a:latin typeface="+mn-lt"/>
                          <a:ea typeface="+mn-ea"/>
                          <a:cs typeface="+mn-cs"/>
                        </a:rPr>
                        <a:t>The educator takes action in a proactive, considered and systematic manner action and develops their learners’ ability to do the same.</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29433677"/>
                  </a:ext>
                </a:extLst>
              </a:tr>
              <a:tr h="184923">
                <a:tc gridSpan="3">
                  <a:txBody>
                    <a:bodyPr/>
                    <a:lstStyle/>
                    <a:p>
                      <a:pPr marL="0" algn="l" defTabSz="914400" rtl="0" eaLnBrk="1" latinLnBrk="0" hangingPunct="1">
                        <a:spcAft>
                          <a:spcPts val="0"/>
                        </a:spcAft>
                      </a:pPr>
                      <a:r>
                        <a:rPr lang="en-GB" sz="1400" b="1" kern="1200" dirty="0">
                          <a:solidFill>
                            <a:srgbClr val="0070C0"/>
                          </a:solidFill>
                          <a:effectLst/>
                          <a:latin typeface="+mn-lt"/>
                          <a:ea typeface="+mn-ea"/>
                          <a:cs typeface="+mn-cs"/>
                        </a:rPr>
                        <a:t>Reflection:</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8663650"/>
                  </a:ext>
                </a:extLst>
              </a:tr>
              <a:tr h="1294474">
                <a:tc>
                  <a:txBody>
                    <a:bodyPr/>
                    <a:lstStyle/>
                    <a:p>
                      <a:pPr marL="0" algn="l" defTabSz="914400" rtl="0" eaLnBrk="1" latinLnBrk="0" hangingPunct="1">
                        <a:spcAft>
                          <a:spcPts val="0"/>
                        </a:spcAft>
                      </a:pPr>
                      <a:r>
                        <a:rPr lang="en-GB" sz="1400" b="1" kern="1200" dirty="0">
                          <a:solidFill>
                            <a:srgbClr val="C00000"/>
                          </a:solidFill>
                          <a:effectLst/>
                          <a:latin typeface="+mn-lt"/>
                          <a:ea typeface="+mn-ea"/>
                          <a:cs typeface="+mn-cs"/>
                        </a:rPr>
                        <a:t>Criticality</a:t>
                      </a:r>
                    </a:p>
                    <a:p>
                      <a:pPr marL="0" algn="l" defTabSz="914400" rtl="0" eaLnBrk="1" latinLnBrk="0" hangingPunct="1">
                        <a:spcAft>
                          <a:spcPts val="0"/>
                        </a:spcAft>
                      </a:pPr>
                      <a:r>
                        <a:rPr lang="en-GB" sz="1400" b="1" kern="1200" dirty="0">
                          <a:solidFill>
                            <a:schemeClr val="tx2"/>
                          </a:solidFill>
                          <a:effectLst/>
                          <a:latin typeface="+mn-lt"/>
                          <a:ea typeface="+mn-ea"/>
                          <a:cs typeface="+mn-cs"/>
                        </a:rPr>
                        <a:t>The educator critically evaluates the relevance and reliability of assertions, sources, models and theories and develops their learners’ ability to do the same.</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l" defTabSz="914400" rtl="0" eaLnBrk="1" latinLnBrk="0" hangingPunct="1">
                        <a:spcAft>
                          <a:spcPts val="0"/>
                        </a:spcAft>
                      </a:pPr>
                      <a:r>
                        <a:rPr lang="en-GB" sz="1400" b="1" kern="1200" dirty="0">
                          <a:solidFill>
                            <a:srgbClr val="C00000"/>
                          </a:solidFill>
                          <a:effectLst/>
                          <a:latin typeface="+mn-lt"/>
                          <a:ea typeface="+mn-ea"/>
                          <a:cs typeface="+mn-cs"/>
                        </a:rPr>
                        <a:t>Responsibility</a:t>
                      </a:r>
                    </a:p>
                    <a:p>
                      <a:pPr marL="0" algn="l" defTabSz="914400" rtl="0" eaLnBrk="1" latinLnBrk="0" hangingPunct="1">
                        <a:spcAft>
                          <a:spcPts val="0"/>
                        </a:spcAft>
                      </a:pPr>
                      <a:r>
                        <a:rPr lang="en-GB" sz="1400" b="1" kern="1200" dirty="0">
                          <a:solidFill>
                            <a:schemeClr val="tx2"/>
                          </a:solidFill>
                          <a:effectLst/>
                          <a:latin typeface="+mn-lt"/>
                          <a:ea typeface="+mn-ea"/>
                          <a:cs typeface="+mn-cs"/>
                        </a:rPr>
                        <a:t>The educator acts transparently and accepts personal responsibility for their work and develops their learners’ ability to do the same.</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algn="l" defTabSz="914400" rtl="0" eaLnBrk="1" latinLnBrk="0" hangingPunct="1">
                        <a:spcAft>
                          <a:spcPts val="0"/>
                        </a:spcAft>
                      </a:pPr>
                      <a:r>
                        <a:rPr lang="en-GB" sz="1400" b="1" kern="1200" dirty="0">
                          <a:solidFill>
                            <a:srgbClr val="C00000"/>
                          </a:solidFill>
                          <a:effectLst/>
                          <a:latin typeface="+mn-lt"/>
                          <a:ea typeface="+mn-ea"/>
                          <a:cs typeface="+mn-cs"/>
                        </a:rPr>
                        <a:t>Decisiveness</a:t>
                      </a:r>
                    </a:p>
                    <a:p>
                      <a:pPr marL="0" algn="l" defTabSz="914400" rtl="0" eaLnBrk="1" latinLnBrk="0" hangingPunct="1">
                        <a:spcAft>
                          <a:spcPts val="0"/>
                        </a:spcAft>
                      </a:pPr>
                      <a:r>
                        <a:rPr lang="en-GB" sz="1400" b="1" kern="1200" dirty="0">
                          <a:solidFill>
                            <a:schemeClr val="tx2"/>
                          </a:solidFill>
                          <a:effectLst/>
                          <a:latin typeface="+mn-lt"/>
                          <a:ea typeface="+mn-ea"/>
                          <a:cs typeface="+mn-cs"/>
                        </a:rPr>
                        <a:t>The educator acts in a cautious and timely manner even in situations of uncertainty and develops their learners’ ability to do the same.</a:t>
                      </a:r>
                    </a:p>
                  </a:txBody>
                  <a:tcPr marL="21556" marR="105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287558372"/>
                  </a:ext>
                </a:extLst>
              </a:tr>
            </a:tbl>
          </a:graphicData>
        </a:graphic>
      </p:graphicFrame>
    </p:spTree>
    <p:extLst>
      <p:ext uri="{BB962C8B-B14F-4D97-AF65-F5344CB8AC3E}">
        <p14:creationId xmlns:p14="http://schemas.microsoft.com/office/powerpoint/2010/main" val="12857379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br>
              <a:rPr lang="en-GB" sz="3000" i="1" dirty="0">
                <a:solidFill>
                  <a:schemeClr val="tx2"/>
                </a:solidFill>
              </a:rPr>
            </a:br>
            <a:r>
              <a:rPr lang="en-GB" sz="4000" i="1" dirty="0"/>
              <a:t>“As soon as you start to teach one of the competences, you inevitably touch on the other eleven.” </a:t>
            </a:r>
            <a:endParaRPr lang="en-GB" sz="4000" dirty="0"/>
          </a:p>
          <a:p>
            <a:pPr marL="0" indent="0" algn="r">
              <a:buNone/>
            </a:pPr>
            <a:r>
              <a:rPr lang="en-GB" dirty="0"/>
              <a:t>(Teacher in The Netherlands)</a:t>
            </a:r>
          </a:p>
          <a:p>
            <a:endParaRPr lang="en-GB" dirty="0"/>
          </a:p>
        </p:txBody>
      </p:sp>
    </p:spTree>
    <p:extLst>
      <p:ext uri="{BB962C8B-B14F-4D97-AF65-F5344CB8AC3E}">
        <p14:creationId xmlns:p14="http://schemas.microsoft.com/office/powerpoint/2010/main" val="593515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435100"/>
            <a:ext cx="9144000" cy="3983349"/>
          </a:xfrm>
          <a:prstGeom prst="rect">
            <a:avLst/>
          </a:prstGeom>
        </p:spPr>
      </p:pic>
    </p:spTree>
    <p:extLst>
      <p:ext uri="{BB962C8B-B14F-4D97-AF65-F5344CB8AC3E}">
        <p14:creationId xmlns:p14="http://schemas.microsoft.com/office/powerpoint/2010/main" val="23517099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20000"/>
                <a:lumOff val="80000"/>
              </a:schemeClr>
            </a:gs>
            <a:gs pos="50000">
              <a:schemeClr val="accent1">
                <a:tint val="44500"/>
                <a:satMod val="160000"/>
              </a:schemeClr>
            </a:gs>
            <a:gs pos="100000">
              <a:schemeClr val="bg1"/>
            </a:gs>
          </a:gsLst>
          <a:lin ang="5400000" scaled="0"/>
          <a:tileRect/>
        </a:gradFill>
        <a:effectLst/>
      </p:bgPr>
    </p:bg>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nvPr>
        </p:nvGraphicFramePr>
        <p:xfrm>
          <a:off x="1653779" y="611982"/>
          <a:ext cx="5363765" cy="5560219"/>
        </p:xfrm>
        <a:graphic>
          <a:graphicData uri="http://schemas.openxmlformats.org/presentationml/2006/ole">
            <mc:AlternateContent xmlns:mc="http://schemas.openxmlformats.org/markup-compatibility/2006">
              <mc:Choice xmlns:v="urn:schemas-microsoft-com:vml" Requires="v">
                <p:oleObj spid="_x0000_s2092" name="Document" r:id="rId3" imgW="7476198" imgH="7746575" progId="Word.Document.12">
                  <p:embed/>
                </p:oleObj>
              </mc:Choice>
              <mc:Fallback>
                <p:oleObj name="Document" r:id="rId3" imgW="7476198" imgH="7746575" progId="Word.Document.12">
                  <p:embed/>
                  <p:pic>
                    <p:nvPicPr>
                      <p:cNvPr id="5" name="Object 4"/>
                      <p:cNvPicPr/>
                      <p:nvPr/>
                    </p:nvPicPr>
                    <p:blipFill>
                      <a:blip r:embed="rId4"/>
                      <a:stretch>
                        <a:fillRect/>
                      </a:stretch>
                    </p:blipFill>
                    <p:spPr>
                      <a:xfrm>
                        <a:off x="1653779" y="611982"/>
                        <a:ext cx="5363765" cy="5560219"/>
                      </a:xfrm>
                      <a:prstGeom prst="rect">
                        <a:avLst/>
                      </a:prstGeom>
                    </p:spPr>
                  </p:pic>
                </p:oleObj>
              </mc:Fallback>
            </mc:AlternateContent>
          </a:graphicData>
        </a:graphic>
      </p:graphicFrame>
    </p:spTree>
    <p:extLst>
      <p:ext uri="{BB962C8B-B14F-4D97-AF65-F5344CB8AC3E}">
        <p14:creationId xmlns:p14="http://schemas.microsoft.com/office/powerpoint/2010/main" val="35194099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gs>
            <a:gs pos="100000">
              <a:schemeClr val="bg1"/>
            </a:gs>
          </a:gsLst>
          <a:lin ang="5400000" scaled="0"/>
          <a:tileRect/>
        </a:gradFill>
        <a:effectLst/>
      </p:bgPr>
    </p:bg>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66707671"/>
              </p:ext>
            </p:extLst>
          </p:nvPr>
        </p:nvGraphicFramePr>
        <p:xfrm>
          <a:off x="1043608" y="162236"/>
          <a:ext cx="7353929" cy="6507124"/>
        </p:xfrm>
        <a:graphic>
          <a:graphicData uri="http://schemas.openxmlformats.org/presentationml/2006/ole">
            <mc:AlternateContent xmlns:mc="http://schemas.openxmlformats.org/markup-compatibility/2006">
              <mc:Choice xmlns:v="urn:schemas-microsoft-com:vml" Requires="v">
                <p:oleObj spid="_x0000_s1068" name="Document" r:id="rId3" imgW="5740400" imgH="4724400" progId="Word.Document.12">
                  <p:embed/>
                </p:oleObj>
              </mc:Choice>
              <mc:Fallback>
                <p:oleObj name="Document" r:id="rId3" imgW="5740400" imgH="4724400" progId="Word.Document.12">
                  <p:embed/>
                  <p:pic>
                    <p:nvPicPr>
                      <p:cNvPr id="2" name="Object 1"/>
                      <p:cNvPicPr/>
                      <p:nvPr/>
                    </p:nvPicPr>
                    <p:blipFill>
                      <a:blip r:embed="rId4"/>
                      <a:stretch>
                        <a:fillRect/>
                      </a:stretch>
                    </p:blipFill>
                    <p:spPr>
                      <a:xfrm>
                        <a:off x="1043608" y="162236"/>
                        <a:ext cx="7353929" cy="6507124"/>
                      </a:xfrm>
                      <a:prstGeom prst="rect">
                        <a:avLst/>
                      </a:prstGeom>
                    </p:spPr>
                  </p:pic>
                </p:oleObj>
              </mc:Fallback>
            </mc:AlternateContent>
          </a:graphicData>
        </a:graphic>
      </p:graphicFrame>
      <p:sp>
        <p:nvSpPr>
          <p:cNvPr id="3" name="TextBox 2"/>
          <p:cNvSpPr txBox="1"/>
          <p:nvPr/>
        </p:nvSpPr>
        <p:spPr>
          <a:xfrm>
            <a:off x="3113838" y="2515932"/>
            <a:ext cx="2862318" cy="1200329"/>
          </a:xfrm>
          <a:prstGeom prst="rect">
            <a:avLst/>
          </a:prstGeom>
          <a:noFill/>
        </p:spPr>
        <p:txBody>
          <a:bodyPr wrap="square" rtlCol="0">
            <a:spAutoFit/>
          </a:bodyPr>
          <a:lstStyle/>
          <a:p>
            <a:pPr algn="ctr"/>
            <a:r>
              <a:rPr lang="en-GB" sz="3600" b="1" dirty="0">
                <a:solidFill>
                  <a:srgbClr val="007033"/>
                </a:solidFill>
              </a:rPr>
              <a:t>The RSP</a:t>
            </a:r>
          </a:p>
          <a:p>
            <a:pPr algn="ctr"/>
            <a:r>
              <a:rPr lang="en-GB" sz="3600" b="1" dirty="0">
                <a:solidFill>
                  <a:srgbClr val="007033"/>
                </a:solidFill>
              </a:rPr>
              <a:t>Pallet</a:t>
            </a:r>
          </a:p>
        </p:txBody>
      </p:sp>
    </p:spTree>
    <p:extLst>
      <p:ext uri="{BB962C8B-B14F-4D97-AF65-F5344CB8AC3E}">
        <p14:creationId xmlns:p14="http://schemas.microsoft.com/office/powerpoint/2010/main" val="6415113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8711" y="1304763"/>
            <a:ext cx="4926378" cy="3694784"/>
          </a:xfrm>
          <a:prstGeom prst="rect">
            <a:avLst/>
          </a:prstGeom>
          <a:ln w="76200">
            <a:solidFill>
              <a:schemeClr val="bg1"/>
            </a:solidFill>
          </a:ln>
          <a:effectLst>
            <a:outerShdw blurRad="50800" dist="38100" dir="8100000" algn="tr" rotWithShape="0">
              <a:prstClr val="black">
                <a:alpha val="40000"/>
              </a:prstClr>
            </a:outerShdw>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3573016"/>
            <a:ext cx="3616439" cy="2712329"/>
          </a:xfrm>
          <a:prstGeom prst="rect">
            <a:avLst/>
          </a:prstGeom>
          <a:ln w="76200">
            <a:solidFill>
              <a:schemeClr val="bg1"/>
            </a:solidFill>
          </a:ln>
          <a:effectLst>
            <a:outerShdw blurRad="50800" dist="38100" dir="8100000" algn="tr" rotWithShape="0">
              <a:prstClr val="black">
                <a:alpha val="40000"/>
              </a:prstClr>
            </a:outerShdw>
          </a:effectLst>
        </p:spPr>
      </p:pic>
      <p:sp>
        <p:nvSpPr>
          <p:cNvPr id="2" name="TextBox 1"/>
          <p:cNvSpPr txBox="1"/>
          <p:nvPr/>
        </p:nvSpPr>
        <p:spPr>
          <a:xfrm>
            <a:off x="395536" y="260648"/>
            <a:ext cx="8640960" cy="984885"/>
          </a:xfrm>
          <a:prstGeom prst="rect">
            <a:avLst/>
          </a:prstGeom>
          <a:noFill/>
        </p:spPr>
        <p:txBody>
          <a:bodyPr wrap="square" rtlCol="0">
            <a:spAutoFit/>
          </a:bodyPr>
          <a:lstStyle/>
          <a:p>
            <a:pPr algn="ctr"/>
            <a:r>
              <a:rPr lang="en-GB" sz="4000" b="1" dirty="0"/>
              <a:t>Systems</a:t>
            </a:r>
            <a:endParaRPr lang="en-GB" sz="4000" dirty="0"/>
          </a:p>
          <a:p>
            <a:endParaRPr lang="en-GB" dirty="0"/>
          </a:p>
        </p:txBody>
      </p:sp>
    </p:spTree>
    <p:extLst>
      <p:ext uri="{BB962C8B-B14F-4D97-AF65-F5344CB8AC3E}">
        <p14:creationId xmlns:p14="http://schemas.microsoft.com/office/powerpoint/2010/main" val="3189265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32656"/>
            <a:ext cx="7926387" cy="58054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5148064" y="6525344"/>
            <a:ext cx="3386336" cy="369332"/>
          </a:xfrm>
          <a:prstGeom prst="rect">
            <a:avLst/>
          </a:prstGeom>
          <a:noFill/>
        </p:spPr>
        <p:txBody>
          <a:bodyPr wrap="square" rtlCol="0">
            <a:spAutoFit/>
          </a:bodyPr>
          <a:lstStyle/>
          <a:p>
            <a:endParaRPr lang="en-GB" dirty="0"/>
          </a:p>
        </p:txBody>
      </p:sp>
      <p:sp>
        <p:nvSpPr>
          <p:cNvPr id="6" name="TextBox 5"/>
          <p:cNvSpPr txBox="1"/>
          <p:nvPr/>
        </p:nvSpPr>
        <p:spPr>
          <a:xfrm>
            <a:off x="3093534" y="6488668"/>
            <a:ext cx="6048672" cy="369332"/>
          </a:xfrm>
          <a:prstGeom prst="rect">
            <a:avLst/>
          </a:prstGeom>
          <a:noFill/>
        </p:spPr>
        <p:txBody>
          <a:bodyPr wrap="square" rtlCol="0">
            <a:spAutoFit/>
          </a:bodyPr>
          <a:lstStyle/>
          <a:p>
            <a:r>
              <a:rPr lang="en-GB" dirty="0"/>
              <a:t>http://www.bbc.co.uk/education/guides/z2m39j6/revision/2</a:t>
            </a:r>
          </a:p>
        </p:txBody>
      </p:sp>
    </p:spTree>
    <p:extLst>
      <p:ext uri="{BB962C8B-B14F-4D97-AF65-F5344CB8AC3E}">
        <p14:creationId xmlns:p14="http://schemas.microsoft.com/office/powerpoint/2010/main" val="22832643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91880" y="6453336"/>
            <a:ext cx="5472608" cy="369332"/>
          </a:xfrm>
          <a:prstGeom prst="rect">
            <a:avLst/>
          </a:prstGeom>
          <a:noFill/>
        </p:spPr>
        <p:txBody>
          <a:bodyPr wrap="square" rtlCol="0">
            <a:spAutoFit/>
          </a:bodyPr>
          <a:lstStyle/>
          <a:p>
            <a:r>
              <a:rPr lang="en-GB" dirty="0"/>
              <a:t>http://www.visualcomplexity.com/vc/project.cfm?id=47</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288" y="476672"/>
            <a:ext cx="7104790" cy="5328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45661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484784"/>
            <a:ext cx="8712968" cy="5373215"/>
          </a:xfrm>
        </p:spPr>
        <p:txBody>
          <a:bodyPr>
            <a:normAutofit fontScale="92500"/>
          </a:bodyPr>
          <a:lstStyle/>
          <a:p>
            <a:r>
              <a:rPr lang="en-GB" sz="4800" b="1" dirty="0">
                <a:solidFill>
                  <a:srgbClr val="800000"/>
                </a:solidFill>
              </a:rPr>
              <a:t>Autopoiesis</a:t>
            </a:r>
            <a:r>
              <a:rPr lang="en-GB" sz="4800" dirty="0">
                <a:solidFill>
                  <a:srgbClr val="002060"/>
                </a:solidFill>
              </a:rPr>
              <a:t> </a:t>
            </a:r>
            <a:r>
              <a:rPr lang="en-GB" sz="4800" dirty="0"/>
              <a:t>– </a:t>
            </a:r>
            <a:r>
              <a:rPr lang="en-GB" sz="4800" i="1" dirty="0"/>
              <a:t>self-creation</a:t>
            </a:r>
            <a:br>
              <a:rPr lang="en-GB" sz="4800" dirty="0"/>
            </a:br>
            <a:r>
              <a:rPr lang="en-GB" sz="4800" dirty="0"/>
              <a:t>create possibilities to resolve issues</a:t>
            </a:r>
            <a:br>
              <a:rPr lang="en-GB" sz="4800" dirty="0"/>
            </a:br>
            <a:endParaRPr lang="en-GB" sz="4800" dirty="0"/>
          </a:p>
          <a:p>
            <a:r>
              <a:rPr lang="en-GB" sz="4800" b="1" dirty="0">
                <a:solidFill>
                  <a:srgbClr val="800000"/>
                </a:solidFill>
              </a:rPr>
              <a:t>Emergence</a:t>
            </a:r>
            <a:r>
              <a:rPr lang="en-GB" sz="4800" dirty="0">
                <a:solidFill>
                  <a:srgbClr val="002060"/>
                </a:solidFill>
              </a:rPr>
              <a:t> </a:t>
            </a:r>
            <a:r>
              <a:rPr lang="en-GB" sz="4800" dirty="0">
                <a:solidFill>
                  <a:srgbClr val="000000"/>
                </a:solidFill>
              </a:rPr>
              <a:t>– </a:t>
            </a:r>
            <a:r>
              <a:rPr lang="en-GB" sz="4800" i="1" dirty="0">
                <a:solidFill>
                  <a:srgbClr val="000000"/>
                </a:solidFill>
              </a:rPr>
              <a:t>unforeseen outcomes </a:t>
            </a:r>
            <a:r>
              <a:rPr lang="en-GB" sz="4800" dirty="0">
                <a:solidFill>
                  <a:srgbClr val="000000"/>
                </a:solidFill>
              </a:rPr>
              <a:t>look beyond objectives to see what learners do with your inputs </a:t>
            </a:r>
          </a:p>
          <a:p>
            <a:endParaRPr lang="en-GB" sz="4800" dirty="0">
              <a:solidFill>
                <a:srgbClr val="002060"/>
              </a:solidFill>
            </a:endParaRPr>
          </a:p>
          <a:p>
            <a:endParaRPr lang="en-GB" sz="4800" dirty="0">
              <a:solidFill>
                <a:srgbClr val="002060"/>
              </a:solidFill>
            </a:endParaRPr>
          </a:p>
        </p:txBody>
      </p:sp>
      <p:sp>
        <p:nvSpPr>
          <p:cNvPr id="4" name="Title 3"/>
          <p:cNvSpPr>
            <a:spLocks noGrp="1"/>
          </p:cNvSpPr>
          <p:nvPr>
            <p:ph type="title"/>
          </p:nvPr>
        </p:nvSpPr>
        <p:spPr/>
        <p:txBody>
          <a:bodyPr/>
          <a:lstStyle/>
          <a:p>
            <a:r>
              <a:rPr lang="en-GB" b="1" dirty="0">
                <a:solidFill>
                  <a:srgbClr val="C00000"/>
                </a:solidFill>
              </a:rPr>
              <a:t>Two words on complexity</a:t>
            </a:r>
            <a:endParaRPr lang="en-GB" dirty="0"/>
          </a:p>
        </p:txBody>
      </p:sp>
    </p:spTree>
    <p:extLst>
      <p:ext uri="{BB962C8B-B14F-4D97-AF65-F5344CB8AC3E}">
        <p14:creationId xmlns:p14="http://schemas.microsoft.com/office/powerpoint/2010/main" val="74726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heckerboard(across)">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404664"/>
            <a:ext cx="8028384" cy="984885"/>
          </a:xfrm>
          <a:prstGeom prst="rect">
            <a:avLst/>
          </a:prstGeom>
          <a:noFill/>
        </p:spPr>
        <p:txBody>
          <a:bodyPr wrap="square" rtlCol="0">
            <a:spAutoFit/>
          </a:bodyPr>
          <a:lstStyle/>
          <a:p>
            <a:pPr algn="ctr"/>
            <a:r>
              <a:rPr lang="en-GB" sz="4000" b="1" dirty="0"/>
              <a:t>Futures</a:t>
            </a:r>
            <a:endParaRPr lang="en-GB" sz="4000" dirty="0"/>
          </a:p>
          <a:p>
            <a:endParaRPr lang="en-GB" dirty="0"/>
          </a:p>
        </p:txBody>
      </p:sp>
      <p:pic>
        <p:nvPicPr>
          <p:cNvPr id="3" name="Content Placeholder 2" descr="Backcasting_AllBox.png"/>
          <p:cNvPicPr>
            <a:picLocks noChangeAspect="1"/>
          </p:cNvPicPr>
          <p:nvPr/>
        </p:nvPicPr>
        <p:blipFill>
          <a:blip r:embed="rId2">
            <a:extLst>
              <a:ext uri="{28A0092B-C50C-407E-A947-70E740481C1C}">
                <a14:useLocalDpi xmlns:a14="http://schemas.microsoft.com/office/drawing/2010/main" val="0"/>
              </a:ext>
            </a:extLst>
          </a:blip>
          <a:srcRect t="2436" b="2436"/>
          <a:stretch>
            <a:fillRect/>
          </a:stretch>
        </p:blipFill>
        <p:spPr>
          <a:xfrm>
            <a:off x="-180528" y="1697462"/>
            <a:ext cx="9535778" cy="5160538"/>
          </a:xfrm>
          <a:prstGeom prst="rect">
            <a:avLst/>
          </a:prstGeom>
        </p:spPr>
      </p:pic>
    </p:spTree>
    <p:extLst>
      <p:ext uri="{BB962C8B-B14F-4D97-AF65-F5344CB8AC3E}">
        <p14:creationId xmlns:p14="http://schemas.microsoft.com/office/powerpoint/2010/main" val="22151693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4229100" y="3556000"/>
            <a:ext cx="342900" cy="685800"/>
          </a:xfrm>
          <a:prstGeom prst="line">
            <a:avLst/>
          </a:prstGeom>
          <a:ln w="9525" cmpd="sng">
            <a:solidFill>
              <a:srgbClr val="000000"/>
            </a:solidFill>
          </a:ln>
          <a:effectLst>
            <a:outerShdw blurRad="53975" dir="5400000" sx="107000" sy="107000" rotWithShape="0">
              <a:srgbClr val="000000">
                <a:alpha val="86000"/>
              </a:srgbClr>
            </a:outerShdw>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4000500" y="3098800"/>
            <a:ext cx="228600" cy="571500"/>
          </a:xfrm>
          <a:prstGeom prst="line">
            <a:avLst/>
          </a:prstGeom>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H="1" flipV="1">
            <a:off x="3429000" y="3327400"/>
            <a:ext cx="228600" cy="228600"/>
          </a:xfrm>
          <a:prstGeom prst="line">
            <a:avLst/>
          </a:prstGeom>
          <a:ln w="6350" cmpd="sng"/>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flipV="1">
            <a:off x="3771900" y="3670300"/>
            <a:ext cx="457200" cy="457200"/>
          </a:xfrm>
          <a:prstGeom prst="line">
            <a:avLst/>
          </a:prstGeom>
          <a:ln w="6350" cmpd="sng">
            <a:solidFill>
              <a:srgbClr val="000000"/>
            </a:solidFill>
          </a:ln>
          <a:effectLst>
            <a:outerShdw blurRad="222250" dist="139700" dir="5400000" rotWithShape="0">
              <a:srgbClr val="000000">
                <a:alpha val="88000"/>
              </a:srgbClr>
            </a:outerShdw>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3657600" y="4127500"/>
            <a:ext cx="114300" cy="228600"/>
          </a:xfrm>
          <a:prstGeom prst="line">
            <a:avLst/>
          </a:prstGeom>
          <a:ln w="12700" cmpd="sng">
            <a:solidFill>
              <a:srgbClr val="000000"/>
            </a:solidFill>
          </a:ln>
          <a:effectLst>
            <a:outerShdw blurRad="136525" dist="25400" dir="5400000" sx="102000" sy="102000" rotWithShape="0">
              <a:srgbClr val="000000">
                <a:alpha val="95000"/>
              </a:srgbClr>
            </a:outerShdw>
          </a:effectLst>
        </p:spPr>
        <p:style>
          <a:lnRef idx="2">
            <a:schemeClr val="accent1"/>
          </a:lnRef>
          <a:fillRef idx="0">
            <a:schemeClr val="accent1"/>
          </a:fillRef>
          <a:effectRef idx="1">
            <a:schemeClr val="accent1"/>
          </a:effectRef>
          <a:fontRef idx="minor">
            <a:schemeClr val="tx1"/>
          </a:fontRef>
        </p:style>
      </p:cxnSp>
      <p:sp>
        <p:nvSpPr>
          <p:cNvPr id="49" name="Rectangle 4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0" name="Rectangle 49"/>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1" name="Rectangle 50"/>
          <p:cNvSpPr>
            <a:spLocks noChangeArrowheads="1"/>
          </p:cNvSpPr>
          <p:nvPr/>
        </p:nvSpPr>
        <p:spPr bwMode="auto">
          <a:xfrm>
            <a:off x="0" y="91440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cxnSp>
        <p:nvCxnSpPr>
          <p:cNvPr id="52" name="Straight Connector 51"/>
          <p:cNvCxnSpPr/>
          <p:nvPr/>
        </p:nvCxnSpPr>
        <p:spPr>
          <a:xfrm>
            <a:off x="4000500" y="3098800"/>
            <a:ext cx="571500" cy="457200"/>
          </a:xfrm>
          <a:prstGeom prst="line">
            <a:avLst/>
          </a:prstGeom>
          <a:ln/>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a:xfrm flipH="1">
            <a:off x="3429000" y="3098800"/>
            <a:ext cx="571500" cy="228600"/>
          </a:xfrm>
          <a:prstGeom prst="line">
            <a:avLst/>
          </a:prstGeom>
          <a:ln/>
        </p:spPr>
        <p:style>
          <a:lnRef idx="1">
            <a:schemeClr val="dk1"/>
          </a:lnRef>
          <a:fillRef idx="0">
            <a:schemeClr val="dk1"/>
          </a:fillRef>
          <a:effectRef idx="0">
            <a:schemeClr val="dk1"/>
          </a:effectRef>
          <a:fontRef idx="minor">
            <a:schemeClr val="tx1"/>
          </a:fontRef>
        </p:style>
      </p:cxnSp>
      <p:cxnSp>
        <p:nvCxnSpPr>
          <p:cNvPr id="54" name="Straight Connector 53"/>
          <p:cNvCxnSpPr/>
          <p:nvPr/>
        </p:nvCxnSpPr>
        <p:spPr>
          <a:xfrm flipH="1">
            <a:off x="3200400" y="3327400"/>
            <a:ext cx="228600" cy="571500"/>
          </a:xfrm>
          <a:prstGeom prst="line">
            <a:avLst/>
          </a:prstGeom>
          <a:ln/>
        </p:spPr>
        <p:style>
          <a:lnRef idx="1">
            <a:schemeClr val="dk1"/>
          </a:lnRef>
          <a:fillRef idx="0">
            <a:schemeClr val="dk1"/>
          </a:fillRef>
          <a:effectRef idx="0">
            <a:schemeClr val="dk1"/>
          </a:effectRef>
          <a:fontRef idx="minor">
            <a:schemeClr val="tx1"/>
          </a:fontRef>
        </p:style>
      </p:cxnSp>
      <p:cxnSp>
        <p:nvCxnSpPr>
          <p:cNvPr id="55" name="Straight Connector 54"/>
          <p:cNvCxnSpPr/>
          <p:nvPr/>
        </p:nvCxnSpPr>
        <p:spPr>
          <a:xfrm>
            <a:off x="3200400" y="3898900"/>
            <a:ext cx="457200" cy="457200"/>
          </a:xfrm>
          <a:prstGeom prst="line">
            <a:avLst/>
          </a:prstGeom>
          <a:ln w="952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3657600" y="4241800"/>
            <a:ext cx="571500" cy="114300"/>
          </a:xfrm>
          <a:prstGeom prst="line">
            <a:avLst/>
          </a:prstGeom>
          <a:ln w="12700" cmpd="sng">
            <a:solidFill>
              <a:srgbClr val="000000"/>
            </a:solidFill>
          </a:ln>
          <a:effectLst>
            <a:outerShdw blurRad="69850" dir="16200000" sx="89000" sy="8900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H="1">
            <a:off x="4229100" y="3556000"/>
            <a:ext cx="342900" cy="114300"/>
          </a:xfrm>
          <a:prstGeom prst="line">
            <a:avLst/>
          </a:prstGeom>
          <a:ln w="9525" cmpd="sng">
            <a:solidFill>
              <a:srgbClr val="000000"/>
            </a:solidFill>
          </a:ln>
          <a:effectLst>
            <a:outerShdw blurRad="111125" dist="25400" dir="5400000" rotWithShape="0">
              <a:srgbClr val="000000">
                <a:alpha val="88000"/>
              </a:srgbClr>
            </a:outerShdw>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4229100" y="3663950"/>
            <a:ext cx="0" cy="571500"/>
          </a:xfrm>
          <a:prstGeom prst="line">
            <a:avLst/>
          </a:prstGeom>
          <a:ln w="9525" cmpd="sng">
            <a:solidFill>
              <a:srgbClr val="000000"/>
            </a:solidFill>
          </a:ln>
          <a:effectLst>
            <a:outerShdw blurRad="136525" dir="5400000" sx="115000" sy="115000" rotWithShape="0">
              <a:srgbClr val="000000">
                <a:alpha val="88000"/>
              </a:srgbClr>
            </a:outerShdw>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3657600" y="3092450"/>
            <a:ext cx="342900" cy="457200"/>
          </a:xfrm>
          <a:prstGeom prst="line">
            <a:avLst/>
          </a:prstGeom>
          <a:ln w="6350" cmpd="sng"/>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3657600" y="3556000"/>
            <a:ext cx="571500" cy="1143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3200400" y="3556000"/>
            <a:ext cx="457200" cy="342900"/>
          </a:xfrm>
          <a:prstGeom prst="line">
            <a:avLst/>
          </a:prstGeom>
          <a:ln w="3175" cmpd="sng"/>
        </p:spPr>
        <p:style>
          <a:lnRef idx="1">
            <a:schemeClr val="dk1"/>
          </a:lnRef>
          <a:fillRef idx="0">
            <a:schemeClr val="dk1"/>
          </a:fillRef>
          <a:effectRef idx="0">
            <a:schemeClr val="dk1"/>
          </a:effectRef>
          <a:fontRef idx="minor">
            <a:schemeClr val="tx1"/>
          </a:fontRef>
        </p:style>
      </p:cxnSp>
      <p:cxnSp>
        <p:nvCxnSpPr>
          <p:cNvPr id="62" name="Straight Connector 61"/>
          <p:cNvCxnSpPr/>
          <p:nvPr/>
        </p:nvCxnSpPr>
        <p:spPr>
          <a:xfrm>
            <a:off x="3200400" y="3898900"/>
            <a:ext cx="571500" cy="228600"/>
          </a:xfrm>
          <a:prstGeom prst="line">
            <a:avLst/>
          </a:prstGeom>
          <a:ln w="9525" cmpd="sng">
            <a:solidFill>
              <a:schemeClr val="tx1"/>
            </a:solidFill>
          </a:ln>
          <a:effectLst>
            <a:outerShdw blurRad="165100" dist="25400" dir="5400000" rotWithShape="0">
              <a:srgbClr val="000000">
                <a:alpha val="91000"/>
              </a:srgbClr>
            </a:outerShdw>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3657600" y="3556000"/>
            <a:ext cx="114300" cy="5715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3771900" y="4127500"/>
            <a:ext cx="457200" cy="114300"/>
          </a:xfrm>
          <a:prstGeom prst="line">
            <a:avLst/>
          </a:prstGeom>
          <a:ln w="12700" cmpd="sng">
            <a:solidFill>
              <a:srgbClr val="000000"/>
            </a:solidFill>
          </a:ln>
          <a:effectLst>
            <a:outerShdw blurRad="50800" dist="38100" dir="2700000" sx="89000" sy="89000" algn="tl" rotWithShape="0">
              <a:prstClr val="black">
                <a:alpha val="86000"/>
              </a:prstClr>
            </a:outerShdw>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872158" y="2155827"/>
            <a:ext cx="7056784" cy="584775"/>
          </a:xfrm>
          <a:prstGeom prst="rect">
            <a:avLst/>
          </a:prstGeom>
          <a:noFill/>
        </p:spPr>
        <p:txBody>
          <a:bodyPr wrap="square" rtlCol="0">
            <a:spAutoFit/>
          </a:bodyPr>
          <a:lstStyle/>
          <a:p>
            <a:pPr algn="ctr"/>
            <a:r>
              <a:rPr lang="en-GB" sz="3200" dirty="0">
                <a:solidFill>
                  <a:srgbClr val="002060"/>
                </a:solidFill>
              </a:rPr>
              <a:t>‘Wicked’ problems are multi-faceted…</a:t>
            </a:r>
          </a:p>
        </p:txBody>
      </p:sp>
      <p:sp>
        <p:nvSpPr>
          <p:cNvPr id="3" name="TextBox 2"/>
          <p:cNvSpPr txBox="1"/>
          <p:nvPr/>
        </p:nvSpPr>
        <p:spPr>
          <a:xfrm>
            <a:off x="872158" y="308469"/>
            <a:ext cx="7848872" cy="1200329"/>
          </a:xfrm>
          <a:prstGeom prst="rect">
            <a:avLst/>
          </a:prstGeom>
          <a:noFill/>
        </p:spPr>
        <p:txBody>
          <a:bodyPr wrap="square" rtlCol="0">
            <a:spAutoFit/>
          </a:bodyPr>
          <a:lstStyle/>
          <a:p>
            <a:pPr algn="ctr"/>
            <a:r>
              <a:rPr lang="en-GB" sz="4000" b="1" dirty="0" err="1"/>
              <a:t>Transdisciplinarity</a:t>
            </a:r>
            <a:endParaRPr lang="en-GB" sz="3200" dirty="0"/>
          </a:p>
          <a:p>
            <a:endParaRPr lang="en-GB" sz="3200" dirty="0"/>
          </a:p>
        </p:txBody>
      </p:sp>
    </p:spTree>
    <p:extLst>
      <p:ext uri="{BB962C8B-B14F-4D97-AF65-F5344CB8AC3E}">
        <p14:creationId xmlns:p14="http://schemas.microsoft.com/office/powerpoint/2010/main" val="32615676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4229100" y="3556000"/>
            <a:ext cx="342900" cy="685800"/>
          </a:xfrm>
          <a:prstGeom prst="line">
            <a:avLst/>
          </a:prstGeom>
          <a:ln w="9525" cmpd="sng">
            <a:solidFill>
              <a:srgbClr val="000000"/>
            </a:solidFill>
          </a:ln>
          <a:effectLst>
            <a:outerShdw blurRad="53975" dir="5400000" sx="107000" sy="107000" rotWithShape="0">
              <a:srgbClr val="000000">
                <a:alpha val="86000"/>
              </a:srgbClr>
            </a:outerShdw>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4000500" y="3098800"/>
            <a:ext cx="228600" cy="571500"/>
          </a:xfrm>
          <a:prstGeom prst="line">
            <a:avLst/>
          </a:prstGeom>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H="1" flipV="1">
            <a:off x="3429000" y="3327400"/>
            <a:ext cx="228600" cy="228600"/>
          </a:xfrm>
          <a:prstGeom prst="line">
            <a:avLst/>
          </a:prstGeom>
          <a:ln w="6350" cmpd="sng"/>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flipV="1">
            <a:off x="3771900" y="3670300"/>
            <a:ext cx="457200" cy="457200"/>
          </a:xfrm>
          <a:prstGeom prst="line">
            <a:avLst/>
          </a:prstGeom>
          <a:ln w="6350" cmpd="sng">
            <a:solidFill>
              <a:srgbClr val="000000"/>
            </a:solidFill>
          </a:ln>
          <a:effectLst>
            <a:outerShdw blurRad="222250" dist="139700" dir="5400000" rotWithShape="0">
              <a:srgbClr val="000000">
                <a:alpha val="88000"/>
              </a:srgbClr>
            </a:outerShdw>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3657600" y="4127500"/>
            <a:ext cx="114300" cy="228600"/>
          </a:xfrm>
          <a:prstGeom prst="line">
            <a:avLst/>
          </a:prstGeom>
          <a:ln w="12700" cmpd="sng">
            <a:solidFill>
              <a:srgbClr val="000000"/>
            </a:solidFill>
          </a:ln>
          <a:effectLst>
            <a:outerShdw blurRad="136525" dist="25400" dir="5400000" sx="102000" sy="102000" rotWithShape="0">
              <a:srgbClr val="000000">
                <a:alpha val="95000"/>
              </a:srgbClr>
            </a:outerShdw>
          </a:effectLst>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4242435" y="201549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p:cNvSpPr/>
          <p:nvPr/>
        </p:nvSpPr>
        <p:spPr>
          <a:xfrm>
            <a:off x="5399405" y="261747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Oval 21"/>
          <p:cNvSpPr/>
          <p:nvPr/>
        </p:nvSpPr>
        <p:spPr>
          <a:xfrm>
            <a:off x="5598795" y="410972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Oval 22"/>
          <p:cNvSpPr/>
          <p:nvPr/>
        </p:nvSpPr>
        <p:spPr>
          <a:xfrm>
            <a:off x="2997200" y="2223135"/>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Oval 23"/>
          <p:cNvSpPr/>
          <p:nvPr/>
        </p:nvSpPr>
        <p:spPr>
          <a:xfrm>
            <a:off x="1943100" y="320675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Oval 24"/>
          <p:cNvSpPr/>
          <p:nvPr/>
        </p:nvSpPr>
        <p:spPr>
          <a:xfrm>
            <a:off x="4374515" y="494792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Oval 25"/>
          <p:cNvSpPr/>
          <p:nvPr/>
        </p:nvSpPr>
        <p:spPr>
          <a:xfrm>
            <a:off x="2333625" y="4675505"/>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7" name="Straight Arrow Connector 26"/>
          <p:cNvCxnSpPr/>
          <p:nvPr/>
        </p:nvCxnSpPr>
        <p:spPr>
          <a:xfrm flipH="1">
            <a:off x="4505960" y="2846070"/>
            <a:ext cx="866140" cy="635635"/>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flipH="1" flipV="1">
            <a:off x="4374515" y="3957320"/>
            <a:ext cx="1150620" cy="22860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flipH="1" flipV="1">
            <a:off x="4114800" y="4235450"/>
            <a:ext cx="335280" cy="68580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30" name="Straight Arrow Connector 29"/>
          <p:cNvCxnSpPr/>
          <p:nvPr/>
        </p:nvCxnSpPr>
        <p:spPr>
          <a:xfrm flipV="1">
            <a:off x="2611120" y="4127500"/>
            <a:ext cx="754380" cy="57150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31" name="Straight Arrow Connector 30"/>
          <p:cNvCxnSpPr/>
          <p:nvPr/>
        </p:nvCxnSpPr>
        <p:spPr>
          <a:xfrm>
            <a:off x="2209800" y="3401060"/>
            <a:ext cx="1143000" cy="23495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32" name="Straight Arrow Connector 31"/>
          <p:cNvCxnSpPr/>
          <p:nvPr/>
        </p:nvCxnSpPr>
        <p:spPr>
          <a:xfrm flipH="1">
            <a:off x="4000500" y="2292350"/>
            <a:ext cx="342900" cy="103505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33" name="Straight Arrow Connector 32"/>
          <p:cNvCxnSpPr/>
          <p:nvPr/>
        </p:nvCxnSpPr>
        <p:spPr>
          <a:xfrm>
            <a:off x="3200400" y="2451735"/>
            <a:ext cx="382905" cy="79756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sp>
        <p:nvSpPr>
          <p:cNvPr id="49" name="Rectangle 4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0" name="Rectangle 49"/>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1" name="Rectangle 50"/>
          <p:cNvSpPr>
            <a:spLocks noChangeArrowheads="1"/>
          </p:cNvSpPr>
          <p:nvPr/>
        </p:nvSpPr>
        <p:spPr bwMode="auto">
          <a:xfrm>
            <a:off x="0" y="91440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cxnSp>
        <p:nvCxnSpPr>
          <p:cNvPr id="52" name="Straight Connector 51"/>
          <p:cNvCxnSpPr/>
          <p:nvPr/>
        </p:nvCxnSpPr>
        <p:spPr>
          <a:xfrm>
            <a:off x="4000500" y="3098800"/>
            <a:ext cx="571500" cy="457200"/>
          </a:xfrm>
          <a:prstGeom prst="line">
            <a:avLst/>
          </a:prstGeom>
          <a:ln/>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a:xfrm flipH="1">
            <a:off x="3429000" y="3098800"/>
            <a:ext cx="571500" cy="228600"/>
          </a:xfrm>
          <a:prstGeom prst="line">
            <a:avLst/>
          </a:prstGeom>
          <a:ln/>
        </p:spPr>
        <p:style>
          <a:lnRef idx="1">
            <a:schemeClr val="dk1"/>
          </a:lnRef>
          <a:fillRef idx="0">
            <a:schemeClr val="dk1"/>
          </a:fillRef>
          <a:effectRef idx="0">
            <a:schemeClr val="dk1"/>
          </a:effectRef>
          <a:fontRef idx="minor">
            <a:schemeClr val="tx1"/>
          </a:fontRef>
        </p:style>
      </p:cxnSp>
      <p:cxnSp>
        <p:nvCxnSpPr>
          <p:cNvPr id="54" name="Straight Connector 53"/>
          <p:cNvCxnSpPr/>
          <p:nvPr/>
        </p:nvCxnSpPr>
        <p:spPr>
          <a:xfrm flipH="1">
            <a:off x="3200400" y="3327400"/>
            <a:ext cx="228600" cy="571500"/>
          </a:xfrm>
          <a:prstGeom prst="line">
            <a:avLst/>
          </a:prstGeom>
          <a:ln/>
        </p:spPr>
        <p:style>
          <a:lnRef idx="1">
            <a:schemeClr val="dk1"/>
          </a:lnRef>
          <a:fillRef idx="0">
            <a:schemeClr val="dk1"/>
          </a:fillRef>
          <a:effectRef idx="0">
            <a:schemeClr val="dk1"/>
          </a:effectRef>
          <a:fontRef idx="minor">
            <a:schemeClr val="tx1"/>
          </a:fontRef>
        </p:style>
      </p:cxnSp>
      <p:cxnSp>
        <p:nvCxnSpPr>
          <p:cNvPr id="55" name="Straight Connector 54"/>
          <p:cNvCxnSpPr/>
          <p:nvPr/>
        </p:nvCxnSpPr>
        <p:spPr>
          <a:xfrm>
            <a:off x="3200400" y="3898900"/>
            <a:ext cx="457200" cy="457200"/>
          </a:xfrm>
          <a:prstGeom prst="line">
            <a:avLst/>
          </a:prstGeom>
          <a:ln w="952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3657600" y="4241800"/>
            <a:ext cx="571500" cy="114300"/>
          </a:xfrm>
          <a:prstGeom prst="line">
            <a:avLst/>
          </a:prstGeom>
          <a:ln w="12700" cmpd="sng">
            <a:solidFill>
              <a:srgbClr val="000000"/>
            </a:solidFill>
          </a:ln>
          <a:effectLst>
            <a:outerShdw blurRad="69850" dir="16200000" sx="89000" sy="8900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H="1">
            <a:off x="4229100" y="3556000"/>
            <a:ext cx="342900" cy="114300"/>
          </a:xfrm>
          <a:prstGeom prst="line">
            <a:avLst/>
          </a:prstGeom>
          <a:ln w="9525" cmpd="sng">
            <a:solidFill>
              <a:srgbClr val="000000"/>
            </a:solidFill>
          </a:ln>
          <a:effectLst>
            <a:outerShdw blurRad="111125" dist="25400" dir="5400000" rotWithShape="0">
              <a:srgbClr val="000000">
                <a:alpha val="88000"/>
              </a:srgbClr>
            </a:outerShdw>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4229100" y="3663950"/>
            <a:ext cx="0" cy="571500"/>
          </a:xfrm>
          <a:prstGeom prst="line">
            <a:avLst/>
          </a:prstGeom>
          <a:ln w="9525" cmpd="sng">
            <a:solidFill>
              <a:srgbClr val="000000"/>
            </a:solidFill>
          </a:ln>
          <a:effectLst>
            <a:outerShdw blurRad="136525" dir="5400000" sx="115000" sy="115000" rotWithShape="0">
              <a:srgbClr val="000000">
                <a:alpha val="88000"/>
              </a:srgbClr>
            </a:outerShdw>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3657600" y="3092450"/>
            <a:ext cx="342900" cy="457200"/>
          </a:xfrm>
          <a:prstGeom prst="line">
            <a:avLst/>
          </a:prstGeom>
          <a:ln w="6350" cmpd="sng"/>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3657600" y="3556000"/>
            <a:ext cx="571500" cy="1143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3200400" y="3556000"/>
            <a:ext cx="457200" cy="342900"/>
          </a:xfrm>
          <a:prstGeom prst="line">
            <a:avLst/>
          </a:prstGeom>
          <a:ln w="3175" cmpd="sng"/>
        </p:spPr>
        <p:style>
          <a:lnRef idx="1">
            <a:schemeClr val="dk1"/>
          </a:lnRef>
          <a:fillRef idx="0">
            <a:schemeClr val="dk1"/>
          </a:fillRef>
          <a:effectRef idx="0">
            <a:schemeClr val="dk1"/>
          </a:effectRef>
          <a:fontRef idx="minor">
            <a:schemeClr val="tx1"/>
          </a:fontRef>
        </p:style>
      </p:cxnSp>
      <p:cxnSp>
        <p:nvCxnSpPr>
          <p:cNvPr id="62" name="Straight Connector 61"/>
          <p:cNvCxnSpPr/>
          <p:nvPr/>
        </p:nvCxnSpPr>
        <p:spPr>
          <a:xfrm>
            <a:off x="3200400" y="3898900"/>
            <a:ext cx="571500" cy="228600"/>
          </a:xfrm>
          <a:prstGeom prst="line">
            <a:avLst/>
          </a:prstGeom>
          <a:ln w="9525" cmpd="sng">
            <a:solidFill>
              <a:schemeClr val="tx1"/>
            </a:solidFill>
          </a:ln>
          <a:effectLst>
            <a:outerShdw blurRad="165100" dist="25400" dir="5400000" rotWithShape="0">
              <a:srgbClr val="000000">
                <a:alpha val="91000"/>
              </a:srgbClr>
            </a:outerShdw>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3657600" y="3556000"/>
            <a:ext cx="114300" cy="5715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3771900" y="4127500"/>
            <a:ext cx="457200" cy="114300"/>
          </a:xfrm>
          <a:prstGeom prst="line">
            <a:avLst/>
          </a:prstGeom>
          <a:ln w="12700" cmpd="sng">
            <a:solidFill>
              <a:srgbClr val="000000"/>
            </a:solidFill>
          </a:ln>
          <a:effectLst>
            <a:outerShdw blurRad="50800" dist="38100" dir="2700000" sx="89000" sy="89000" algn="tl" rotWithShape="0">
              <a:prstClr val="black">
                <a:alpha val="86000"/>
              </a:prstClr>
            </a:outerShdw>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0" y="260648"/>
            <a:ext cx="9144000" cy="584776"/>
          </a:xfrm>
          <a:prstGeom prst="rect">
            <a:avLst/>
          </a:prstGeom>
          <a:noFill/>
        </p:spPr>
        <p:txBody>
          <a:bodyPr wrap="square" rtlCol="0">
            <a:spAutoFit/>
          </a:bodyPr>
          <a:lstStyle/>
          <a:p>
            <a:pPr algn="ctr"/>
            <a:r>
              <a:rPr lang="en-GB" sz="3200" dirty="0">
                <a:solidFill>
                  <a:srgbClr val="002060"/>
                </a:solidFill>
              </a:rPr>
              <a:t>…so they draw on multiple disciplines…</a:t>
            </a:r>
          </a:p>
        </p:txBody>
      </p:sp>
      <p:sp>
        <p:nvSpPr>
          <p:cNvPr id="2" name="Rectangle 1"/>
          <p:cNvSpPr/>
          <p:nvPr/>
        </p:nvSpPr>
        <p:spPr>
          <a:xfrm>
            <a:off x="323528" y="5445224"/>
            <a:ext cx="8712968" cy="523220"/>
          </a:xfrm>
          <a:prstGeom prst="rect">
            <a:avLst/>
          </a:prstGeom>
        </p:spPr>
        <p:txBody>
          <a:bodyPr wrap="square">
            <a:spAutoFit/>
          </a:bodyPr>
          <a:lstStyle/>
          <a:p>
            <a:r>
              <a:rPr lang="en-GB" sz="2800" dirty="0">
                <a:solidFill>
                  <a:srgbClr val="002060"/>
                </a:solidFill>
              </a:rPr>
              <a:t>There will always be a need for discipline-based expertise </a:t>
            </a:r>
          </a:p>
        </p:txBody>
      </p:sp>
    </p:spTree>
    <p:extLst>
      <p:ext uri="{BB962C8B-B14F-4D97-AF65-F5344CB8AC3E}">
        <p14:creationId xmlns:p14="http://schemas.microsoft.com/office/powerpoint/2010/main" val="117143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4229100" y="3556000"/>
            <a:ext cx="342900" cy="685800"/>
          </a:xfrm>
          <a:prstGeom prst="line">
            <a:avLst/>
          </a:prstGeom>
          <a:ln w="9525" cmpd="sng">
            <a:solidFill>
              <a:srgbClr val="000000"/>
            </a:solidFill>
          </a:ln>
          <a:effectLst>
            <a:outerShdw blurRad="53975" dir="5400000" sx="107000" sy="107000" rotWithShape="0">
              <a:srgbClr val="000000">
                <a:alpha val="86000"/>
              </a:srgbClr>
            </a:outerShdw>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4000500" y="3098800"/>
            <a:ext cx="228600" cy="571500"/>
          </a:xfrm>
          <a:prstGeom prst="line">
            <a:avLst/>
          </a:prstGeom>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H="1" flipV="1">
            <a:off x="3429000" y="3327400"/>
            <a:ext cx="228600" cy="228600"/>
          </a:xfrm>
          <a:prstGeom prst="line">
            <a:avLst/>
          </a:prstGeom>
          <a:ln w="6350" cmpd="sng"/>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flipV="1">
            <a:off x="3771900" y="3670300"/>
            <a:ext cx="457200" cy="457200"/>
          </a:xfrm>
          <a:prstGeom prst="line">
            <a:avLst/>
          </a:prstGeom>
          <a:ln w="6350" cmpd="sng">
            <a:solidFill>
              <a:srgbClr val="000000"/>
            </a:solidFill>
          </a:ln>
          <a:effectLst>
            <a:outerShdw blurRad="222250" dist="139700" dir="5400000" rotWithShape="0">
              <a:srgbClr val="000000">
                <a:alpha val="88000"/>
              </a:srgbClr>
            </a:outerShdw>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3657600" y="4127500"/>
            <a:ext cx="114300" cy="228600"/>
          </a:xfrm>
          <a:prstGeom prst="line">
            <a:avLst/>
          </a:prstGeom>
          <a:ln w="12700" cmpd="sng">
            <a:solidFill>
              <a:srgbClr val="000000"/>
            </a:solidFill>
          </a:ln>
          <a:effectLst>
            <a:outerShdw blurRad="136525" dist="25400" dir="5400000" sx="102000" sy="102000" rotWithShape="0">
              <a:srgbClr val="000000">
                <a:alpha val="95000"/>
              </a:srgbClr>
            </a:outerShdw>
          </a:effectLst>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4242435" y="201549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p:cNvSpPr/>
          <p:nvPr/>
        </p:nvSpPr>
        <p:spPr>
          <a:xfrm>
            <a:off x="5399405" y="261747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Oval 21"/>
          <p:cNvSpPr/>
          <p:nvPr/>
        </p:nvSpPr>
        <p:spPr>
          <a:xfrm>
            <a:off x="5598795" y="410972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Oval 22"/>
          <p:cNvSpPr/>
          <p:nvPr/>
        </p:nvSpPr>
        <p:spPr>
          <a:xfrm>
            <a:off x="2997200" y="2223135"/>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Oval 23"/>
          <p:cNvSpPr/>
          <p:nvPr/>
        </p:nvSpPr>
        <p:spPr>
          <a:xfrm>
            <a:off x="1943100" y="320675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Oval 24"/>
          <p:cNvSpPr/>
          <p:nvPr/>
        </p:nvSpPr>
        <p:spPr>
          <a:xfrm>
            <a:off x="4374515" y="494792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Oval 25"/>
          <p:cNvSpPr/>
          <p:nvPr/>
        </p:nvSpPr>
        <p:spPr>
          <a:xfrm>
            <a:off x="2333625" y="4675505"/>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7" name="Straight Arrow Connector 26"/>
          <p:cNvCxnSpPr/>
          <p:nvPr/>
        </p:nvCxnSpPr>
        <p:spPr>
          <a:xfrm flipH="1">
            <a:off x="4505960" y="2846070"/>
            <a:ext cx="866140" cy="635635"/>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flipH="1" flipV="1">
            <a:off x="4374515" y="3957320"/>
            <a:ext cx="1150620" cy="22860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flipH="1" flipV="1">
            <a:off x="4114800" y="4235450"/>
            <a:ext cx="335280" cy="68580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30" name="Straight Arrow Connector 29"/>
          <p:cNvCxnSpPr/>
          <p:nvPr/>
        </p:nvCxnSpPr>
        <p:spPr>
          <a:xfrm flipV="1">
            <a:off x="2611120" y="4127500"/>
            <a:ext cx="754380" cy="57150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31" name="Straight Arrow Connector 30"/>
          <p:cNvCxnSpPr/>
          <p:nvPr/>
        </p:nvCxnSpPr>
        <p:spPr>
          <a:xfrm>
            <a:off x="2209800" y="3401060"/>
            <a:ext cx="1143000" cy="23495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32" name="Straight Arrow Connector 31"/>
          <p:cNvCxnSpPr/>
          <p:nvPr/>
        </p:nvCxnSpPr>
        <p:spPr>
          <a:xfrm flipH="1">
            <a:off x="4000500" y="2292350"/>
            <a:ext cx="342900" cy="103505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33" name="Straight Arrow Connector 32"/>
          <p:cNvCxnSpPr/>
          <p:nvPr/>
        </p:nvCxnSpPr>
        <p:spPr>
          <a:xfrm>
            <a:off x="3200400" y="2451735"/>
            <a:ext cx="382905" cy="79756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42" name="Straight Arrow Connector 41"/>
          <p:cNvCxnSpPr/>
          <p:nvPr/>
        </p:nvCxnSpPr>
        <p:spPr>
          <a:xfrm flipV="1">
            <a:off x="2171700" y="2406650"/>
            <a:ext cx="914400" cy="914400"/>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3" name="Straight Arrow Connector 42"/>
          <p:cNvCxnSpPr/>
          <p:nvPr/>
        </p:nvCxnSpPr>
        <p:spPr>
          <a:xfrm flipV="1">
            <a:off x="3240405" y="2178050"/>
            <a:ext cx="1001395" cy="114300"/>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4" name="Straight Arrow Connector 43"/>
          <p:cNvCxnSpPr/>
          <p:nvPr/>
        </p:nvCxnSpPr>
        <p:spPr>
          <a:xfrm>
            <a:off x="4471035" y="2223135"/>
            <a:ext cx="901065" cy="526415"/>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5" name="Straight Arrow Connector 44"/>
          <p:cNvCxnSpPr/>
          <p:nvPr/>
        </p:nvCxnSpPr>
        <p:spPr>
          <a:xfrm>
            <a:off x="5486400" y="2863850"/>
            <a:ext cx="193040" cy="1245870"/>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6" name="Straight Arrow Connector 45"/>
          <p:cNvCxnSpPr/>
          <p:nvPr/>
        </p:nvCxnSpPr>
        <p:spPr>
          <a:xfrm>
            <a:off x="2057400" y="3481070"/>
            <a:ext cx="342900" cy="1217295"/>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7" name="Straight Arrow Connector 46"/>
          <p:cNvCxnSpPr/>
          <p:nvPr/>
        </p:nvCxnSpPr>
        <p:spPr>
          <a:xfrm flipV="1">
            <a:off x="4603115" y="4241800"/>
            <a:ext cx="995680" cy="706120"/>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8" name="Straight Arrow Connector 47"/>
          <p:cNvCxnSpPr/>
          <p:nvPr/>
        </p:nvCxnSpPr>
        <p:spPr>
          <a:xfrm>
            <a:off x="2611120" y="4826635"/>
            <a:ext cx="1732280" cy="208280"/>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sp>
        <p:nvSpPr>
          <p:cNvPr id="49" name="Rectangle 4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0" name="Rectangle 49"/>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1" name="Rectangle 50"/>
          <p:cNvSpPr>
            <a:spLocks noChangeArrowheads="1"/>
          </p:cNvSpPr>
          <p:nvPr/>
        </p:nvSpPr>
        <p:spPr bwMode="auto">
          <a:xfrm>
            <a:off x="0" y="91440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cxnSp>
        <p:nvCxnSpPr>
          <p:cNvPr id="52" name="Straight Connector 51"/>
          <p:cNvCxnSpPr/>
          <p:nvPr/>
        </p:nvCxnSpPr>
        <p:spPr>
          <a:xfrm>
            <a:off x="4000500" y="3098800"/>
            <a:ext cx="571500" cy="457200"/>
          </a:xfrm>
          <a:prstGeom prst="line">
            <a:avLst/>
          </a:prstGeom>
          <a:ln/>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a:xfrm flipH="1">
            <a:off x="3429000" y="3098800"/>
            <a:ext cx="571500" cy="228600"/>
          </a:xfrm>
          <a:prstGeom prst="line">
            <a:avLst/>
          </a:prstGeom>
          <a:ln/>
        </p:spPr>
        <p:style>
          <a:lnRef idx="1">
            <a:schemeClr val="dk1"/>
          </a:lnRef>
          <a:fillRef idx="0">
            <a:schemeClr val="dk1"/>
          </a:fillRef>
          <a:effectRef idx="0">
            <a:schemeClr val="dk1"/>
          </a:effectRef>
          <a:fontRef idx="minor">
            <a:schemeClr val="tx1"/>
          </a:fontRef>
        </p:style>
      </p:cxnSp>
      <p:cxnSp>
        <p:nvCxnSpPr>
          <p:cNvPr id="54" name="Straight Connector 53"/>
          <p:cNvCxnSpPr/>
          <p:nvPr/>
        </p:nvCxnSpPr>
        <p:spPr>
          <a:xfrm flipH="1">
            <a:off x="3200400" y="3327400"/>
            <a:ext cx="228600" cy="571500"/>
          </a:xfrm>
          <a:prstGeom prst="line">
            <a:avLst/>
          </a:prstGeom>
          <a:ln/>
        </p:spPr>
        <p:style>
          <a:lnRef idx="1">
            <a:schemeClr val="dk1"/>
          </a:lnRef>
          <a:fillRef idx="0">
            <a:schemeClr val="dk1"/>
          </a:fillRef>
          <a:effectRef idx="0">
            <a:schemeClr val="dk1"/>
          </a:effectRef>
          <a:fontRef idx="minor">
            <a:schemeClr val="tx1"/>
          </a:fontRef>
        </p:style>
      </p:cxnSp>
      <p:cxnSp>
        <p:nvCxnSpPr>
          <p:cNvPr id="55" name="Straight Connector 54"/>
          <p:cNvCxnSpPr/>
          <p:nvPr/>
        </p:nvCxnSpPr>
        <p:spPr>
          <a:xfrm>
            <a:off x="3200400" y="3898900"/>
            <a:ext cx="457200" cy="457200"/>
          </a:xfrm>
          <a:prstGeom prst="line">
            <a:avLst/>
          </a:prstGeom>
          <a:ln w="952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3657600" y="4241800"/>
            <a:ext cx="571500" cy="114300"/>
          </a:xfrm>
          <a:prstGeom prst="line">
            <a:avLst/>
          </a:prstGeom>
          <a:ln w="12700" cmpd="sng">
            <a:solidFill>
              <a:srgbClr val="000000"/>
            </a:solidFill>
          </a:ln>
          <a:effectLst>
            <a:outerShdw blurRad="69850" dir="16200000" sx="89000" sy="8900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H="1">
            <a:off x="4229100" y="3556000"/>
            <a:ext cx="342900" cy="114300"/>
          </a:xfrm>
          <a:prstGeom prst="line">
            <a:avLst/>
          </a:prstGeom>
          <a:ln w="9525" cmpd="sng">
            <a:solidFill>
              <a:srgbClr val="000000"/>
            </a:solidFill>
          </a:ln>
          <a:effectLst>
            <a:outerShdw blurRad="111125" dist="25400" dir="5400000" rotWithShape="0">
              <a:srgbClr val="000000">
                <a:alpha val="88000"/>
              </a:srgbClr>
            </a:outerShdw>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4229100" y="3663950"/>
            <a:ext cx="0" cy="571500"/>
          </a:xfrm>
          <a:prstGeom prst="line">
            <a:avLst/>
          </a:prstGeom>
          <a:ln w="9525" cmpd="sng">
            <a:solidFill>
              <a:srgbClr val="000000"/>
            </a:solidFill>
          </a:ln>
          <a:effectLst>
            <a:outerShdw blurRad="136525" dir="5400000" sx="115000" sy="115000" rotWithShape="0">
              <a:srgbClr val="000000">
                <a:alpha val="88000"/>
              </a:srgbClr>
            </a:outerShdw>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3657600" y="3092450"/>
            <a:ext cx="342900" cy="457200"/>
          </a:xfrm>
          <a:prstGeom prst="line">
            <a:avLst/>
          </a:prstGeom>
          <a:ln w="6350" cmpd="sng"/>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3657600" y="3556000"/>
            <a:ext cx="571500" cy="1143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3200400" y="3556000"/>
            <a:ext cx="457200" cy="342900"/>
          </a:xfrm>
          <a:prstGeom prst="line">
            <a:avLst/>
          </a:prstGeom>
          <a:ln w="3175" cmpd="sng"/>
        </p:spPr>
        <p:style>
          <a:lnRef idx="1">
            <a:schemeClr val="dk1"/>
          </a:lnRef>
          <a:fillRef idx="0">
            <a:schemeClr val="dk1"/>
          </a:fillRef>
          <a:effectRef idx="0">
            <a:schemeClr val="dk1"/>
          </a:effectRef>
          <a:fontRef idx="minor">
            <a:schemeClr val="tx1"/>
          </a:fontRef>
        </p:style>
      </p:cxnSp>
      <p:cxnSp>
        <p:nvCxnSpPr>
          <p:cNvPr id="62" name="Straight Connector 61"/>
          <p:cNvCxnSpPr/>
          <p:nvPr/>
        </p:nvCxnSpPr>
        <p:spPr>
          <a:xfrm>
            <a:off x="3200400" y="3898900"/>
            <a:ext cx="571500" cy="228600"/>
          </a:xfrm>
          <a:prstGeom prst="line">
            <a:avLst/>
          </a:prstGeom>
          <a:ln w="9525" cmpd="sng">
            <a:solidFill>
              <a:schemeClr val="bg1"/>
            </a:solidFill>
          </a:ln>
          <a:effectLst>
            <a:outerShdw blurRad="165100" dist="25400" dir="5400000" rotWithShape="0">
              <a:srgbClr val="000000">
                <a:alpha val="91000"/>
              </a:srgbClr>
            </a:outerShdw>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3657600" y="3556000"/>
            <a:ext cx="114300" cy="5715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3771900" y="4127500"/>
            <a:ext cx="457200" cy="114300"/>
          </a:xfrm>
          <a:prstGeom prst="line">
            <a:avLst/>
          </a:prstGeom>
          <a:ln w="12700" cmpd="sng">
            <a:solidFill>
              <a:srgbClr val="000000"/>
            </a:solidFill>
          </a:ln>
          <a:effectLst>
            <a:outerShdw blurRad="50800" dist="38100" dir="2700000" sx="89000" sy="89000" algn="tl" rotWithShape="0">
              <a:prstClr val="black">
                <a:alpha val="86000"/>
              </a:prstClr>
            </a:outerShdw>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a:stCxn id="26" idx="7"/>
            <a:endCxn id="23" idx="4"/>
          </p:cNvCxnSpPr>
          <p:nvPr/>
        </p:nvCxnSpPr>
        <p:spPr>
          <a:xfrm flipV="1">
            <a:off x="2528747" y="2451735"/>
            <a:ext cx="582753" cy="2257248"/>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sp>
        <p:nvSpPr>
          <p:cNvPr id="67" name="TextBox 66"/>
          <p:cNvSpPr txBox="1"/>
          <p:nvPr/>
        </p:nvSpPr>
        <p:spPr>
          <a:xfrm>
            <a:off x="0" y="260648"/>
            <a:ext cx="9144000" cy="584776"/>
          </a:xfrm>
          <a:prstGeom prst="rect">
            <a:avLst/>
          </a:prstGeom>
          <a:noFill/>
        </p:spPr>
        <p:txBody>
          <a:bodyPr wrap="square" rtlCol="0">
            <a:spAutoFit/>
          </a:bodyPr>
          <a:lstStyle/>
          <a:p>
            <a:pPr algn="ctr"/>
            <a:r>
              <a:rPr lang="en-GB" sz="3200" dirty="0">
                <a:solidFill>
                  <a:srgbClr val="002060"/>
                </a:solidFill>
              </a:rPr>
              <a:t>…which demands inter-disciplinary working…</a:t>
            </a:r>
          </a:p>
        </p:txBody>
      </p:sp>
    </p:spTree>
    <p:extLst>
      <p:ext uri="{BB962C8B-B14F-4D97-AF65-F5344CB8AC3E}">
        <p14:creationId xmlns:p14="http://schemas.microsoft.com/office/powerpoint/2010/main" val="261781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78178353773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5678" y="317066"/>
            <a:ext cx="4234794" cy="6359673"/>
          </a:xfrm>
          <a:prstGeom prst="rect">
            <a:avLst/>
          </a:prstGeom>
        </p:spPr>
      </p:pic>
      <p:pic>
        <p:nvPicPr>
          <p:cNvPr id="5" name="Picture 4"/>
          <p:cNvPicPr>
            <a:picLocks noChangeAspect="1"/>
          </p:cNvPicPr>
          <p:nvPr/>
        </p:nvPicPr>
        <p:blipFill>
          <a:blip r:embed="rId3"/>
          <a:stretch>
            <a:fillRect/>
          </a:stretch>
        </p:blipFill>
        <p:spPr>
          <a:xfrm>
            <a:off x="107504" y="317066"/>
            <a:ext cx="4230198" cy="6358038"/>
          </a:xfrm>
          <a:prstGeom prst="rect">
            <a:avLst/>
          </a:prstGeom>
        </p:spPr>
      </p:pic>
    </p:spTree>
    <p:extLst>
      <p:ext uri="{BB962C8B-B14F-4D97-AF65-F5344CB8AC3E}">
        <p14:creationId xmlns:p14="http://schemas.microsoft.com/office/powerpoint/2010/main" val="19008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4229100" y="3556000"/>
            <a:ext cx="342900" cy="685800"/>
          </a:xfrm>
          <a:prstGeom prst="line">
            <a:avLst/>
          </a:prstGeom>
          <a:ln w="9525" cmpd="sng">
            <a:solidFill>
              <a:srgbClr val="000000"/>
            </a:solidFill>
          </a:ln>
          <a:effectLst>
            <a:outerShdw blurRad="53975" dir="5400000" sx="107000" sy="107000" rotWithShape="0">
              <a:srgbClr val="000000">
                <a:alpha val="86000"/>
              </a:srgbClr>
            </a:outerShdw>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4000500" y="3098800"/>
            <a:ext cx="228600" cy="571500"/>
          </a:xfrm>
          <a:prstGeom prst="line">
            <a:avLst/>
          </a:prstGeom>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H="1" flipV="1">
            <a:off x="3429000" y="3327400"/>
            <a:ext cx="228600" cy="228600"/>
          </a:xfrm>
          <a:prstGeom prst="line">
            <a:avLst/>
          </a:prstGeom>
          <a:ln w="6350" cmpd="sng"/>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flipV="1">
            <a:off x="3771900" y="3670300"/>
            <a:ext cx="457200" cy="457200"/>
          </a:xfrm>
          <a:prstGeom prst="line">
            <a:avLst/>
          </a:prstGeom>
          <a:ln w="6350" cmpd="sng">
            <a:solidFill>
              <a:srgbClr val="000000"/>
            </a:solidFill>
          </a:ln>
          <a:effectLst>
            <a:outerShdw blurRad="222250" dist="139700" dir="5400000" rotWithShape="0">
              <a:srgbClr val="000000">
                <a:alpha val="88000"/>
              </a:srgbClr>
            </a:outerShdw>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3657600" y="4127500"/>
            <a:ext cx="114300" cy="228600"/>
          </a:xfrm>
          <a:prstGeom prst="line">
            <a:avLst/>
          </a:prstGeom>
          <a:ln w="12700" cmpd="sng">
            <a:solidFill>
              <a:srgbClr val="000000"/>
            </a:solidFill>
          </a:ln>
          <a:effectLst>
            <a:outerShdw blurRad="136525" dist="25400" dir="5400000" sx="102000" sy="102000" rotWithShape="0">
              <a:srgbClr val="000000">
                <a:alpha val="95000"/>
              </a:srgbClr>
            </a:outerShdw>
          </a:effectLst>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4242435" y="201549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p:cNvSpPr/>
          <p:nvPr/>
        </p:nvSpPr>
        <p:spPr>
          <a:xfrm>
            <a:off x="5399405" y="261747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Oval 21"/>
          <p:cNvSpPr/>
          <p:nvPr/>
        </p:nvSpPr>
        <p:spPr>
          <a:xfrm>
            <a:off x="5598795" y="410972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Oval 22"/>
          <p:cNvSpPr/>
          <p:nvPr/>
        </p:nvSpPr>
        <p:spPr>
          <a:xfrm>
            <a:off x="2997200" y="2223135"/>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Oval 23"/>
          <p:cNvSpPr/>
          <p:nvPr/>
        </p:nvSpPr>
        <p:spPr>
          <a:xfrm>
            <a:off x="1943100" y="320675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Oval 24"/>
          <p:cNvSpPr/>
          <p:nvPr/>
        </p:nvSpPr>
        <p:spPr>
          <a:xfrm>
            <a:off x="4374515" y="494792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Oval 25"/>
          <p:cNvSpPr/>
          <p:nvPr/>
        </p:nvSpPr>
        <p:spPr>
          <a:xfrm>
            <a:off x="2333625" y="4675505"/>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7" name="Straight Arrow Connector 26"/>
          <p:cNvCxnSpPr/>
          <p:nvPr/>
        </p:nvCxnSpPr>
        <p:spPr>
          <a:xfrm flipH="1">
            <a:off x="4505960" y="2846070"/>
            <a:ext cx="866140" cy="635635"/>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flipH="1" flipV="1">
            <a:off x="4374515" y="3957320"/>
            <a:ext cx="1150620" cy="22860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flipH="1" flipV="1">
            <a:off x="4114800" y="4235450"/>
            <a:ext cx="335280" cy="68580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30" name="Straight Arrow Connector 29"/>
          <p:cNvCxnSpPr/>
          <p:nvPr/>
        </p:nvCxnSpPr>
        <p:spPr>
          <a:xfrm flipV="1">
            <a:off x="2611120" y="4127500"/>
            <a:ext cx="754380" cy="57150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31" name="Straight Arrow Connector 30"/>
          <p:cNvCxnSpPr/>
          <p:nvPr/>
        </p:nvCxnSpPr>
        <p:spPr>
          <a:xfrm>
            <a:off x="2209800" y="3401060"/>
            <a:ext cx="1143000" cy="23495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32" name="Straight Arrow Connector 31"/>
          <p:cNvCxnSpPr/>
          <p:nvPr/>
        </p:nvCxnSpPr>
        <p:spPr>
          <a:xfrm flipH="1">
            <a:off x="4000500" y="2292350"/>
            <a:ext cx="342900" cy="103505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33" name="Straight Arrow Connector 32"/>
          <p:cNvCxnSpPr/>
          <p:nvPr/>
        </p:nvCxnSpPr>
        <p:spPr>
          <a:xfrm>
            <a:off x="3200400" y="2451735"/>
            <a:ext cx="382905" cy="79756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sp>
        <p:nvSpPr>
          <p:cNvPr id="34" name="8-Point Star 33"/>
          <p:cNvSpPr/>
          <p:nvPr/>
        </p:nvSpPr>
        <p:spPr>
          <a:xfrm>
            <a:off x="3314700" y="1149350"/>
            <a:ext cx="440055" cy="457200"/>
          </a:xfrm>
          <a:prstGeom prst="star8">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 name="Left-Right Arrow 37"/>
          <p:cNvSpPr/>
          <p:nvPr/>
        </p:nvSpPr>
        <p:spPr>
          <a:xfrm rot="7464464">
            <a:off x="1710690" y="2273935"/>
            <a:ext cx="2061845" cy="97155"/>
          </a:xfrm>
          <a:prstGeom prst="leftRightArrow">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9" name="Left-Right Arrow 38"/>
          <p:cNvSpPr/>
          <p:nvPr/>
        </p:nvSpPr>
        <p:spPr>
          <a:xfrm rot="6789440">
            <a:off x="2960370" y="1852930"/>
            <a:ext cx="720725" cy="99695"/>
          </a:xfrm>
          <a:prstGeom prst="leftRightArrow">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0" name="Left-Right Arrow 39"/>
          <p:cNvSpPr/>
          <p:nvPr/>
        </p:nvSpPr>
        <p:spPr>
          <a:xfrm rot="2677818">
            <a:off x="3576955" y="1726565"/>
            <a:ext cx="720725" cy="132080"/>
          </a:xfrm>
          <a:prstGeom prst="leftRightArrow">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1" name="Left-Right Arrow 40"/>
          <p:cNvSpPr/>
          <p:nvPr/>
        </p:nvSpPr>
        <p:spPr>
          <a:xfrm rot="2112139">
            <a:off x="3583305" y="1945005"/>
            <a:ext cx="1983740" cy="111125"/>
          </a:xfrm>
          <a:prstGeom prst="leftRightArrow">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42" name="Straight Arrow Connector 41"/>
          <p:cNvCxnSpPr/>
          <p:nvPr/>
        </p:nvCxnSpPr>
        <p:spPr>
          <a:xfrm flipV="1">
            <a:off x="2171700" y="2406650"/>
            <a:ext cx="914400" cy="914400"/>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3" name="Straight Arrow Connector 42"/>
          <p:cNvCxnSpPr/>
          <p:nvPr/>
        </p:nvCxnSpPr>
        <p:spPr>
          <a:xfrm flipV="1">
            <a:off x="3240405" y="2178050"/>
            <a:ext cx="1001395" cy="114300"/>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4" name="Straight Arrow Connector 43"/>
          <p:cNvCxnSpPr/>
          <p:nvPr/>
        </p:nvCxnSpPr>
        <p:spPr>
          <a:xfrm>
            <a:off x="4471035" y="2223135"/>
            <a:ext cx="901065" cy="526415"/>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5" name="Straight Arrow Connector 44"/>
          <p:cNvCxnSpPr/>
          <p:nvPr/>
        </p:nvCxnSpPr>
        <p:spPr>
          <a:xfrm>
            <a:off x="5486400" y="2863850"/>
            <a:ext cx="193040" cy="1245870"/>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6" name="Straight Arrow Connector 45"/>
          <p:cNvCxnSpPr/>
          <p:nvPr/>
        </p:nvCxnSpPr>
        <p:spPr>
          <a:xfrm>
            <a:off x="2057400" y="3481070"/>
            <a:ext cx="342900" cy="1217295"/>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7" name="Straight Arrow Connector 46"/>
          <p:cNvCxnSpPr/>
          <p:nvPr/>
        </p:nvCxnSpPr>
        <p:spPr>
          <a:xfrm flipV="1">
            <a:off x="4603115" y="4241800"/>
            <a:ext cx="995680" cy="706120"/>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8" name="Straight Arrow Connector 47"/>
          <p:cNvCxnSpPr/>
          <p:nvPr/>
        </p:nvCxnSpPr>
        <p:spPr>
          <a:xfrm>
            <a:off x="2611120" y="4826635"/>
            <a:ext cx="1732280" cy="208280"/>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sp>
        <p:nvSpPr>
          <p:cNvPr id="49" name="Rectangle 4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0" name="Rectangle 49"/>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1" name="Rectangle 50"/>
          <p:cNvSpPr>
            <a:spLocks noChangeArrowheads="1"/>
          </p:cNvSpPr>
          <p:nvPr/>
        </p:nvSpPr>
        <p:spPr bwMode="auto">
          <a:xfrm>
            <a:off x="0" y="91440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cxnSp>
        <p:nvCxnSpPr>
          <p:cNvPr id="52" name="Straight Connector 51"/>
          <p:cNvCxnSpPr/>
          <p:nvPr/>
        </p:nvCxnSpPr>
        <p:spPr>
          <a:xfrm>
            <a:off x="4000500" y="3098800"/>
            <a:ext cx="571500" cy="457200"/>
          </a:xfrm>
          <a:prstGeom prst="line">
            <a:avLst/>
          </a:prstGeom>
          <a:ln/>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a:xfrm flipH="1">
            <a:off x="3429000" y="3098800"/>
            <a:ext cx="571500" cy="228600"/>
          </a:xfrm>
          <a:prstGeom prst="line">
            <a:avLst/>
          </a:prstGeom>
          <a:ln/>
        </p:spPr>
        <p:style>
          <a:lnRef idx="1">
            <a:schemeClr val="dk1"/>
          </a:lnRef>
          <a:fillRef idx="0">
            <a:schemeClr val="dk1"/>
          </a:fillRef>
          <a:effectRef idx="0">
            <a:schemeClr val="dk1"/>
          </a:effectRef>
          <a:fontRef idx="minor">
            <a:schemeClr val="tx1"/>
          </a:fontRef>
        </p:style>
      </p:cxnSp>
      <p:cxnSp>
        <p:nvCxnSpPr>
          <p:cNvPr id="54" name="Straight Connector 53"/>
          <p:cNvCxnSpPr/>
          <p:nvPr/>
        </p:nvCxnSpPr>
        <p:spPr>
          <a:xfrm flipH="1">
            <a:off x="3200400" y="3327400"/>
            <a:ext cx="228600" cy="571500"/>
          </a:xfrm>
          <a:prstGeom prst="line">
            <a:avLst/>
          </a:prstGeom>
          <a:ln/>
        </p:spPr>
        <p:style>
          <a:lnRef idx="1">
            <a:schemeClr val="dk1"/>
          </a:lnRef>
          <a:fillRef idx="0">
            <a:schemeClr val="dk1"/>
          </a:fillRef>
          <a:effectRef idx="0">
            <a:schemeClr val="dk1"/>
          </a:effectRef>
          <a:fontRef idx="minor">
            <a:schemeClr val="tx1"/>
          </a:fontRef>
        </p:style>
      </p:cxnSp>
      <p:cxnSp>
        <p:nvCxnSpPr>
          <p:cNvPr id="55" name="Straight Connector 54"/>
          <p:cNvCxnSpPr/>
          <p:nvPr/>
        </p:nvCxnSpPr>
        <p:spPr>
          <a:xfrm>
            <a:off x="3200400" y="3898900"/>
            <a:ext cx="457200" cy="457200"/>
          </a:xfrm>
          <a:prstGeom prst="line">
            <a:avLst/>
          </a:prstGeom>
          <a:ln w="952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3657600" y="4241800"/>
            <a:ext cx="571500" cy="114300"/>
          </a:xfrm>
          <a:prstGeom prst="line">
            <a:avLst/>
          </a:prstGeom>
          <a:ln w="12700" cmpd="sng">
            <a:solidFill>
              <a:srgbClr val="000000"/>
            </a:solidFill>
          </a:ln>
          <a:effectLst>
            <a:outerShdw blurRad="69850" dir="16200000" sx="89000" sy="8900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H="1">
            <a:off x="4229100" y="3556000"/>
            <a:ext cx="342900" cy="114300"/>
          </a:xfrm>
          <a:prstGeom prst="line">
            <a:avLst/>
          </a:prstGeom>
          <a:ln w="9525" cmpd="sng">
            <a:solidFill>
              <a:srgbClr val="000000"/>
            </a:solidFill>
          </a:ln>
          <a:effectLst>
            <a:outerShdw blurRad="111125" dist="25400" dir="5400000" rotWithShape="0">
              <a:srgbClr val="000000">
                <a:alpha val="88000"/>
              </a:srgbClr>
            </a:outerShdw>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4229100" y="3663950"/>
            <a:ext cx="0" cy="571500"/>
          </a:xfrm>
          <a:prstGeom prst="line">
            <a:avLst/>
          </a:prstGeom>
          <a:ln w="9525" cmpd="sng">
            <a:solidFill>
              <a:srgbClr val="000000"/>
            </a:solidFill>
          </a:ln>
          <a:effectLst>
            <a:outerShdw blurRad="136525" dir="5400000" sx="115000" sy="115000" rotWithShape="0">
              <a:srgbClr val="000000">
                <a:alpha val="88000"/>
              </a:srgbClr>
            </a:outerShdw>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3657600" y="3092450"/>
            <a:ext cx="342900" cy="457200"/>
          </a:xfrm>
          <a:prstGeom prst="line">
            <a:avLst/>
          </a:prstGeom>
          <a:ln w="6350" cmpd="sng"/>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3657600" y="3556000"/>
            <a:ext cx="571500" cy="1143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3200400" y="3556000"/>
            <a:ext cx="457200" cy="342900"/>
          </a:xfrm>
          <a:prstGeom prst="line">
            <a:avLst/>
          </a:prstGeom>
          <a:ln w="3175" cmpd="sng"/>
        </p:spPr>
        <p:style>
          <a:lnRef idx="1">
            <a:schemeClr val="dk1"/>
          </a:lnRef>
          <a:fillRef idx="0">
            <a:schemeClr val="dk1"/>
          </a:fillRef>
          <a:effectRef idx="0">
            <a:schemeClr val="dk1"/>
          </a:effectRef>
          <a:fontRef idx="minor">
            <a:schemeClr val="tx1"/>
          </a:fontRef>
        </p:style>
      </p:cxnSp>
      <p:cxnSp>
        <p:nvCxnSpPr>
          <p:cNvPr id="62" name="Straight Connector 61"/>
          <p:cNvCxnSpPr/>
          <p:nvPr/>
        </p:nvCxnSpPr>
        <p:spPr>
          <a:xfrm>
            <a:off x="3200400" y="3898900"/>
            <a:ext cx="571500" cy="228600"/>
          </a:xfrm>
          <a:prstGeom prst="line">
            <a:avLst/>
          </a:prstGeom>
          <a:ln w="9525" cmpd="sng">
            <a:solidFill>
              <a:schemeClr val="tx1"/>
            </a:solidFill>
          </a:ln>
          <a:effectLst>
            <a:outerShdw blurRad="165100" dist="25400" dir="5400000" rotWithShape="0">
              <a:srgbClr val="000000">
                <a:alpha val="91000"/>
              </a:srgbClr>
            </a:outerShdw>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3657600" y="3556000"/>
            <a:ext cx="114300" cy="5715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3771900" y="4127500"/>
            <a:ext cx="457200" cy="114300"/>
          </a:xfrm>
          <a:prstGeom prst="line">
            <a:avLst/>
          </a:prstGeom>
          <a:ln w="12700" cmpd="sng">
            <a:solidFill>
              <a:srgbClr val="000000"/>
            </a:solidFill>
          </a:ln>
          <a:effectLst>
            <a:outerShdw blurRad="50800" dist="38100" dir="2700000" sx="89000" sy="89000" algn="tl" rotWithShape="0">
              <a:prstClr val="black">
                <a:alpha val="86000"/>
              </a:prstClr>
            </a:outerShdw>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2528747" y="2451735"/>
            <a:ext cx="582753" cy="2257248"/>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sp>
        <p:nvSpPr>
          <p:cNvPr id="66" name="TextBox 65"/>
          <p:cNvSpPr txBox="1"/>
          <p:nvPr/>
        </p:nvSpPr>
        <p:spPr>
          <a:xfrm>
            <a:off x="3175" y="75203"/>
            <a:ext cx="9144000" cy="1077218"/>
          </a:xfrm>
          <a:prstGeom prst="rect">
            <a:avLst/>
          </a:prstGeom>
          <a:noFill/>
        </p:spPr>
        <p:txBody>
          <a:bodyPr wrap="square" rtlCol="0">
            <a:spAutoFit/>
          </a:bodyPr>
          <a:lstStyle/>
          <a:p>
            <a:pPr algn="ctr"/>
            <a:r>
              <a:rPr lang="en-GB" sz="3200" dirty="0">
                <a:solidFill>
                  <a:srgbClr val="002060"/>
                </a:solidFill>
              </a:rPr>
              <a:t>Inter-disciplinary communication can still leave key people out of the picture</a:t>
            </a:r>
          </a:p>
        </p:txBody>
      </p:sp>
      <p:sp>
        <p:nvSpPr>
          <p:cNvPr id="68" name="Oval 67"/>
          <p:cNvSpPr/>
          <p:nvPr/>
        </p:nvSpPr>
        <p:spPr>
          <a:xfrm>
            <a:off x="5189084" y="1564005"/>
            <a:ext cx="228600" cy="228600"/>
          </a:xfrm>
          <a:prstGeom prst="ellipse">
            <a:avLst/>
          </a:prstGeom>
          <a:solidFill>
            <a:schemeClr val="tx1"/>
          </a:solidFill>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0" name="Oval 69"/>
          <p:cNvSpPr/>
          <p:nvPr/>
        </p:nvSpPr>
        <p:spPr>
          <a:xfrm>
            <a:off x="1841679" y="1716405"/>
            <a:ext cx="228600" cy="228600"/>
          </a:xfrm>
          <a:prstGeom prst="ellipse">
            <a:avLst/>
          </a:prstGeom>
          <a:solidFill>
            <a:schemeClr val="tx1"/>
          </a:solidFill>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2" name="Oval 71"/>
          <p:cNvSpPr/>
          <p:nvPr/>
        </p:nvSpPr>
        <p:spPr>
          <a:xfrm>
            <a:off x="1547664" y="5176091"/>
            <a:ext cx="228600" cy="228600"/>
          </a:xfrm>
          <a:prstGeom prst="ellipse">
            <a:avLst/>
          </a:prstGeom>
          <a:solidFill>
            <a:schemeClr val="tx1"/>
          </a:solidFill>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3" name="Oval 72"/>
          <p:cNvSpPr/>
          <p:nvPr/>
        </p:nvSpPr>
        <p:spPr>
          <a:xfrm>
            <a:off x="5056762" y="5709285"/>
            <a:ext cx="228600" cy="228600"/>
          </a:xfrm>
          <a:prstGeom prst="ellipse">
            <a:avLst/>
          </a:prstGeom>
          <a:solidFill>
            <a:schemeClr val="tx1"/>
          </a:solidFill>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31238726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4229100" y="3556000"/>
            <a:ext cx="342900" cy="685800"/>
          </a:xfrm>
          <a:prstGeom prst="line">
            <a:avLst/>
          </a:prstGeom>
          <a:ln w="9525" cmpd="sng">
            <a:solidFill>
              <a:srgbClr val="000000"/>
            </a:solidFill>
          </a:ln>
          <a:effectLst>
            <a:outerShdw blurRad="53975" dir="5400000" sx="107000" sy="107000" rotWithShape="0">
              <a:srgbClr val="000000">
                <a:alpha val="86000"/>
              </a:srgbClr>
            </a:outerShdw>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4000500" y="3098800"/>
            <a:ext cx="228600" cy="571500"/>
          </a:xfrm>
          <a:prstGeom prst="line">
            <a:avLst/>
          </a:prstGeom>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H="1" flipV="1">
            <a:off x="3429000" y="3327400"/>
            <a:ext cx="228600" cy="228600"/>
          </a:xfrm>
          <a:prstGeom prst="line">
            <a:avLst/>
          </a:prstGeom>
          <a:ln w="6350" cmpd="sng"/>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flipV="1">
            <a:off x="3771900" y="3670300"/>
            <a:ext cx="457200" cy="457200"/>
          </a:xfrm>
          <a:prstGeom prst="line">
            <a:avLst/>
          </a:prstGeom>
          <a:ln w="6350" cmpd="sng">
            <a:solidFill>
              <a:srgbClr val="000000"/>
            </a:solidFill>
          </a:ln>
          <a:effectLst>
            <a:outerShdw blurRad="222250" dist="139700" dir="5400000" rotWithShape="0">
              <a:srgbClr val="000000">
                <a:alpha val="88000"/>
              </a:srgbClr>
            </a:outerShdw>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3657600" y="4127500"/>
            <a:ext cx="114300" cy="228600"/>
          </a:xfrm>
          <a:prstGeom prst="line">
            <a:avLst/>
          </a:prstGeom>
          <a:ln w="12700" cmpd="sng">
            <a:solidFill>
              <a:srgbClr val="000000"/>
            </a:solidFill>
          </a:ln>
          <a:effectLst>
            <a:outerShdw blurRad="136525" dist="25400" dir="5400000" sx="102000" sy="102000" rotWithShape="0">
              <a:srgbClr val="000000">
                <a:alpha val="95000"/>
              </a:srgbClr>
            </a:outerShdw>
          </a:effectLst>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4242435" y="201549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Oval 20"/>
          <p:cNvSpPr/>
          <p:nvPr/>
        </p:nvSpPr>
        <p:spPr>
          <a:xfrm>
            <a:off x="5399405" y="261747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Oval 21"/>
          <p:cNvSpPr/>
          <p:nvPr/>
        </p:nvSpPr>
        <p:spPr>
          <a:xfrm>
            <a:off x="5598795" y="410972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Oval 22"/>
          <p:cNvSpPr/>
          <p:nvPr/>
        </p:nvSpPr>
        <p:spPr>
          <a:xfrm>
            <a:off x="2997200" y="2223135"/>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Oval 23"/>
          <p:cNvSpPr/>
          <p:nvPr/>
        </p:nvSpPr>
        <p:spPr>
          <a:xfrm>
            <a:off x="1943100" y="320675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5" name="Oval 24"/>
          <p:cNvSpPr/>
          <p:nvPr/>
        </p:nvSpPr>
        <p:spPr>
          <a:xfrm>
            <a:off x="4374515" y="4947920"/>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6" name="Oval 25"/>
          <p:cNvSpPr/>
          <p:nvPr/>
        </p:nvSpPr>
        <p:spPr>
          <a:xfrm>
            <a:off x="2333625" y="4675505"/>
            <a:ext cx="228600" cy="228600"/>
          </a:xfrm>
          <a:prstGeom prst="ellipse">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7" name="Straight Arrow Connector 26"/>
          <p:cNvCxnSpPr/>
          <p:nvPr/>
        </p:nvCxnSpPr>
        <p:spPr>
          <a:xfrm flipH="1">
            <a:off x="4505960" y="2846070"/>
            <a:ext cx="866140" cy="635635"/>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flipH="1" flipV="1">
            <a:off x="4374515" y="3957320"/>
            <a:ext cx="1150620" cy="22860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flipH="1" flipV="1">
            <a:off x="4114800" y="4235450"/>
            <a:ext cx="335280" cy="68580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30" name="Straight Arrow Connector 29"/>
          <p:cNvCxnSpPr/>
          <p:nvPr/>
        </p:nvCxnSpPr>
        <p:spPr>
          <a:xfrm flipV="1">
            <a:off x="2611120" y="4127500"/>
            <a:ext cx="754380" cy="57150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31" name="Straight Arrow Connector 30"/>
          <p:cNvCxnSpPr/>
          <p:nvPr/>
        </p:nvCxnSpPr>
        <p:spPr>
          <a:xfrm>
            <a:off x="2209800" y="3401060"/>
            <a:ext cx="1143000" cy="23495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32" name="Straight Arrow Connector 31"/>
          <p:cNvCxnSpPr/>
          <p:nvPr/>
        </p:nvCxnSpPr>
        <p:spPr>
          <a:xfrm flipH="1">
            <a:off x="4000500" y="2292350"/>
            <a:ext cx="342900" cy="103505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33" name="Straight Arrow Connector 32"/>
          <p:cNvCxnSpPr/>
          <p:nvPr/>
        </p:nvCxnSpPr>
        <p:spPr>
          <a:xfrm>
            <a:off x="3200400" y="2451735"/>
            <a:ext cx="382905" cy="797560"/>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sp>
        <p:nvSpPr>
          <p:cNvPr id="34" name="8-Point Star 33"/>
          <p:cNvSpPr/>
          <p:nvPr/>
        </p:nvSpPr>
        <p:spPr>
          <a:xfrm>
            <a:off x="3314700" y="1149350"/>
            <a:ext cx="440055" cy="457200"/>
          </a:xfrm>
          <a:prstGeom prst="star8">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5" name="Curved Left Arrow 34"/>
          <p:cNvSpPr/>
          <p:nvPr/>
        </p:nvSpPr>
        <p:spPr>
          <a:xfrm>
            <a:off x="3983355" y="1191895"/>
            <a:ext cx="2171700" cy="5143500"/>
          </a:xfrm>
          <a:prstGeom prst="curvedLeftArrow">
            <a:avLst>
              <a:gd name="adj1" fmla="val 6292"/>
              <a:gd name="adj2" fmla="val 19439"/>
              <a:gd name="adj3" fmla="val 26251"/>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6" name="8-Point Star 35"/>
          <p:cNvSpPr/>
          <p:nvPr/>
        </p:nvSpPr>
        <p:spPr>
          <a:xfrm>
            <a:off x="3355975" y="5823585"/>
            <a:ext cx="440055" cy="457200"/>
          </a:xfrm>
          <a:prstGeom prst="star8">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7" name="Curved Left Arrow 36"/>
          <p:cNvSpPr/>
          <p:nvPr/>
        </p:nvSpPr>
        <p:spPr>
          <a:xfrm rot="10800000">
            <a:off x="1048385" y="1116965"/>
            <a:ext cx="2077085" cy="5143500"/>
          </a:xfrm>
          <a:prstGeom prst="curvedLeftArrow">
            <a:avLst>
              <a:gd name="adj1" fmla="val 6295"/>
              <a:gd name="adj2" fmla="val 19439"/>
              <a:gd name="adj3" fmla="val 25417"/>
            </a:avLst>
          </a:prstGeom>
          <a:ln>
            <a:headEnd type="none"/>
            <a:tailEnd type="none"/>
          </a:ln>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8" name="Left-Right Arrow 37"/>
          <p:cNvSpPr/>
          <p:nvPr/>
        </p:nvSpPr>
        <p:spPr>
          <a:xfrm rot="7464464">
            <a:off x="1710690" y="2273935"/>
            <a:ext cx="2061845" cy="97155"/>
          </a:xfrm>
          <a:prstGeom prst="leftRightArrow">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9" name="Left-Right Arrow 38"/>
          <p:cNvSpPr/>
          <p:nvPr/>
        </p:nvSpPr>
        <p:spPr>
          <a:xfrm rot="6789440">
            <a:off x="2960370" y="1852930"/>
            <a:ext cx="720725" cy="99695"/>
          </a:xfrm>
          <a:prstGeom prst="leftRightArrow">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0" name="Left-Right Arrow 39"/>
          <p:cNvSpPr/>
          <p:nvPr/>
        </p:nvSpPr>
        <p:spPr>
          <a:xfrm rot="2677818">
            <a:off x="3576955" y="1726565"/>
            <a:ext cx="720725" cy="132080"/>
          </a:xfrm>
          <a:prstGeom prst="leftRightArrow">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41" name="Left-Right Arrow 40"/>
          <p:cNvSpPr/>
          <p:nvPr/>
        </p:nvSpPr>
        <p:spPr>
          <a:xfrm rot="2112139">
            <a:off x="3583305" y="1945005"/>
            <a:ext cx="1983740" cy="111125"/>
          </a:xfrm>
          <a:prstGeom prst="leftRightArrow">
            <a:avLst/>
          </a:prstGeom>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42" name="Straight Arrow Connector 41"/>
          <p:cNvCxnSpPr/>
          <p:nvPr/>
        </p:nvCxnSpPr>
        <p:spPr>
          <a:xfrm flipV="1">
            <a:off x="2171700" y="2406650"/>
            <a:ext cx="914400" cy="914400"/>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3" name="Straight Arrow Connector 42"/>
          <p:cNvCxnSpPr/>
          <p:nvPr/>
        </p:nvCxnSpPr>
        <p:spPr>
          <a:xfrm flipV="1">
            <a:off x="3240405" y="2178050"/>
            <a:ext cx="1001395" cy="114300"/>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4" name="Straight Arrow Connector 43"/>
          <p:cNvCxnSpPr/>
          <p:nvPr/>
        </p:nvCxnSpPr>
        <p:spPr>
          <a:xfrm>
            <a:off x="4471035" y="2223135"/>
            <a:ext cx="901065" cy="526415"/>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5" name="Straight Arrow Connector 44"/>
          <p:cNvCxnSpPr/>
          <p:nvPr/>
        </p:nvCxnSpPr>
        <p:spPr>
          <a:xfrm>
            <a:off x="5486400" y="2863850"/>
            <a:ext cx="193040" cy="1245870"/>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6" name="Straight Arrow Connector 45"/>
          <p:cNvCxnSpPr/>
          <p:nvPr/>
        </p:nvCxnSpPr>
        <p:spPr>
          <a:xfrm>
            <a:off x="2057400" y="3481070"/>
            <a:ext cx="342900" cy="1217295"/>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7" name="Straight Arrow Connector 46"/>
          <p:cNvCxnSpPr/>
          <p:nvPr/>
        </p:nvCxnSpPr>
        <p:spPr>
          <a:xfrm flipV="1">
            <a:off x="4603115" y="4241800"/>
            <a:ext cx="995680" cy="706120"/>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cxnSp>
        <p:nvCxnSpPr>
          <p:cNvPr id="48" name="Straight Arrow Connector 47"/>
          <p:cNvCxnSpPr/>
          <p:nvPr/>
        </p:nvCxnSpPr>
        <p:spPr>
          <a:xfrm>
            <a:off x="2611120" y="4826635"/>
            <a:ext cx="1732280" cy="208280"/>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sp>
        <p:nvSpPr>
          <p:cNvPr id="49" name="Rectangle 4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0" name="Rectangle 49"/>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1" name="Rectangle 50"/>
          <p:cNvSpPr>
            <a:spLocks noChangeArrowheads="1"/>
          </p:cNvSpPr>
          <p:nvPr/>
        </p:nvSpPr>
        <p:spPr bwMode="auto">
          <a:xfrm>
            <a:off x="0" y="91440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cxnSp>
        <p:nvCxnSpPr>
          <p:cNvPr id="52" name="Straight Connector 51"/>
          <p:cNvCxnSpPr/>
          <p:nvPr/>
        </p:nvCxnSpPr>
        <p:spPr>
          <a:xfrm>
            <a:off x="4000500" y="3098800"/>
            <a:ext cx="571500" cy="457200"/>
          </a:xfrm>
          <a:prstGeom prst="line">
            <a:avLst/>
          </a:prstGeom>
          <a:ln/>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a:xfrm flipH="1">
            <a:off x="3429000" y="3098800"/>
            <a:ext cx="571500" cy="228600"/>
          </a:xfrm>
          <a:prstGeom prst="line">
            <a:avLst/>
          </a:prstGeom>
          <a:ln/>
        </p:spPr>
        <p:style>
          <a:lnRef idx="1">
            <a:schemeClr val="dk1"/>
          </a:lnRef>
          <a:fillRef idx="0">
            <a:schemeClr val="dk1"/>
          </a:fillRef>
          <a:effectRef idx="0">
            <a:schemeClr val="dk1"/>
          </a:effectRef>
          <a:fontRef idx="minor">
            <a:schemeClr val="tx1"/>
          </a:fontRef>
        </p:style>
      </p:cxnSp>
      <p:cxnSp>
        <p:nvCxnSpPr>
          <p:cNvPr id="54" name="Straight Connector 53"/>
          <p:cNvCxnSpPr/>
          <p:nvPr/>
        </p:nvCxnSpPr>
        <p:spPr>
          <a:xfrm flipH="1">
            <a:off x="3200400" y="3327400"/>
            <a:ext cx="228600" cy="571500"/>
          </a:xfrm>
          <a:prstGeom prst="line">
            <a:avLst/>
          </a:prstGeom>
          <a:ln/>
        </p:spPr>
        <p:style>
          <a:lnRef idx="1">
            <a:schemeClr val="dk1"/>
          </a:lnRef>
          <a:fillRef idx="0">
            <a:schemeClr val="dk1"/>
          </a:fillRef>
          <a:effectRef idx="0">
            <a:schemeClr val="dk1"/>
          </a:effectRef>
          <a:fontRef idx="minor">
            <a:schemeClr val="tx1"/>
          </a:fontRef>
        </p:style>
      </p:cxnSp>
      <p:cxnSp>
        <p:nvCxnSpPr>
          <p:cNvPr id="55" name="Straight Connector 54"/>
          <p:cNvCxnSpPr/>
          <p:nvPr/>
        </p:nvCxnSpPr>
        <p:spPr>
          <a:xfrm>
            <a:off x="3200400" y="3898900"/>
            <a:ext cx="457200" cy="457200"/>
          </a:xfrm>
          <a:prstGeom prst="line">
            <a:avLst/>
          </a:prstGeom>
          <a:ln w="952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3657600" y="4241800"/>
            <a:ext cx="571500" cy="114300"/>
          </a:xfrm>
          <a:prstGeom prst="line">
            <a:avLst/>
          </a:prstGeom>
          <a:ln w="12700" cmpd="sng">
            <a:solidFill>
              <a:srgbClr val="000000"/>
            </a:solidFill>
          </a:ln>
          <a:effectLst>
            <a:outerShdw blurRad="69850" dir="16200000" sx="89000" sy="89000" algn="tl"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H="1">
            <a:off x="4229100" y="3556000"/>
            <a:ext cx="342900" cy="114300"/>
          </a:xfrm>
          <a:prstGeom prst="line">
            <a:avLst/>
          </a:prstGeom>
          <a:ln w="9525" cmpd="sng">
            <a:solidFill>
              <a:srgbClr val="000000"/>
            </a:solidFill>
          </a:ln>
          <a:effectLst>
            <a:outerShdw blurRad="111125" dist="25400" dir="5400000" rotWithShape="0">
              <a:srgbClr val="000000">
                <a:alpha val="88000"/>
              </a:srgbClr>
            </a:outerShdw>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4229100" y="3663950"/>
            <a:ext cx="0" cy="571500"/>
          </a:xfrm>
          <a:prstGeom prst="line">
            <a:avLst/>
          </a:prstGeom>
          <a:ln w="9525" cmpd="sng">
            <a:solidFill>
              <a:srgbClr val="000000"/>
            </a:solidFill>
          </a:ln>
          <a:effectLst>
            <a:outerShdw blurRad="136525" dir="5400000" sx="115000" sy="115000" rotWithShape="0">
              <a:srgbClr val="000000">
                <a:alpha val="88000"/>
              </a:srgbClr>
            </a:outerShdw>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3657600" y="3092450"/>
            <a:ext cx="342900" cy="457200"/>
          </a:xfrm>
          <a:prstGeom prst="line">
            <a:avLst/>
          </a:prstGeom>
          <a:ln w="6350" cmpd="sng"/>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3657600" y="3556000"/>
            <a:ext cx="571500" cy="1143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3200400" y="3556000"/>
            <a:ext cx="457200" cy="342900"/>
          </a:xfrm>
          <a:prstGeom prst="line">
            <a:avLst/>
          </a:prstGeom>
          <a:ln w="3175" cmpd="sng"/>
        </p:spPr>
        <p:style>
          <a:lnRef idx="1">
            <a:schemeClr val="dk1"/>
          </a:lnRef>
          <a:fillRef idx="0">
            <a:schemeClr val="dk1"/>
          </a:fillRef>
          <a:effectRef idx="0">
            <a:schemeClr val="dk1"/>
          </a:effectRef>
          <a:fontRef idx="minor">
            <a:schemeClr val="tx1"/>
          </a:fontRef>
        </p:style>
      </p:cxnSp>
      <p:cxnSp>
        <p:nvCxnSpPr>
          <p:cNvPr id="62" name="Straight Connector 61"/>
          <p:cNvCxnSpPr/>
          <p:nvPr/>
        </p:nvCxnSpPr>
        <p:spPr>
          <a:xfrm>
            <a:off x="3200400" y="3898900"/>
            <a:ext cx="571500" cy="228600"/>
          </a:xfrm>
          <a:prstGeom prst="line">
            <a:avLst/>
          </a:prstGeom>
          <a:ln w="9525" cmpd="sng">
            <a:solidFill>
              <a:schemeClr val="tx1"/>
            </a:solidFill>
          </a:ln>
          <a:effectLst>
            <a:outerShdw blurRad="165100" dist="25400" dir="5400000" rotWithShape="0">
              <a:srgbClr val="000000">
                <a:alpha val="91000"/>
              </a:srgbClr>
            </a:outerShdw>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3657600" y="3556000"/>
            <a:ext cx="114300" cy="57150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3771900" y="4127500"/>
            <a:ext cx="457200" cy="114300"/>
          </a:xfrm>
          <a:prstGeom prst="line">
            <a:avLst/>
          </a:prstGeom>
          <a:ln w="12700" cmpd="sng">
            <a:solidFill>
              <a:srgbClr val="000000"/>
            </a:solidFill>
          </a:ln>
          <a:effectLst>
            <a:outerShdw blurRad="50800" dist="38100" dir="2700000" sx="89000" sy="89000" algn="tl" rotWithShape="0">
              <a:prstClr val="black">
                <a:alpha val="86000"/>
              </a:prstClr>
            </a:outerShdw>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2528747" y="2451735"/>
            <a:ext cx="582753" cy="2257248"/>
          </a:xfrm>
          <a:prstGeom prst="straightConnector1">
            <a:avLst/>
          </a:prstGeom>
          <a:ln w="28575" cmpd="sng">
            <a:prstDash val="sysDash"/>
            <a:headEnd type="arrow"/>
            <a:tailEnd type="arrow"/>
          </a:ln>
        </p:spPr>
        <p:style>
          <a:lnRef idx="3">
            <a:schemeClr val="dk1"/>
          </a:lnRef>
          <a:fillRef idx="0">
            <a:schemeClr val="dk1"/>
          </a:fillRef>
          <a:effectRef idx="2">
            <a:schemeClr val="dk1"/>
          </a:effectRef>
          <a:fontRef idx="minor">
            <a:schemeClr val="tx1"/>
          </a:fontRef>
        </p:style>
      </p:cxnSp>
      <p:sp>
        <p:nvSpPr>
          <p:cNvPr id="66" name="TextBox 65"/>
          <p:cNvSpPr txBox="1"/>
          <p:nvPr/>
        </p:nvSpPr>
        <p:spPr>
          <a:xfrm>
            <a:off x="0" y="260648"/>
            <a:ext cx="9144000" cy="584776"/>
          </a:xfrm>
          <a:prstGeom prst="rect">
            <a:avLst/>
          </a:prstGeom>
          <a:noFill/>
        </p:spPr>
        <p:txBody>
          <a:bodyPr wrap="square" rtlCol="0">
            <a:spAutoFit/>
          </a:bodyPr>
          <a:lstStyle/>
          <a:p>
            <a:pPr algn="ctr"/>
            <a:r>
              <a:rPr lang="en-GB" sz="3200" dirty="0"/>
              <a:t>Trans-disciplinary boundary-crossing takes it further</a:t>
            </a:r>
          </a:p>
        </p:txBody>
      </p:sp>
      <p:sp>
        <p:nvSpPr>
          <p:cNvPr id="67" name="Content Placeholder 2"/>
          <p:cNvSpPr txBox="1">
            <a:spLocks/>
          </p:cNvSpPr>
          <p:nvPr/>
        </p:nvSpPr>
        <p:spPr>
          <a:xfrm>
            <a:off x="5924172" y="4625752"/>
            <a:ext cx="3240360" cy="2232248"/>
          </a:xfrm>
          <a:prstGeom prst="rect">
            <a:avLst/>
          </a:prstGeom>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dirty="0"/>
              <a:t>Does everyone need </a:t>
            </a:r>
            <a:r>
              <a:rPr lang="en-GB" i="1" dirty="0"/>
              <a:t>all</a:t>
            </a:r>
            <a:r>
              <a:rPr lang="en-GB" dirty="0"/>
              <a:t> of these competences for us to be sustainable? </a:t>
            </a:r>
          </a:p>
        </p:txBody>
      </p:sp>
      <p:sp>
        <p:nvSpPr>
          <p:cNvPr id="68" name="Oval 67"/>
          <p:cNvSpPr/>
          <p:nvPr/>
        </p:nvSpPr>
        <p:spPr>
          <a:xfrm>
            <a:off x="1547664" y="5176091"/>
            <a:ext cx="228600" cy="228600"/>
          </a:xfrm>
          <a:prstGeom prst="ellipse">
            <a:avLst/>
          </a:prstGeom>
          <a:solidFill>
            <a:schemeClr val="tx1"/>
          </a:solidFill>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9" name="Oval 68"/>
          <p:cNvSpPr/>
          <p:nvPr/>
        </p:nvSpPr>
        <p:spPr>
          <a:xfrm>
            <a:off x="1841679" y="1716405"/>
            <a:ext cx="228600" cy="228600"/>
          </a:xfrm>
          <a:prstGeom prst="ellipse">
            <a:avLst/>
          </a:prstGeom>
          <a:solidFill>
            <a:schemeClr val="tx1"/>
          </a:solidFill>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0" name="Oval 69"/>
          <p:cNvSpPr/>
          <p:nvPr/>
        </p:nvSpPr>
        <p:spPr>
          <a:xfrm>
            <a:off x="5189084" y="1564005"/>
            <a:ext cx="228600" cy="228600"/>
          </a:xfrm>
          <a:prstGeom prst="ellipse">
            <a:avLst/>
          </a:prstGeom>
          <a:solidFill>
            <a:schemeClr val="tx1"/>
          </a:solidFill>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1" name="Oval 70"/>
          <p:cNvSpPr/>
          <p:nvPr/>
        </p:nvSpPr>
        <p:spPr>
          <a:xfrm>
            <a:off x="5056762" y="5709285"/>
            <a:ext cx="228600" cy="228600"/>
          </a:xfrm>
          <a:prstGeom prst="ellipse">
            <a:avLst/>
          </a:prstGeom>
          <a:solidFill>
            <a:schemeClr val="tx1"/>
          </a:solidFill>
        </p:spPr>
        <p:style>
          <a:lnRef idx="1">
            <a:schemeClr val="dk1"/>
          </a:lnRef>
          <a:fillRef idx="3">
            <a:schemeClr val="dk1"/>
          </a:fillRef>
          <a:effectRef idx="2">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326678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827584" y="0"/>
            <a:ext cx="7272808" cy="9289032"/>
          </a:xfrm>
          <a:prstGeom prst="rect">
            <a:avLst/>
          </a:prstGeom>
          <a:noFill/>
          <a:ln>
            <a:noFill/>
          </a:ln>
        </p:spPr>
      </p:pic>
      <p:sp>
        <p:nvSpPr>
          <p:cNvPr id="3" name="TextBox 2"/>
          <p:cNvSpPr txBox="1"/>
          <p:nvPr/>
        </p:nvSpPr>
        <p:spPr>
          <a:xfrm>
            <a:off x="1115616" y="5957900"/>
            <a:ext cx="1872208" cy="1800200"/>
          </a:xfrm>
          <a:prstGeom prst="rect">
            <a:avLst/>
          </a:prstGeom>
          <a:solidFill>
            <a:schemeClr val="bg1"/>
          </a:solidFill>
        </p:spPr>
        <p:txBody>
          <a:bodyPr wrap="square" rtlCol="0">
            <a:spAutoFit/>
          </a:bodyPr>
          <a:lstStyle/>
          <a:p>
            <a:endParaRPr lang="en-GB" dirty="0"/>
          </a:p>
        </p:txBody>
      </p:sp>
      <p:sp>
        <p:nvSpPr>
          <p:cNvPr id="4" name="TextBox 3"/>
          <p:cNvSpPr txBox="1"/>
          <p:nvPr/>
        </p:nvSpPr>
        <p:spPr>
          <a:xfrm>
            <a:off x="1619672" y="6525344"/>
            <a:ext cx="5184576" cy="2187624"/>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39522189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879393" y="4428080"/>
            <a:ext cx="4212887" cy="19532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AutoShape 4" descr="Image result for relationship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355" y="1203183"/>
            <a:ext cx="3683209" cy="2376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755576" y="3833464"/>
            <a:ext cx="3528392" cy="646331"/>
          </a:xfrm>
          <a:prstGeom prst="rect">
            <a:avLst/>
          </a:prstGeom>
          <a:noFill/>
        </p:spPr>
        <p:txBody>
          <a:bodyPr wrap="square" rtlCol="0">
            <a:spAutoFit/>
          </a:bodyPr>
          <a:lstStyle/>
          <a:p>
            <a:r>
              <a:rPr lang="en-GB" sz="3600" dirty="0"/>
              <a:t>And trust</a:t>
            </a:r>
            <a:endParaRPr lang="en-US" sz="3600" dirty="0"/>
          </a:p>
        </p:txBody>
      </p:sp>
      <p:sp>
        <p:nvSpPr>
          <p:cNvPr id="7" name="Slide Number Placeholder 6"/>
          <p:cNvSpPr>
            <a:spLocks noGrp="1"/>
          </p:cNvSpPr>
          <p:nvPr>
            <p:ph type="sldNum" sz="quarter" idx="12"/>
          </p:nvPr>
        </p:nvSpPr>
        <p:spPr/>
        <p:txBody>
          <a:bodyPr/>
          <a:lstStyle/>
          <a:p>
            <a:fld id="{828C39A6-F5B5-4ABC-AB5F-F80AD7DA73D3}" type="slidenum">
              <a:rPr lang="en-US" smtClean="0"/>
              <a:t>73</a:t>
            </a:fld>
            <a:endParaRPr lang="en-US"/>
          </a:p>
        </p:txBody>
      </p:sp>
    </p:spTree>
    <p:extLst>
      <p:ext uri="{BB962C8B-B14F-4D97-AF65-F5344CB8AC3E}">
        <p14:creationId xmlns:p14="http://schemas.microsoft.com/office/powerpoint/2010/main" val="37151265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412776"/>
            <a:ext cx="8229600" cy="1143000"/>
          </a:xfrm>
        </p:spPr>
        <p:txBody>
          <a:bodyPr>
            <a:normAutofit fontScale="90000"/>
          </a:bodyPr>
          <a:lstStyle/>
          <a:p>
            <a:r>
              <a:rPr lang="en-GB" dirty="0">
                <a:solidFill>
                  <a:srgbClr val="000090"/>
                </a:solidFill>
              </a:rPr>
              <a:t>Example activity: discuss these three words</a:t>
            </a:r>
            <a:endParaRPr lang="en-US" dirty="0">
              <a:solidFill>
                <a:srgbClr val="000090"/>
              </a:solidFill>
            </a:endParaRPr>
          </a:p>
        </p:txBody>
      </p:sp>
      <p:sp>
        <p:nvSpPr>
          <p:cNvPr id="4" name="Slide Number Placeholder 3"/>
          <p:cNvSpPr>
            <a:spLocks noGrp="1"/>
          </p:cNvSpPr>
          <p:nvPr>
            <p:ph type="sldNum" sz="quarter" idx="12"/>
          </p:nvPr>
        </p:nvSpPr>
        <p:spPr/>
        <p:txBody>
          <a:bodyPr/>
          <a:lstStyle/>
          <a:p>
            <a:fld id="{89CB1A30-CC6C-4823-88D7-9D6C719945BB}" type="slidenum">
              <a:rPr lang="en-US" smtClean="0"/>
              <a:t>74</a:t>
            </a:fld>
            <a:endParaRPr lang="en-US"/>
          </a:p>
        </p:txBody>
      </p:sp>
      <p:sp>
        <p:nvSpPr>
          <p:cNvPr id="5" name="TextBox 4"/>
          <p:cNvSpPr txBox="1"/>
          <p:nvPr/>
        </p:nvSpPr>
        <p:spPr>
          <a:xfrm>
            <a:off x="323528" y="0"/>
            <a:ext cx="8820472" cy="984885"/>
          </a:xfrm>
          <a:prstGeom prst="rect">
            <a:avLst/>
          </a:prstGeom>
          <a:noFill/>
        </p:spPr>
        <p:txBody>
          <a:bodyPr wrap="square" rtlCol="0">
            <a:spAutoFit/>
          </a:bodyPr>
          <a:lstStyle/>
          <a:p>
            <a:pPr algn="ctr"/>
            <a:r>
              <a:rPr lang="en-GB" sz="4000" b="1" dirty="0"/>
              <a:t>Empathy</a:t>
            </a:r>
            <a:endParaRPr lang="en-GB" sz="4000" dirty="0"/>
          </a:p>
          <a:p>
            <a:endParaRPr lang="en-GB" dirty="0"/>
          </a:p>
        </p:txBody>
      </p:sp>
      <p:sp>
        <p:nvSpPr>
          <p:cNvPr id="7" name="Content Placeholder 2"/>
          <p:cNvSpPr txBox="1">
            <a:spLocks/>
          </p:cNvSpPr>
          <p:nvPr/>
        </p:nvSpPr>
        <p:spPr>
          <a:xfrm>
            <a:off x="323528" y="2708921"/>
            <a:ext cx="8229600" cy="41490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r>
              <a:rPr lang="en-GB" b="1" dirty="0">
                <a:solidFill>
                  <a:srgbClr val="000090"/>
                </a:solidFill>
              </a:rPr>
              <a:t>Understanding:</a:t>
            </a:r>
          </a:p>
          <a:p>
            <a:pPr fontAlgn="base"/>
            <a:endParaRPr lang="en-GB" b="1" dirty="0">
              <a:solidFill>
                <a:srgbClr val="000090"/>
              </a:solidFill>
            </a:endParaRPr>
          </a:p>
          <a:p>
            <a:pPr fontAlgn="base"/>
            <a:r>
              <a:rPr lang="en-GB" b="1" dirty="0">
                <a:solidFill>
                  <a:srgbClr val="000090"/>
                </a:solidFill>
              </a:rPr>
              <a:t>Sympathy:</a:t>
            </a:r>
            <a:br>
              <a:rPr lang="en-GB" b="1" dirty="0">
                <a:solidFill>
                  <a:srgbClr val="000090"/>
                </a:solidFill>
              </a:rPr>
            </a:br>
            <a:r>
              <a:rPr lang="en-GB" dirty="0">
                <a:solidFill>
                  <a:srgbClr val="000090"/>
                </a:solidFill>
              </a:rPr>
              <a:t> </a:t>
            </a:r>
          </a:p>
          <a:p>
            <a:pPr marL="0" indent="0" fontAlgn="base">
              <a:buFont typeface="Arial" pitchFamily="34" charset="0"/>
              <a:buNone/>
            </a:pPr>
            <a:endParaRPr lang="en-GB" b="1" dirty="0">
              <a:solidFill>
                <a:srgbClr val="000090"/>
              </a:solidFill>
            </a:endParaRPr>
          </a:p>
          <a:p>
            <a:pPr fontAlgn="base"/>
            <a:r>
              <a:rPr lang="en-GB" b="1" dirty="0">
                <a:solidFill>
                  <a:srgbClr val="000090"/>
                </a:solidFill>
              </a:rPr>
              <a:t>Empathy:</a:t>
            </a:r>
            <a:r>
              <a:rPr lang="en-GB" dirty="0">
                <a:solidFill>
                  <a:srgbClr val="000090"/>
                </a:solidFill>
              </a:rPr>
              <a:t> </a:t>
            </a:r>
          </a:p>
          <a:p>
            <a:pPr marL="0" indent="0">
              <a:buFont typeface="Arial" pitchFamily="34" charset="0"/>
              <a:buNone/>
            </a:pPr>
            <a:endParaRPr lang="en-GB" dirty="0"/>
          </a:p>
          <a:p>
            <a:endParaRPr lang="en-US" dirty="0"/>
          </a:p>
        </p:txBody>
      </p:sp>
      <p:sp>
        <p:nvSpPr>
          <p:cNvPr id="8" name="Content Placeholder 2"/>
          <p:cNvSpPr txBox="1">
            <a:spLocks/>
          </p:cNvSpPr>
          <p:nvPr/>
        </p:nvSpPr>
        <p:spPr>
          <a:xfrm>
            <a:off x="323528" y="2708920"/>
            <a:ext cx="8229600" cy="41490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r>
              <a:rPr lang="en-GB" b="1" dirty="0">
                <a:solidFill>
                  <a:srgbClr val="000090"/>
                </a:solidFill>
              </a:rPr>
              <a:t>Understanding: </a:t>
            </a:r>
            <a:r>
              <a:rPr lang="en-GB" dirty="0">
                <a:solidFill>
                  <a:srgbClr val="000090"/>
                </a:solidFill>
              </a:rPr>
              <a:t>Is knowing without feeling.</a:t>
            </a:r>
            <a:endParaRPr lang="en-GB" b="1" dirty="0">
              <a:solidFill>
                <a:srgbClr val="000090"/>
              </a:solidFill>
            </a:endParaRPr>
          </a:p>
          <a:p>
            <a:pPr fontAlgn="base"/>
            <a:endParaRPr lang="en-GB" b="1" dirty="0">
              <a:solidFill>
                <a:srgbClr val="000090"/>
              </a:solidFill>
            </a:endParaRPr>
          </a:p>
          <a:p>
            <a:pPr fontAlgn="base"/>
            <a:r>
              <a:rPr lang="en-GB" b="1" dirty="0">
                <a:solidFill>
                  <a:srgbClr val="000090"/>
                </a:solidFill>
              </a:rPr>
              <a:t>Sympathy:</a:t>
            </a:r>
            <a:r>
              <a:rPr lang="en-GB" dirty="0">
                <a:solidFill>
                  <a:srgbClr val="000090"/>
                </a:solidFill>
              </a:rPr>
              <a:t> Is feeling FOR people. It’s based on pity.  It can drive disconnection.</a:t>
            </a:r>
          </a:p>
          <a:p>
            <a:pPr marL="0" indent="0" fontAlgn="base">
              <a:buFont typeface="Arial" pitchFamily="34" charset="0"/>
              <a:buNone/>
            </a:pPr>
            <a:endParaRPr lang="en-GB" b="1" dirty="0">
              <a:solidFill>
                <a:srgbClr val="000090"/>
              </a:solidFill>
            </a:endParaRPr>
          </a:p>
          <a:p>
            <a:pPr fontAlgn="base"/>
            <a:r>
              <a:rPr lang="en-GB" b="1" dirty="0">
                <a:solidFill>
                  <a:srgbClr val="000090"/>
                </a:solidFill>
              </a:rPr>
              <a:t>Empathy:</a:t>
            </a:r>
            <a:r>
              <a:rPr lang="en-GB" dirty="0">
                <a:solidFill>
                  <a:srgbClr val="000090"/>
                </a:solidFill>
              </a:rPr>
              <a:t> Is feeling WITH people. It’s based on support. It fuels connection.</a:t>
            </a:r>
          </a:p>
          <a:p>
            <a:pPr marL="0" indent="0">
              <a:buFont typeface="Arial" pitchFamily="34" charset="0"/>
              <a:buNone/>
            </a:pPr>
            <a:endParaRPr lang="en-GB" dirty="0"/>
          </a:p>
          <a:p>
            <a:endParaRPr lang="en-US" dirty="0"/>
          </a:p>
        </p:txBody>
      </p:sp>
    </p:spTree>
    <p:extLst>
      <p:ext uri="{BB962C8B-B14F-4D97-AF65-F5344CB8AC3E}">
        <p14:creationId xmlns:p14="http://schemas.microsoft.com/office/powerpoint/2010/main" val="218687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52950" y="3004041"/>
            <a:ext cx="1872208"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Knowledge about an issue</a:t>
            </a:r>
          </a:p>
        </p:txBody>
      </p:sp>
      <p:sp>
        <p:nvSpPr>
          <p:cNvPr id="7" name="Rectangle 6"/>
          <p:cNvSpPr/>
          <p:nvPr/>
        </p:nvSpPr>
        <p:spPr>
          <a:xfrm>
            <a:off x="3636182" y="1412776"/>
            <a:ext cx="1889282" cy="158417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FF00"/>
                </a:solidFill>
              </a:rPr>
              <a:t>What</a:t>
            </a:r>
          </a:p>
        </p:txBody>
      </p:sp>
      <p:sp>
        <p:nvSpPr>
          <p:cNvPr id="8" name="Rectangle 7"/>
          <p:cNvSpPr/>
          <p:nvPr/>
        </p:nvSpPr>
        <p:spPr>
          <a:xfrm>
            <a:off x="5525464" y="2996952"/>
            <a:ext cx="1872208" cy="159126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FF00"/>
                </a:solidFill>
              </a:rPr>
              <a:t>Where/ When</a:t>
            </a:r>
          </a:p>
        </p:txBody>
      </p:sp>
      <p:sp>
        <p:nvSpPr>
          <p:cNvPr id="9" name="Rectangle 8"/>
          <p:cNvSpPr/>
          <p:nvPr/>
        </p:nvSpPr>
        <p:spPr>
          <a:xfrm>
            <a:off x="1746900" y="2996952"/>
            <a:ext cx="1889282" cy="158417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FF00"/>
                </a:solidFill>
              </a:rPr>
              <a:t>Why</a:t>
            </a:r>
          </a:p>
        </p:txBody>
      </p:sp>
      <p:sp>
        <p:nvSpPr>
          <p:cNvPr id="10" name="Rectangle 9"/>
          <p:cNvSpPr/>
          <p:nvPr/>
        </p:nvSpPr>
        <p:spPr>
          <a:xfrm>
            <a:off x="3634733" y="4588217"/>
            <a:ext cx="1889282" cy="158417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FF00"/>
                </a:solidFill>
              </a:rPr>
              <a:t>How</a:t>
            </a:r>
          </a:p>
        </p:txBody>
      </p:sp>
      <p:sp>
        <p:nvSpPr>
          <p:cNvPr id="2" name="TextBox 1"/>
          <p:cNvSpPr txBox="1"/>
          <p:nvPr/>
        </p:nvSpPr>
        <p:spPr>
          <a:xfrm>
            <a:off x="467544" y="188640"/>
            <a:ext cx="8352928" cy="984885"/>
          </a:xfrm>
          <a:prstGeom prst="rect">
            <a:avLst/>
          </a:prstGeom>
          <a:noFill/>
        </p:spPr>
        <p:txBody>
          <a:bodyPr wrap="square" rtlCol="0">
            <a:spAutoFit/>
          </a:bodyPr>
          <a:lstStyle/>
          <a:p>
            <a:pPr algn="ctr"/>
            <a:r>
              <a:rPr lang="en-GB" sz="4000" b="1" dirty="0"/>
              <a:t>Action</a:t>
            </a:r>
            <a:endParaRPr lang="en-GB" sz="4000" dirty="0"/>
          </a:p>
          <a:p>
            <a:endParaRPr lang="en-GB" dirty="0"/>
          </a:p>
        </p:txBody>
      </p:sp>
    </p:spTree>
    <p:extLst>
      <p:ext uri="{BB962C8B-B14F-4D97-AF65-F5344CB8AC3E}">
        <p14:creationId xmlns:p14="http://schemas.microsoft.com/office/powerpoint/2010/main" val="397582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bg1"/>
            </a:gs>
            <a:gs pos="100000">
              <a:schemeClr val="bg1"/>
            </a:gs>
          </a:gsLst>
          <a:lin ang="5400000" scaled="0"/>
          <a:tileRect/>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60647"/>
            <a:ext cx="7608531" cy="5236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683567" y="5301208"/>
            <a:ext cx="7608531" cy="1323439"/>
          </a:xfrm>
          <a:prstGeom prst="rect">
            <a:avLst/>
          </a:prstGeom>
          <a:solidFill>
            <a:schemeClr val="bg1"/>
          </a:solidFill>
        </p:spPr>
        <p:txBody>
          <a:bodyPr wrap="square" rtlCol="0">
            <a:spAutoFit/>
          </a:bodyPr>
          <a:lstStyle/>
          <a:p>
            <a:pPr algn="ctr"/>
            <a:r>
              <a:rPr lang="en-GB" sz="4000" b="1" dirty="0"/>
              <a:t>Criteria for ‘action’</a:t>
            </a:r>
            <a:r>
              <a:rPr lang="en-GB" sz="4000" b="1" dirty="0">
                <a:solidFill>
                  <a:schemeClr val="bg1"/>
                </a:solidFill>
              </a:rPr>
              <a:t>’</a:t>
            </a:r>
          </a:p>
          <a:p>
            <a:pPr algn="ctr"/>
            <a:endParaRPr lang="en-GB" sz="4000" b="1" dirty="0"/>
          </a:p>
        </p:txBody>
      </p:sp>
      <p:sp>
        <p:nvSpPr>
          <p:cNvPr id="3" name="TextBox 2"/>
          <p:cNvSpPr txBox="1"/>
          <p:nvPr/>
        </p:nvSpPr>
        <p:spPr>
          <a:xfrm>
            <a:off x="5148064" y="6237312"/>
            <a:ext cx="3779912" cy="400110"/>
          </a:xfrm>
          <a:prstGeom prst="rect">
            <a:avLst/>
          </a:prstGeom>
          <a:noFill/>
        </p:spPr>
        <p:txBody>
          <a:bodyPr wrap="square" rtlCol="0">
            <a:spAutoFit/>
          </a:bodyPr>
          <a:lstStyle/>
          <a:p>
            <a:pPr algn="r"/>
            <a:r>
              <a:rPr lang="en-GB" sz="2000" dirty="0"/>
              <a:t>Jensen &amp; Schnack 1997</a:t>
            </a:r>
          </a:p>
        </p:txBody>
      </p:sp>
    </p:spTree>
    <p:extLst>
      <p:ext uri="{BB962C8B-B14F-4D97-AF65-F5344CB8AC3E}">
        <p14:creationId xmlns:p14="http://schemas.microsoft.com/office/powerpoint/2010/main" val="780735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GB" dirty="0"/>
          </a:p>
          <a:p>
            <a:endParaRPr lang="en-GB" dirty="0"/>
          </a:p>
          <a:p>
            <a:endParaRPr lang="en-GB" dirty="0"/>
          </a:p>
        </p:txBody>
      </p:sp>
      <p:sp>
        <p:nvSpPr>
          <p:cNvPr id="4" name="Slide Number Placeholder 3"/>
          <p:cNvSpPr>
            <a:spLocks noGrp="1"/>
          </p:cNvSpPr>
          <p:nvPr>
            <p:ph type="sldNum" sz="quarter" idx="12"/>
          </p:nvPr>
        </p:nvSpPr>
        <p:spPr/>
        <p:txBody>
          <a:bodyPr/>
          <a:lstStyle/>
          <a:p>
            <a:fld id="{7AE50190-DB52-4C20-AB50-62AB29F47283}" type="slidenum">
              <a:rPr lang="en-GB" smtClean="0"/>
              <a:t>77</a:t>
            </a:fld>
            <a:endParaRPr lang="en-GB" dirty="0"/>
          </a:p>
        </p:txBody>
      </p:sp>
      <p:pic>
        <p:nvPicPr>
          <p:cNvPr id="5" name="Picture 4"/>
          <p:cNvPicPr>
            <a:picLocks noChangeAspect="1"/>
          </p:cNvPicPr>
          <p:nvPr/>
        </p:nvPicPr>
        <p:blipFill>
          <a:blip r:embed="rId2"/>
          <a:stretch>
            <a:fillRect/>
          </a:stretch>
        </p:blipFill>
        <p:spPr>
          <a:xfrm>
            <a:off x="1547664" y="1484784"/>
            <a:ext cx="6401488" cy="5020667"/>
          </a:xfrm>
          <a:prstGeom prst="rect">
            <a:avLst/>
          </a:prstGeom>
        </p:spPr>
      </p:pic>
      <p:sp>
        <p:nvSpPr>
          <p:cNvPr id="6" name="Title 5"/>
          <p:cNvSpPr>
            <a:spLocks noGrp="1"/>
          </p:cNvSpPr>
          <p:nvPr>
            <p:ph type="title"/>
          </p:nvPr>
        </p:nvSpPr>
        <p:spPr/>
        <p:txBody>
          <a:bodyPr>
            <a:noAutofit/>
          </a:bodyPr>
          <a:lstStyle/>
          <a:p>
            <a:r>
              <a:rPr lang="en-GB" sz="4000" b="1" dirty="0"/>
              <a:t>Criticality</a:t>
            </a:r>
            <a:br>
              <a:rPr lang="en-GB" sz="3200" dirty="0"/>
            </a:br>
            <a:endParaRPr lang="en-GB" sz="3200" dirty="0"/>
          </a:p>
        </p:txBody>
      </p:sp>
    </p:spTree>
    <p:extLst>
      <p:ext uri="{BB962C8B-B14F-4D97-AF65-F5344CB8AC3E}">
        <p14:creationId xmlns:p14="http://schemas.microsoft.com/office/powerpoint/2010/main" val="13247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24744"/>
            <a:ext cx="4602735" cy="55322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5004048" y="3356992"/>
            <a:ext cx="3456384" cy="1754327"/>
          </a:xfrm>
          <a:prstGeom prst="rect">
            <a:avLst/>
          </a:prstGeom>
          <a:noFill/>
        </p:spPr>
        <p:txBody>
          <a:bodyPr wrap="square" rtlCol="0">
            <a:spAutoFit/>
          </a:bodyPr>
          <a:lstStyle/>
          <a:p>
            <a:pPr algn="ctr"/>
            <a:r>
              <a:rPr lang="en-US" sz="3600" b="1" dirty="0" err="1">
                <a:solidFill>
                  <a:srgbClr val="000000"/>
                </a:solidFill>
              </a:rPr>
              <a:t>Arnstein’s</a:t>
            </a:r>
            <a:endParaRPr lang="en-US" sz="3600" b="1" dirty="0">
              <a:solidFill>
                <a:srgbClr val="000000"/>
              </a:solidFill>
            </a:endParaRPr>
          </a:p>
          <a:p>
            <a:pPr algn="ctr"/>
            <a:r>
              <a:rPr lang="en-US" sz="3600" b="1" dirty="0">
                <a:solidFill>
                  <a:srgbClr val="000000"/>
                </a:solidFill>
              </a:rPr>
              <a:t>L</a:t>
            </a:r>
            <a:r>
              <a:rPr lang="en-GB" sz="3600" b="1" dirty="0">
                <a:solidFill>
                  <a:srgbClr val="000000"/>
                </a:solidFill>
              </a:rPr>
              <a:t>adder of Citizen</a:t>
            </a:r>
          </a:p>
          <a:p>
            <a:pPr algn="ctr"/>
            <a:r>
              <a:rPr lang="en-GB" sz="3600" b="1" dirty="0">
                <a:solidFill>
                  <a:srgbClr val="000000"/>
                </a:solidFill>
              </a:rPr>
              <a:t>Participation</a:t>
            </a:r>
            <a:endParaRPr lang="en-US" sz="3600" b="1" dirty="0">
              <a:solidFill>
                <a:srgbClr val="000000"/>
              </a:solidFill>
            </a:endParaRPr>
          </a:p>
        </p:txBody>
      </p:sp>
      <p:sp>
        <p:nvSpPr>
          <p:cNvPr id="2" name="TextBox 1"/>
          <p:cNvSpPr txBox="1"/>
          <p:nvPr/>
        </p:nvSpPr>
        <p:spPr>
          <a:xfrm>
            <a:off x="179512" y="116632"/>
            <a:ext cx="8784976" cy="707886"/>
          </a:xfrm>
          <a:prstGeom prst="rect">
            <a:avLst/>
          </a:prstGeom>
          <a:noFill/>
        </p:spPr>
        <p:txBody>
          <a:bodyPr wrap="square" rtlCol="0">
            <a:spAutoFit/>
          </a:bodyPr>
          <a:lstStyle/>
          <a:p>
            <a:pPr algn="ctr"/>
            <a:r>
              <a:rPr lang="en-GB" sz="4000" b="1" dirty="0"/>
              <a:t>Participation</a:t>
            </a:r>
            <a:endParaRPr lang="en-GB" dirty="0"/>
          </a:p>
        </p:txBody>
      </p:sp>
    </p:spTree>
    <p:extLst>
      <p:ext uri="{BB962C8B-B14F-4D97-AF65-F5344CB8AC3E}">
        <p14:creationId xmlns:p14="http://schemas.microsoft.com/office/powerpoint/2010/main" val="5408711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24744"/>
            <a:ext cx="8229600" cy="936104"/>
          </a:xfrm>
        </p:spPr>
        <p:txBody>
          <a:bodyPr>
            <a:noAutofit/>
          </a:bodyPr>
          <a:lstStyle/>
          <a:p>
            <a:r>
              <a:rPr lang="en-GB" sz="3600" dirty="0">
                <a:solidFill>
                  <a:srgbClr val="000090"/>
                </a:solidFill>
              </a:rPr>
              <a:t>Example activity</a:t>
            </a:r>
            <a:br>
              <a:rPr lang="en-GB" sz="3600" dirty="0">
                <a:solidFill>
                  <a:srgbClr val="000090"/>
                </a:solidFill>
              </a:rPr>
            </a:br>
            <a:endParaRPr lang="en-US" sz="3600" dirty="0">
              <a:solidFill>
                <a:srgbClr val="000090"/>
              </a:solidFill>
            </a:endParaRPr>
          </a:p>
        </p:txBody>
      </p:sp>
      <p:sp>
        <p:nvSpPr>
          <p:cNvPr id="3" name="Content Placeholder 2"/>
          <p:cNvSpPr>
            <a:spLocks noGrp="1"/>
          </p:cNvSpPr>
          <p:nvPr>
            <p:ph idx="1"/>
          </p:nvPr>
        </p:nvSpPr>
        <p:spPr>
          <a:xfrm>
            <a:off x="395536" y="1772816"/>
            <a:ext cx="8229600" cy="5085184"/>
          </a:xfrm>
        </p:spPr>
        <p:txBody>
          <a:bodyPr>
            <a:normAutofit lnSpcReduction="10000"/>
          </a:bodyPr>
          <a:lstStyle/>
          <a:p>
            <a:r>
              <a:rPr lang="en-GB" dirty="0">
                <a:solidFill>
                  <a:srgbClr val="10253F"/>
                </a:solidFill>
              </a:rPr>
              <a:t>In pairs, investigate the question you are given</a:t>
            </a:r>
          </a:p>
          <a:p>
            <a:pPr marL="0" indent="0">
              <a:buNone/>
            </a:pPr>
            <a:r>
              <a:rPr lang="en-GB" i="1" dirty="0">
                <a:solidFill>
                  <a:srgbClr val="10253F"/>
                </a:solidFill>
              </a:rPr>
              <a:t>(NB These are: a global issue; a specific example; a positive action)</a:t>
            </a:r>
            <a:br>
              <a:rPr lang="en-GB" i="1" dirty="0">
                <a:solidFill>
                  <a:srgbClr val="10253F"/>
                </a:solidFill>
              </a:rPr>
            </a:br>
            <a:endParaRPr lang="en-GB" i="1" dirty="0">
              <a:solidFill>
                <a:srgbClr val="10253F"/>
              </a:solidFill>
            </a:endParaRPr>
          </a:p>
          <a:p>
            <a:r>
              <a:rPr lang="en-GB" dirty="0">
                <a:solidFill>
                  <a:srgbClr val="10253F"/>
                </a:solidFill>
              </a:rPr>
              <a:t>In groups, share findings from your pairs</a:t>
            </a:r>
            <a:br>
              <a:rPr lang="en-GB" dirty="0">
                <a:solidFill>
                  <a:srgbClr val="10253F"/>
                </a:solidFill>
              </a:rPr>
            </a:br>
            <a:endParaRPr lang="en-GB" dirty="0">
              <a:solidFill>
                <a:srgbClr val="10253F"/>
              </a:solidFill>
            </a:endParaRPr>
          </a:p>
          <a:p>
            <a:r>
              <a:rPr lang="en-GB" dirty="0">
                <a:solidFill>
                  <a:srgbClr val="10253F"/>
                </a:solidFill>
              </a:rPr>
              <a:t>Discuss the links that you see</a:t>
            </a:r>
            <a:br>
              <a:rPr lang="en-GB" dirty="0">
                <a:solidFill>
                  <a:srgbClr val="10253F"/>
                </a:solidFill>
              </a:rPr>
            </a:br>
            <a:endParaRPr lang="en-GB" dirty="0">
              <a:solidFill>
                <a:srgbClr val="10253F"/>
              </a:solidFill>
            </a:endParaRPr>
          </a:p>
          <a:p>
            <a:r>
              <a:rPr lang="en-GB" dirty="0">
                <a:solidFill>
                  <a:srgbClr val="10253F"/>
                </a:solidFill>
              </a:rPr>
              <a:t>Prepare a presentation using the findings of all three pairs, outline the main points found</a:t>
            </a:r>
          </a:p>
        </p:txBody>
      </p:sp>
      <p:sp>
        <p:nvSpPr>
          <p:cNvPr id="4" name="Slide Number Placeholder 3"/>
          <p:cNvSpPr>
            <a:spLocks noGrp="1"/>
          </p:cNvSpPr>
          <p:nvPr>
            <p:ph type="sldNum" sz="quarter" idx="12"/>
          </p:nvPr>
        </p:nvSpPr>
        <p:spPr/>
        <p:txBody>
          <a:bodyPr/>
          <a:lstStyle/>
          <a:p>
            <a:fld id="{7AE50190-DB52-4C20-AB50-62AB29F47283}" type="slidenum">
              <a:rPr lang="en-GB" smtClean="0"/>
              <a:t>79</a:t>
            </a:fld>
            <a:endParaRPr lang="en-GB" dirty="0"/>
          </a:p>
        </p:txBody>
      </p:sp>
      <p:sp>
        <p:nvSpPr>
          <p:cNvPr id="5" name="Title 1"/>
          <p:cNvSpPr txBox="1">
            <a:spLocks/>
          </p:cNvSpPr>
          <p:nvPr/>
        </p:nvSpPr>
        <p:spPr>
          <a:xfrm>
            <a:off x="150882" y="48384"/>
            <a:ext cx="885698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t>Attentiveness</a:t>
            </a:r>
            <a:endParaRPr lang="en-GB" sz="4000" dirty="0"/>
          </a:p>
        </p:txBody>
      </p:sp>
    </p:spTree>
    <p:extLst>
      <p:ext uri="{BB962C8B-B14F-4D97-AF65-F5344CB8AC3E}">
        <p14:creationId xmlns:p14="http://schemas.microsoft.com/office/powerpoint/2010/main" val="76985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2346566" y="-322230"/>
            <a:ext cx="4532812" cy="6706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2915816" y="5589240"/>
            <a:ext cx="3888432" cy="830997"/>
          </a:xfrm>
          <a:prstGeom prst="rect">
            <a:avLst/>
          </a:prstGeom>
          <a:noFill/>
        </p:spPr>
        <p:txBody>
          <a:bodyPr wrap="square" rtlCol="0">
            <a:spAutoFit/>
          </a:bodyPr>
          <a:lstStyle/>
          <a:p>
            <a:pPr algn="ctr"/>
            <a:r>
              <a:rPr lang="en-GB" sz="4800" dirty="0">
                <a:latin typeface="Copperplate"/>
              </a:rPr>
              <a:t>1987</a:t>
            </a:r>
          </a:p>
        </p:txBody>
      </p:sp>
    </p:spTree>
    <p:extLst>
      <p:ext uri="{BB962C8B-B14F-4D97-AF65-F5344CB8AC3E}">
        <p14:creationId xmlns:p14="http://schemas.microsoft.com/office/powerpoint/2010/main" val="41051334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2112358\Desktop\Circular_economy_diagram_Foundation_Feb2015-01_cqrtnr[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764704"/>
            <a:ext cx="7613315" cy="587727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179512" y="22385"/>
            <a:ext cx="8964488" cy="1200329"/>
          </a:xfrm>
          <a:prstGeom prst="rect">
            <a:avLst/>
          </a:prstGeom>
          <a:noFill/>
        </p:spPr>
        <p:txBody>
          <a:bodyPr wrap="square" rtlCol="0">
            <a:spAutoFit/>
          </a:bodyPr>
          <a:lstStyle/>
          <a:p>
            <a:pPr algn="ctr"/>
            <a:r>
              <a:rPr lang="en-GB" sz="4000" b="1" dirty="0"/>
              <a:t>Innovation</a:t>
            </a:r>
            <a:endParaRPr lang="en-GB" sz="4000" dirty="0"/>
          </a:p>
          <a:p>
            <a:endParaRPr lang="en-GB" sz="3200" dirty="0"/>
          </a:p>
        </p:txBody>
      </p:sp>
    </p:spTree>
    <p:extLst>
      <p:ext uri="{BB962C8B-B14F-4D97-AF65-F5344CB8AC3E}">
        <p14:creationId xmlns:p14="http://schemas.microsoft.com/office/powerpoint/2010/main" val="158246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solidFill>
                  <a:schemeClr val="tx2"/>
                </a:solidFill>
              </a:rPr>
              <a:t>Next steps…</a:t>
            </a:r>
          </a:p>
        </p:txBody>
      </p:sp>
      <p:sp>
        <p:nvSpPr>
          <p:cNvPr id="4" name="Content Placeholder 3"/>
          <p:cNvSpPr>
            <a:spLocks noGrp="1"/>
          </p:cNvSpPr>
          <p:nvPr>
            <p:ph idx="1"/>
          </p:nvPr>
        </p:nvSpPr>
        <p:spPr/>
        <p:txBody>
          <a:bodyPr>
            <a:normAutofit/>
          </a:bodyPr>
          <a:lstStyle/>
          <a:p>
            <a:pPr marL="0" indent="0" algn="ctr">
              <a:buNone/>
            </a:pPr>
            <a:r>
              <a:rPr lang="en-GB" sz="4050" b="1" dirty="0">
                <a:solidFill>
                  <a:srgbClr val="007033"/>
                </a:solidFill>
              </a:rPr>
              <a:t>RSP2</a:t>
            </a:r>
          </a:p>
        </p:txBody>
      </p:sp>
      <p:pic>
        <p:nvPicPr>
          <p:cNvPr id="5" name="Picture 2" descr="https://cdn2.sph.harvard.edu/wp-content/uploads/sites/13/2015/09/sdg-char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440136"/>
            <a:ext cx="6575876" cy="3345824"/>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a:blip r:embed="rId3"/>
          <a:stretch>
            <a:fillRect/>
          </a:stretch>
        </p:blipFill>
        <p:spPr>
          <a:xfrm>
            <a:off x="1265444" y="2250011"/>
            <a:ext cx="5448452" cy="3132348"/>
          </a:xfrm>
          <a:prstGeom prst="rect">
            <a:avLst/>
          </a:prstGeom>
        </p:spPr>
      </p:pic>
      <p:sp>
        <p:nvSpPr>
          <p:cNvPr id="7" name="TextBox 6"/>
          <p:cNvSpPr txBox="1"/>
          <p:nvPr/>
        </p:nvSpPr>
        <p:spPr>
          <a:xfrm>
            <a:off x="1265444" y="2258840"/>
            <a:ext cx="5283069" cy="1015663"/>
          </a:xfrm>
          <a:prstGeom prst="rect">
            <a:avLst/>
          </a:prstGeom>
          <a:noFill/>
        </p:spPr>
        <p:txBody>
          <a:bodyPr wrap="square" rtlCol="0">
            <a:spAutoFit/>
          </a:bodyPr>
          <a:lstStyle/>
          <a:p>
            <a:r>
              <a:rPr lang="en-GB" sz="3000" dirty="0">
                <a:solidFill>
                  <a:schemeClr val="accent1">
                    <a:lumMod val="75000"/>
                  </a:schemeClr>
                </a:solidFill>
              </a:rPr>
              <a:t>Alignment with OECD’s </a:t>
            </a:r>
          </a:p>
          <a:p>
            <a:r>
              <a:rPr lang="en-GB" sz="3000" dirty="0">
                <a:solidFill>
                  <a:schemeClr val="accent1">
                    <a:lumMod val="75000"/>
                  </a:schemeClr>
                </a:solidFill>
              </a:rPr>
              <a:t>E2030 framework?</a:t>
            </a:r>
          </a:p>
        </p:txBody>
      </p:sp>
    </p:spTree>
    <p:extLst>
      <p:ext uri="{BB962C8B-B14F-4D97-AF65-F5344CB8AC3E}">
        <p14:creationId xmlns:p14="http://schemas.microsoft.com/office/powerpoint/2010/main" val="108789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4725144"/>
            <a:ext cx="8229600" cy="1184995"/>
          </a:xfrm>
        </p:spPr>
        <p:txBody>
          <a:bodyPr/>
          <a:lstStyle/>
          <a:p>
            <a:pPr marL="0" indent="0">
              <a:buNone/>
            </a:pPr>
            <a:endParaRPr lang="en-GB" dirty="0"/>
          </a:p>
          <a:p>
            <a:pPr marL="0" indent="0" algn="r">
              <a:buNone/>
            </a:pPr>
            <a:r>
              <a:rPr lang="en-GB" sz="2400" dirty="0"/>
              <a:t>(Vare, forthcoming)</a:t>
            </a:r>
          </a:p>
        </p:txBody>
      </p:sp>
      <p:sp>
        <p:nvSpPr>
          <p:cNvPr id="4" name="TextBox 3"/>
          <p:cNvSpPr txBox="1"/>
          <p:nvPr/>
        </p:nvSpPr>
        <p:spPr>
          <a:xfrm>
            <a:off x="395536" y="1268760"/>
            <a:ext cx="8496944" cy="3477875"/>
          </a:xfrm>
          <a:prstGeom prst="rect">
            <a:avLst/>
          </a:prstGeom>
          <a:noFill/>
        </p:spPr>
        <p:txBody>
          <a:bodyPr wrap="square" rtlCol="0">
            <a:spAutoFit/>
          </a:bodyPr>
          <a:lstStyle/>
          <a:p>
            <a:pPr algn="ctr"/>
            <a:r>
              <a:rPr lang="en-GB" sz="4400" dirty="0"/>
              <a:t>A study that investigated the contradictions inherent in promoting ESD in schools identified five ways in which contradictions are recognised and rationalised:</a:t>
            </a:r>
          </a:p>
        </p:txBody>
      </p:sp>
      <p:sp>
        <p:nvSpPr>
          <p:cNvPr id="6" name="Title 1"/>
          <p:cNvSpPr>
            <a:spLocks noGrp="1"/>
          </p:cNvSpPr>
          <p:nvPr>
            <p:ph type="title"/>
          </p:nvPr>
        </p:nvSpPr>
        <p:spPr>
          <a:xfrm>
            <a:off x="539552" y="188640"/>
            <a:ext cx="8229600" cy="850106"/>
          </a:xfrm>
        </p:spPr>
        <p:txBody>
          <a:bodyPr/>
          <a:lstStyle/>
          <a:p>
            <a:pPr algn="l"/>
            <a:r>
              <a:rPr lang="en-GB" b="1" dirty="0">
                <a:solidFill>
                  <a:srgbClr val="000000"/>
                </a:solidFill>
              </a:rPr>
              <a:t>Contradictions in promoting ESD</a:t>
            </a:r>
          </a:p>
        </p:txBody>
      </p:sp>
    </p:spTree>
    <p:extLst>
      <p:ext uri="{BB962C8B-B14F-4D97-AF65-F5344CB8AC3E}">
        <p14:creationId xmlns:p14="http://schemas.microsoft.com/office/powerpoint/2010/main" val="3072511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011" y="11266"/>
            <a:ext cx="8229600" cy="850106"/>
          </a:xfrm>
        </p:spPr>
        <p:txBody>
          <a:bodyPr/>
          <a:lstStyle/>
          <a:p>
            <a:pPr algn="l"/>
            <a:r>
              <a:rPr lang="en-GB" b="1" dirty="0">
                <a:solidFill>
                  <a:srgbClr val="000000"/>
                </a:solidFill>
              </a:rPr>
              <a:t>Unawareness</a:t>
            </a:r>
          </a:p>
        </p:txBody>
      </p:sp>
      <p:sp>
        <p:nvSpPr>
          <p:cNvPr id="3" name="Content Placeholder 2"/>
          <p:cNvSpPr>
            <a:spLocks noGrp="1"/>
          </p:cNvSpPr>
          <p:nvPr>
            <p:ph idx="1"/>
          </p:nvPr>
        </p:nvSpPr>
        <p:spPr>
          <a:xfrm>
            <a:off x="539552" y="620688"/>
            <a:ext cx="8229600" cy="1008112"/>
          </a:xfrm>
        </p:spPr>
        <p:txBody>
          <a:bodyPr>
            <a:normAutofit/>
          </a:bodyPr>
          <a:lstStyle/>
          <a:p>
            <a:pPr marL="0" indent="0">
              <a:buNone/>
            </a:pPr>
            <a:r>
              <a:rPr lang="en-GB" sz="3600" dirty="0"/>
              <a:t>Not recognising any contradiction. </a:t>
            </a:r>
          </a:p>
        </p:txBody>
      </p:sp>
      <p:sp>
        <p:nvSpPr>
          <p:cNvPr id="4" name="Title 1"/>
          <p:cNvSpPr txBox="1">
            <a:spLocks/>
          </p:cNvSpPr>
          <p:nvPr/>
        </p:nvSpPr>
        <p:spPr>
          <a:xfrm>
            <a:off x="412660" y="134076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a:solidFill>
                  <a:srgbClr val="000000"/>
                </a:solidFill>
              </a:rPr>
              <a:t>Powerlessness</a:t>
            </a:r>
          </a:p>
        </p:txBody>
      </p:sp>
      <p:sp>
        <p:nvSpPr>
          <p:cNvPr id="5" name="Content Placeholder 2"/>
          <p:cNvSpPr txBox="1">
            <a:spLocks/>
          </p:cNvSpPr>
          <p:nvPr/>
        </p:nvSpPr>
        <p:spPr>
          <a:xfrm>
            <a:off x="426553" y="2348880"/>
            <a:ext cx="8229600" cy="12527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dirty="0"/>
              <a:t>Where a teacher is frustrated, e.g. because they lack the authority to realise their own vision. </a:t>
            </a:r>
          </a:p>
        </p:txBody>
      </p:sp>
      <p:sp>
        <p:nvSpPr>
          <p:cNvPr id="6" name="Title 1"/>
          <p:cNvSpPr txBox="1">
            <a:spLocks/>
          </p:cNvSpPr>
          <p:nvPr/>
        </p:nvSpPr>
        <p:spPr>
          <a:xfrm>
            <a:off x="426553" y="335699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a:solidFill>
                  <a:srgbClr val="000000"/>
                </a:solidFill>
              </a:rPr>
              <a:t>Denial</a:t>
            </a:r>
          </a:p>
        </p:txBody>
      </p:sp>
      <p:sp>
        <p:nvSpPr>
          <p:cNvPr id="7" name="Content Placeholder 2"/>
          <p:cNvSpPr txBox="1">
            <a:spLocks/>
          </p:cNvSpPr>
          <p:nvPr/>
        </p:nvSpPr>
        <p:spPr>
          <a:xfrm>
            <a:off x="423423" y="4221088"/>
            <a:ext cx="8229600" cy="20882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dirty="0"/>
              <a:t>Larger forces, such as cultural trends or Government inspections may be resented but not resisted by the teacher; they simply hope it will be resolved over time. </a:t>
            </a:r>
          </a:p>
          <a:p>
            <a:pPr marL="0" indent="0">
              <a:buFont typeface="Arial" pitchFamily="34" charset="0"/>
              <a:buNone/>
            </a:pPr>
            <a:endParaRPr lang="en-GB" dirty="0"/>
          </a:p>
        </p:txBody>
      </p:sp>
    </p:spTree>
    <p:extLst>
      <p:ext uri="{BB962C8B-B14F-4D97-AF65-F5344CB8AC3E}">
        <p14:creationId xmlns:p14="http://schemas.microsoft.com/office/powerpoint/2010/main" val="11994156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98178"/>
          </a:xfrm>
        </p:spPr>
        <p:txBody>
          <a:bodyPr>
            <a:normAutofit/>
          </a:bodyPr>
          <a:lstStyle/>
          <a:p>
            <a:pPr algn="l"/>
            <a:r>
              <a:rPr lang="en-GB" b="1" dirty="0">
                <a:solidFill>
                  <a:srgbClr val="000000"/>
                </a:solidFill>
              </a:rPr>
              <a:t>‘Satisficing’ </a:t>
            </a:r>
            <a:endParaRPr lang="en-GB" sz="2400" b="1" dirty="0">
              <a:solidFill>
                <a:srgbClr val="000000"/>
              </a:solidFill>
            </a:endParaRPr>
          </a:p>
        </p:txBody>
      </p:sp>
      <p:sp>
        <p:nvSpPr>
          <p:cNvPr id="3" name="Content Placeholder 2"/>
          <p:cNvSpPr>
            <a:spLocks noGrp="1"/>
          </p:cNvSpPr>
          <p:nvPr>
            <p:ph idx="1"/>
          </p:nvPr>
        </p:nvSpPr>
        <p:spPr/>
        <p:txBody>
          <a:bodyPr/>
          <a:lstStyle/>
          <a:p>
            <a:pPr marL="0" indent="0">
              <a:buNone/>
            </a:pPr>
            <a:r>
              <a:rPr lang="en-GB" dirty="0"/>
              <a:t>Teachers find ‘good enough’ compromises based on professional judgements. </a:t>
            </a:r>
          </a:p>
          <a:p>
            <a:pPr marL="0" indent="0">
              <a:buNone/>
            </a:pPr>
            <a:endParaRPr lang="en-GB" dirty="0"/>
          </a:p>
          <a:p>
            <a:pPr marL="0" indent="0">
              <a:buNone/>
            </a:pPr>
            <a:r>
              <a:rPr lang="en-GB" dirty="0"/>
              <a:t>These are intelligent survivors who ‘play the game’ and respond to competing priorities but do not lose sight of their own beliefs  and values.</a:t>
            </a:r>
          </a:p>
        </p:txBody>
      </p:sp>
    </p:spTree>
    <p:extLst>
      <p:ext uri="{BB962C8B-B14F-4D97-AF65-F5344CB8AC3E}">
        <p14:creationId xmlns:p14="http://schemas.microsoft.com/office/powerpoint/2010/main" val="12689591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4680520" cy="792088"/>
          </a:xfrm>
        </p:spPr>
        <p:txBody>
          <a:bodyPr>
            <a:normAutofit/>
          </a:bodyPr>
          <a:lstStyle/>
          <a:p>
            <a:pPr algn="l"/>
            <a:r>
              <a:rPr lang="en-GB" b="1" dirty="0">
                <a:solidFill>
                  <a:srgbClr val="000000"/>
                </a:solidFill>
              </a:rPr>
              <a:t>Expansive Learning</a:t>
            </a:r>
          </a:p>
        </p:txBody>
      </p:sp>
      <p:sp>
        <p:nvSpPr>
          <p:cNvPr id="3" name="Content Placeholder 2"/>
          <p:cNvSpPr>
            <a:spLocks noGrp="1"/>
          </p:cNvSpPr>
          <p:nvPr>
            <p:ph idx="1"/>
          </p:nvPr>
        </p:nvSpPr>
        <p:spPr>
          <a:xfrm>
            <a:off x="251520" y="1124744"/>
            <a:ext cx="8640960" cy="5472608"/>
          </a:xfrm>
        </p:spPr>
        <p:txBody>
          <a:bodyPr>
            <a:normAutofit/>
          </a:bodyPr>
          <a:lstStyle/>
          <a:p>
            <a:pPr marL="0" indent="0">
              <a:buNone/>
            </a:pPr>
            <a:r>
              <a:rPr lang="en-GB" dirty="0"/>
              <a:t>Contradictions are worked through by ‘expanding’ the problem to overcome the contradiction, e.g.:</a:t>
            </a:r>
            <a:br>
              <a:rPr lang="en-GB" dirty="0"/>
            </a:br>
            <a:endParaRPr lang="en-GB" dirty="0"/>
          </a:p>
          <a:p>
            <a:pPr lvl="0"/>
            <a:r>
              <a:rPr lang="en-GB" dirty="0"/>
              <a:t>A teacher linking </a:t>
            </a:r>
            <a:r>
              <a:rPr lang="en-GB" i="1" dirty="0"/>
              <a:t>sustainability</a:t>
            </a:r>
            <a:r>
              <a:rPr lang="en-GB" dirty="0"/>
              <a:t> and </a:t>
            </a:r>
            <a:r>
              <a:rPr lang="en-GB" i="1" dirty="0"/>
              <a:t>inclusion</a:t>
            </a:r>
            <a:r>
              <a:rPr lang="en-GB" dirty="0"/>
              <a:t> in order to overcome any contradiction with her role as special needs coordinator</a:t>
            </a:r>
            <a:br>
              <a:rPr lang="en-GB" dirty="0"/>
            </a:br>
            <a:endParaRPr lang="en-GB" dirty="0"/>
          </a:p>
          <a:p>
            <a:r>
              <a:rPr lang="en-GB" dirty="0"/>
              <a:t>A zoning system for play areas that reverses a situation where children were punished by being sent outside to tidy the grounds!  </a:t>
            </a:r>
          </a:p>
          <a:p>
            <a:pPr marL="0" indent="0">
              <a:buNone/>
            </a:pPr>
            <a:endParaRPr lang="en-GB" dirty="0"/>
          </a:p>
        </p:txBody>
      </p:sp>
      <p:sp>
        <p:nvSpPr>
          <p:cNvPr id="4" name="Title 1"/>
          <p:cNvSpPr txBox="1">
            <a:spLocks/>
          </p:cNvSpPr>
          <p:nvPr/>
        </p:nvSpPr>
        <p:spPr>
          <a:xfrm>
            <a:off x="5076056" y="188640"/>
            <a:ext cx="3528392" cy="7920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a:solidFill>
                  <a:srgbClr val="000000"/>
                </a:solidFill>
              </a:rPr>
              <a:t>– ESD 3?</a:t>
            </a:r>
          </a:p>
        </p:txBody>
      </p:sp>
    </p:spTree>
    <p:extLst>
      <p:ext uri="{BB962C8B-B14F-4D97-AF65-F5344CB8AC3E}">
        <p14:creationId xmlns:p14="http://schemas.microsoft.com/office/powerpoint/2010/main" val="268819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8680"/>
            <a:ext cx="8291264" cy="5976664"/>
          </a:xfrm>
        </p:spPr>
        <p:txBody>
          <a:bodyPr>
            <a:normAutofit/>
          </a:bodyPr>
          <a:lstStyle/>
          <a:p>
            <a:pPr marL="0" indent="0">
              <a:buNone/>
            </a:pPr>
            <a:r>
              <a:rPr lang="en-GB" dirty="0"/>
              <a:t>By taking opportunities to share creative solutions to issues, teachers can demonstrate the kind of learning that we need in a sustainable society. </a:t>
            </a:r>
          </a:p>
          <a:p>
            <a:pPr marL="0" indent="0">
              <a:buNone/>
            </a:pPr>
            <a:endParaRPr lang="en-GB" dirty="0"/>
          </a:p>
          <a:p>
            <a:pPr marL="0" indent="0">
              <a:buNone/>
            </a:pPr>
            <a:r>
              <a:rPr lang="en-GB" dirty="0"/>
              <a:t>By managing contradictions teachers can model what it means to be a resilient learner, i.e. someone with </a:t>
            </a:r>
            <a:r>
              <a:rPr lang="en-GB" i="1" dirty="0"/>
              <a:t>adaptive capacity</a:t>
            </a:r>
            <a:r>
              <a:rPr lang="en-GB" dirty="0"/>
              <a:t>. </a:t>
            </a:r>
          </a:p>
          <a:p>
            <a:pPr marL="0" indent="0">
              <a:buNone/>
            </a:pPr>
            <a:endParaRPr lang="en-GB" dirty="0"/>
          </a:p>
          <a:p>
            <a:pPr marL="0" indent="0">
              <a:buNone/>
            </a:pPr>
            <a:r>
              <a:rPr lang="en-GB" dirty="0"/>
              <a:t>In this way the teacher is is a critical resource for ESD.</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10837675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268760"/>
            <a:ext cx="8363272" cy="4176464"/>
          </a:xfrm>
        </p:spPr>
        <p:txBody>
          <a:bodyPr>
            <a:normAutofit/>
          </a:bodyPr>
          <a:lstStyle/>
          <a:p>
            <a:pPr marL="0" indent="0">
              <a:buNone/>
            </a:pPr>
            <a:r>
              <a:rPr lang="en-GB" sz="4400" dirty="0"/>
              <a:t>Possibly, the most valuable lesson that educational professionals can share with young people is not </a:t>
            </a:r>
            <a:r>
              <a:rPr lang="en-GB" sz="4400" i="1" dirty="0"/>
              <a:t>what</a:t>
            </a:r>
            <a:r>
              <a:rPr lang="en-GB" sz="4400" dirty="0"/>
              <a:t> they teach or </a:t>
            </a:r>
            <a:r>
              <a:rPr lang="en-GB" sz="4400" i="1" dirty="0"/>
              <a:t>how</a:t>
            </a:r>
            <a:r>
              <a:rPr lang="en-GB" sz="4400" dirty="0"/>
              <a:t> they teach it – but </a:t>
            </a:r>
            <a:r>
              <a:rPr lang="en-GB" sz="4400" i="1" dirty="0"/>
              <a:t>who</a:t>
            </a:r>
            <a:r>
              <a:rPr lang="en-GB" sz="4400" dirty="0"/>
              <a:t> they are. </a:t>
            </a:r>
          </a:p>
          <a:p>
            <a:pPr marL="0" indent="0">
              <a:buNone/>
            </a:pPr>
            <a:endParaRPr lang="en-GB" dirty="0"/>
          </a:p>
        </p:txBody>
      </p:sp>
    </p:spTree>
    <p:extLst>
      <p:ext uri="{BB962C8B-B14F-4D97-AF65-F5344CB8AC3E}">
        <p14:creationId xmlns:p14="http://schemas.microsoft.com/office/powerpoint/2010/main" val="29097979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20689"/>
            <a:ext cx="8229600" cy="4824536"/>
          </a:xfrm>
        </p:spPr>
        <p:txBody>
          <a:bodyPr>
            <a:noAutofit/>
          </a:bodyPr>
          <a:lstStyle/>
          <a:p>
            <a:pPr marL="0" indent="0">
              <a:buNone/>
            </a:pPr>
            <a:r>
              <a:rPr lang="en-GB" sz="4000" dirty="0"/>
              <a:t>Institutions also ‘teach’ their students simply by the way they operate. </a:t>
            </a:r>
          </a:p>
          <a:p>
            <a:pPr marL="0" indent="0">
              <a:buNone/>
            </a:pPr>
            <a:endParaRPr lang="en-GB" sz="4000" dirty="0"/>
          </a:p>
          <a:p>
            <a:pPr marL="0" indent="0">
              <a:buNone/>
            </a:pPr>
            <a:r>
              <a:rPr lang="en-GB" sz="4000" dirty="0"/>
              <a:t>The important thing is not how sustainable the institution is today but how seriously it tries to meet the challenges of tomorrow. </a:t>
            </a:r>
          </a:p>
        </p:txBody>
      </p:sp>
      <p:sp>
        <p:nvSpPr>
          <p:cNvPr id="4" name="TextBox 3"/>
          <p:cNvSpPr txBox="1"/>
          <p:nvPr/>
        </p:nvSpPr>
        <p:spPr>
          <a:xfrm>
            <a:off x="467544" y="5517232"/>
            <a:ext cx="8280920" cy="707886"/>
          </a:xfrm>
          <a:prstGeom prst="rect">
            <a:avLst/>
          </a:prstGeom>
          <a:noFill/>
        </p:spPr>
        <p:txBody>
          <a:bodyPr wrap="square" rtlCol="0">
            <a:spAutoFit/>
          </a:bodyPr>
          <a:lstStyle/>
          <a:p>
            <a:pPr algn="ctr"/>
            <a:r>
              <a:rPr lang="en-GB" sz="4000" b="1" dirty="0"/>
              <a:t>Good luck UPCH and colleagues!</a:t>
            </a:r>
          </a:p>
        </p:txBody>
      </p:sp>
    </p:spTree>
    <p:extLst>
      <p:ext uri="{BB962C8B-B14F-4D97-AF65-F5344CB8AC3E}">
        <p14:creationId xmlns:p14="http://schemas.microsoft.com/office/powerpoint/2010/main" val="150481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2112358\Desktop\Planet-Earth-Waterdrop-Leaf1-e1426908988157[1].jpg"/>
          <p:cNvPicPr>
            <a:picLocks noChangeAspect="1" noChangeArrowheads="1"/>
          </p:cNvPicPr>
          <p:nvPr/>
        </p:nvPicPr>
        <p:blipFill>
          <a:blip r:embed="rId2">
            <a:alphaModFix amt="45000"/>
            <a:extLst>
              <a:ext uri="{28A0092B-C50C-407E-A947-70E740481C1C}">
                <a14:useLocalDpi xmlns:a14="http://schemas.microsoft.com/office/drawing/2010/main" val="0"/>
              </a:ext>
            </a:extLst>
          </a:blip>
          <a:srcRect/>
          <a:stretch>
            <a:fillRect/>
          </a:stretch>
        </p:blipFill>
        <p:spPr bwMode="auto">
          <a:xfrm>
            <a:off x="-319979" y="0"/>
            <a:ext cx="1028700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Content Placeholder 2"/>
          <p:cNvSpPr>
            <a:spLocks noGrp="1"/>
          </p:cNvSpPr>
          <p:nvPr>
            <p:ph idx="1"/>
          </p:nvPr>
        </p:nvSpPr>
        <p:spPr>
          <a:xfrm>
            <a:off x="457200" y="908720"/>
            <a:ext cx="8229600" cy="4525963"/>
          </a:xfrm>
        </p:spPr>
        <p:txBody>
          <a:bodyPr/>
          <a:lstStyle/>
          <a:p>
            <a:pPr marL="0" indent="0">
              <a:buNone/>
            </a:pPr>
            <a:endParaRPr lang="en-GB" dirty="0"/>
          </a:p>
          <a:p>
            <a:pPr marL="0" indent="0">
              <a:buNone/>
            </a:pPr>
            <a:endParaRPr lang="en-GB" dirty="0"/>
          </a:p>
          <a:p>
            <a:pPr marL="0" indent="0" algn="ctr">
              <a:buNone/>
            </a:pPr>
            <a:r>
              <a:rPr lang="en-GB" sz="5400" b="1" dirty="0">
                <a:solidFill>
                  <a:srgbClr val="FF0000"/>
                </a:solidFill>
                <a:effectLst>
                  <a:outerShdw blurRad="50800" dist="38100" dir="2700000" algn="tl" rotWithShape="0">
                    <a:srgbClr val="000000">
                      <a:alpha val="43000"/>
                    </a:srgbClr>
                  </a:outerShdw>
                </a:effectLst>
              </a:rPr>
              <a:t>Thank you</a:t>
            </a:r>
          </a:p>
        </p:txBody>
      </p:sp>
      <p:sp>
        <p:nvSpPr>
          <p:cNvPr id="2" name="TextBox 1"/>
          <p:cNvSpPr txBox="1"/>
          <p:nvPr/>
        </p:nvSpPr>
        <p:spPr>
          <a:xfrm>
            <a:off x="683568" y="3645024"/>
            <a:ext cx="7776864" cy="2800767"/>
          </a:xfrm>
          <a:prstGeom prst="rect">
            <a:avLst/>
          </a:prstGeom>
          <a:noFill/>
        </p:spPr>
        <p:txBody>
          <a:bodyPr wrap="square" rtlCol="0">
            <a:spAutoFit/>
          </a:bodyPr>
          <a:lstStyle/>
          <a:p>
            <a:pPr algn="ctr"/>
            <a:r>
              <a:rPr lang="en-GB" sz="4000" b="1" dirty="0">
                <a:solidFill>
                  <a:srgbClr val="000090"/>
                </a:solidFill>
              </a:rPr>
              <a:t>Questions?</a:t>
            </a:r>
          </a:p>
          <a:p>
            <a:pPr algn="ctr"/>
            <a:endParaRPr lang="en-GB" sz="4000" b="1" dirty="0">
              <a:solidFill>
                <a:srgbClr val="000090"/>
              </a:solidFill>
            </a:endParaRPr>
          </a:p>
          <a:p>
            <a:pPr algn="ctr"/>
            <a:r>
              <a:rPr lang="en-GB" sz="2800" dirty="0"/>
              <a:t>If you have any further comments or questions, please come and talk or contact me at:</a:t>
            </a:r>
          </a:p>
          <a:p>
            <a:pPr algn="ctr"/>
            <a:r>
              <a:rPr lang="en-GB" sz="4000" dirty="0">
                <a:hlinkClick r:id="rId3"/>
              </a:rPr>
              <a:t>pvare@glos.ac.uk</a:t>
            </a:r>
            <a:r>
              <a:rPr lang="en-GB" sz="4000" dirty="0"/>
              <a:t> </a:t>
            </a:r>
          </a:p>
        </p:txBody>
      </p:sp>
    </p:spTree>
    <p:extLst>
      <p:ext uri="{BB962C8B-B14F-4D97-AF65-F5344CB8AC3E}">
        <p14:creationId xmlns:p14="http://schemas.microsoft.com/office/powerpoint/2010/main" val="215677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down)">
                                      <p:cBhvr>
                                        <p:cTn id="7" dur="580">
                                          <p:stCondLst>
                                            <p:cond delay="0"/>
                                          </p:stCondLst>
                                        </p:cTn>
                                        <p:tgtEl>
                                          <p:spTgt spid="3">
                                            <p:txEl>
                                              <p:pRg st="2" end="2"/>
                                            </p:txEl>
                                          </p:spTgt>
                                        </p:tgtEl>
                                      </p:cBhvr>
                                    </p:animEffect>
                                    <p:anim calcmode="lin" valueType="num">
                                      <p:cBhvr>
                                        <p:cTn id="8"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2" end="2"/>
                                            </p:txEl>
                                          </p:spTgt>
                                        </p:tgtEl>
                                      </p:cBhvr>
                                      <p:to x="100000" y="60000"/>
                                    </p:animScale>
                                    <p:animScale>
                                      <p:cBhvr>
                                        <p:cTn id="14" dur="166" decel="50000">
                                          <p:stCondLst>
                                            <p:cond delay="676"/>
                                          </p:stCondLst>
                                        </p:cTn>
                                        <p:tgtEl>
                                          <p:spTgt spid="3">
                                            <p:txEl>
                                              <p:pRg st="2" end="2"/>
                                            </p:txEl>
                                          </p:spTgt>
                                        </p:tgtEl>
                                      </p:cBhvr>
                                      <p:to x="100000" y="100000"/>
                                    </p:animScale>
                                    <p:animScale>
                                      <p:cBhvr>
                                        <p:cTn id="15" dur="26">
                                          <p:stCondLst>
                                            <p:cond delay="1312"/>
                                          </p:stCondLst>
                                        </p:cTn>
                                        <p:tgtEl>
                                          <p:spTgt spid="3">
                                            <p:txEl>
                                              <p:pRg st="2" end="2"/>
                                            </p:txEl>
                                          </p:spTgt>
                                        </p:tgtEl>
                                      </p:cBhvr>
                                      <p:to x="100000" y="80000"/>
                                    </p:animScale>
                                    <p:animScale>
                                      <p:cBhvr>
                                        <p:cTn id="16" dur="166" decel="50000">
                                          <p:stCondLst>
                                            <p:cond delay="1338"/>
                                          </p:stCondLst>
                                        </p:cTn>
                                        <p:tgtEl>
                                          <p:spTgt spid="3">
                                            <p:txEl>
                                              <p:pRg st="2" end="2"/>
                                            </p:txEl>
                                          </p:spTgt>
                                        </p:tgtEl>
                                      </p:cBhvr>
                                      <p:to x="100000" y="100000"/>
                                    </p:animScale>
                                    <p:animScale>
                                      <p:cBhvr>
                                        <p:cTn id="17" dur="26">
                                          <p:stCondLst>
                                            <p:cond delay="1642"/>
                                          </p:stCondLst>
                                        </p:cTn>
                                        <p:tgtEl>
                                          <p:spTgt spid="3">
                                            <p:txEl>
                                              <p:pRg st="2" end="2"/>
                                            </p:txEl>
                                          </p:spTgt>
                                        </p:tgtEl>
                                      </p:cBhvr>
                                      <p:to x="100000" y="90000"/>
                                    </p:animScale>
                                    <p:animScale>
                                      <p:cBhvr>
                                        <p:cTn id="18" dur="166" decel="50000">
                                          <p:stCondLst>
                                            <p:cond delay="1668"/>
                                          </p:stCondLst>
                                        </p:cTn>
                                        <p:tgtEl>
                                          <p:spTgt spid="3">
                                            <p:txEl>
                                              <p:pRg st="2" end="2"/>
                                            </p:txEl>
                                          </p:spTgt>
                                        </p:tgtEl>
                                      </p:cBhvr>
                                      <p:to x="100000" y="100000"/>
                                    </p:animScale>
                                    <p:animScale>
                                      <p:cBhvr>
                                        <p:cTn id="19" dur="26">
                                          <p:stCondLst>
                                            <p:cond delay="1808"/>
                                          </p:stCondLst>
                                        </p:cTn>
                                        <p:tgtEl>
                                          <p:spTgt spid="3">
                                            <p:txEl>
                                              <p:pRg st="2" end="2"/>
                                            </p:txEl>
                                          </p:spTgt>
                                        </p:tgtEl>
                                      </p:cBhvr>
                                      <p:to x="100000" y="95000"/>
                                    </p:animScale>
                                    <p:animScale>
                                      <p:cBhvr>
                                        <p:cTn id="20" dur="166" decel="50000">
                                          <p:stCondLst>
                                            <p:cond delay="1834"/>
                                          </p:stCondLst>
                                        </p:cTn>
                                        <p:tgtEl>
                                          <p:spTgt spid="3">
                                            <p:txEl>
                                              <p:pRg st="2" end="2"/>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0800000">
            <a:off x="899592" y="1052736"/>
            <a:ext cx="7470125" cy="4369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512217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43407"/>
            <a:ext cx="8229600" cy="1008112"/>
          </a:xfrm>
        </p:spPr>
        <p:txBody>
          <a:bodyPr>
            <a:normAutofit/>
          </a:bodyPr>
          <a:lstStyle/>
          <a:p>
            <a:r>
              <a:rPr lang="en-GB" dirty="0"/>
              <a:t>References</a:t>
            </a:r>
          </a:p>
        </p:txBody>
      </p:sp>
      <p:sp>
        <p:nvSpPr>
          <p:cNvPr id="3" name="Content Placeholder 2"/>
          <p:cNvSpPr>
            <a:spLocks noGrp="1"/>
          </p:cNvSpPr>
          <p:nvPr>
            <p:ph idx="1"/>
          </p:nvPr>
        </p:nvSpPr>
        <p:spPr>
          <a:xfrm>
            <a:off x="0" y="620688"/>
            <a:ext cx="9144000" cy="6408712"/>
          </a:xfrm>
        </p:spPr>
        <p:txBody>
          <a:bodyPr>
            <a:normAutofit fontScale="92500" lnSpcReduction="10000"/>
          </a:bodyPr>
          <a:lstStyle/>
          <a:p>
            <a:r>
              <a:rPr lang="en-GB" sz="1800" dirty="0"/>
              <a:t>A Rounder Sense of Purpose website: </a:t>
            </a:r>
            <a:r>
              <a:rPr lang="en-GB" sz="1800" dirty="0">
                <a:hlinkClick r:id="rId2"/>
              </a:rPr>
              <a:t>www.aroundersenseofpurpose.eu</a:t>
            </a:r>
            <a:r>
              <a:rPr lang="en-GB" sz="1800" dirty="0"/>
              <a:t> </a:t>
            </a:r>
          </a:p>
          <a:p>
            <a:pPr marL="342900" lvl="1" indent="-342900">
              <a:buFont typeface="Arial" pitchFamily="34" charset="0"/>
              <a:buChar char="•"/>
            </a:pPr>
            <a:r>
              <a:rPr lang="en-GB" sz="1800" dirty="0"/>
              <a:t>Jensen B B &amp; Schnack K (1997) The Action Competence Approach in Environmental Education, </a:t>
            </a:r>
            <a:r>
              <a:rPr lang="en-GB" sz="1800" i="1" dirty="0"/>
              <a:t>Environmental Education Research</a:t>
            </a:r>
            <a:r>
              <a:rPr lang="en-GB" sz="1800" dirty="0"/>
              <a:t>, 3:2, 163-178</a:t>
            </a:r>
          </a:p>
          <a:p>
            <a:r>
              <a:rPr lang="en-US" sz="1800" dirty="0" err="1"/>
              <a:t>Leicht</a:t>
            </a:r>
            <a:r>
              <a:rPr lang="en-US" sz="1800" dirty="0"/>
              <a:t> A, </a:t>
            </a:r>
            <a:r>
              <a:rPr lang="en-US" sz="1800" dirty="0" err="1"/>
              <a:t>Heiss</a:t>
            </a:r>
            <a:r>
              <a:rPr lang="en-US" sz="1800" dirty="0"/>
              <a:t> J &amp; </a:t>
            </a:r>
            <a:r>
              <a:rPr lang="en-US" sz="1800" dirty="0" err="1"/>
              <a:t>Byun</a:t>
            </a:r>
            <a:r>
              <a:rPr lang="en-US" sz="1800" dirty="0"/>
              <a:t> W J (Eds.) (2018) </a:t>
            </a:r>
            <a:r>
              <a:rPr lang="en-US" sz="1800" i="1" dirty="0"/>
              <a:t>Issues and trends in Education for Sustainable Development</a:t>
            </a:r>
            <a:r>
              <a:rPr lang="en-US" sz="1800" dirty="0"/>
              <a:t>. Paris: UNESCO</a:t>
            </a:r>
            <a:endParaRPr lang="en-GB" sz="1800" dirty="0"/>
          </a:p>
          <a:p>
            <a:r>
              <a:rPr lang="en-US" sz="1800" dirty="0"/>
              <a:t>Orr D (2004) </a:t>
            </a:r>
            <a:r>
              <a:rPr lang="en-US" sz="1800" i="1" dirty="0"/>
              <a:t>Earth in Mind. </a:t>
            </a:r>
            <a:r>
              <a:rPr lang="en-US" sz="1800" dirty="0"/>
              <a:t>Washington: First Island Press</a:t>
            </a:r>
            <a:endParaRPr lang="en-GB" sz="1800" dirty="0"/>
          </a:p>
          <a:p>
            <a:r>
              <a:rPr lang="en-GB" sz="1800" dirty="0"/>
              <a:t>Raworth K (2012) </a:t>
            </a:r>
            <a:r>
              <a:rPr lang="en-GB" sz="1800" i="1" dirty="0"/>
              <a:t>A Safe and Just Space for Humanity: Oxfam Discussion Paper</a:t>
            </a:r>
            <a:r>
              <a:rPr lang="en-GB" sz="1800" dirty="0"/>
              <a:t> Oxford: Oxfam</a:t>
            </a:r>
          </a:p>
          <a:p>
            <a:r>
              <a:rPr lang="en-GB" sz="1800" dirty="0" err="1"/>
              <a:t>Roorda</a:t>
            </a:r>
            <a:r>
              <a:rPr lang="en-GB" sz="1800" dirty="0"/>
              <a:t> N (2012) </a:t>
            </a:r>
            <a:r>
              <a:rPr lang="en-GB" sz="1800" i="1" dirty="0"/>
              <a:t>Fundamentals of Sustainable Development</a:t>
            </a:r>
            <a:r>
              <a:rPr lang="en-GB" sz="1800" dirty="0"/>
              <a:t>. London: </a:t>
            </a:r>
            <a:r>
              <a:rPr lang="en-GB" sz="1800" dirty="0" err="1"/>
              <a:t>Earthscan</a:t>
            </a:r>
            <a:endParaRPr lang="en-GB" sz="1800" dirty="0"/>
          </a:p>
          <a:p>
            <a:r>
              <a:rPr lang="en-GB" sz="1800" dirty="0" err="1"/>
              <a:t>Rychen</a:t>
            </a:r>
            <a:r>
              <a:rPr lang="en-GB" sz="1800" dirty="0"/>
              <a:t> D S (2003) ‘Key competencies: meeting important challenges in life’ in </a:t>
            </a:r>
            <a:r>
              <a:rPr lang="en-GB" sz="1800" dirty="0" err="1"/>
              <a:t>Rychen</a:t>
            </a:r>
            <a:r>
              <a:rPr lang="en-GB" sz="1800" dirty="0"/>
              <a:t> DS &amp; </a:t>
            </a:r>
            <a:r>
              <a:rPr lang="en-GB" sz="1800" dirty="0" err="1"/>
              <a:t>Salganik</a:t>
            </a:r>
            <a:r>
              <a:rPr lang="en-GB" sz="1800" dirty="0"/>
              <a:t> JH (</a:t>
            </a:r>
            <a:r>
              <a:rPr lang="en-GB" sz="1800" dirty="0" err="1"/>
              <a:t>eds</a:t>
            </a:r>
            <a:r>
              <a:rPr lang="en-GB" sz="1800" dirty="0"/>
              <a:t>) Key Competencies for a Successful Life and Well-functioning Society. Cambridge, MA: </a:t>
            </a:r>
            <a:r>
              <a:rPr lang="en-GB" sz="1800" dirty="0" err="1"/>
              <a:t>Hogrefe</a:t>
            </a:r>
            <a:r>
              <a:rPr lang="en-GB" sz="1800" dirty="0"/>
              <a:t> and Huber, pp63-107</a:t>
            </a:r>
          </a:p>
          <a:p>
            <a:r>
              <a:rPr lang="en-GB" sz="1800" dirty="0"/>
              <a:t>Vare P (2007) </a:t>
            </a:r>
            <a:r>
              <a:rPr lang="en-GB" sz="1800" i="1" dirty="0"/>
              <a:t>From practice to theory: participation as learning in the context of sustainable development projects</a:t>
            </a:r>
            <a:r>
              <a:rPr lang="en-GB" sz="1800" dirty="0"/>
              <a:t> in A.D. Reid, B.B. Jensen, J. </a:t>
            </a:r>
            <a:r>
              <a:rPr lang="en-GB" sz="1800" dirty="0" err="1"/>
              <a:t>Nikel</a:t>
            </a:r>
            <a:r>
              <a:rPr lang="en-GB" sz="1800" dirty="0"/>
              <a:t> &amp; V. </a:t>
            </a:r>
            <a:r>
              <a:rPr lang="en-GB" sz="1800" dirty="0" err="1"/>
              <a:t>Simovska</a:t>
            </a:r>
            <a:r>
              <a:rPr lang="en-GB" sz="1800" dirty="0"/>
              <a:t> (</a:t>
            </a:r>
            <a:r>
              <a:rPr lang="en-GB" sz="1800" dirty="0" err="1"/>
              <a:t>eds</a:t>
            </a:r>
            <a:r>
              <a:rPr lang="en-GB" sz="1800" dirty="0"/>
              <a:t>), </a:t>
            </a:r>
            <a:r>
              <a:rPr lang="en-GB" sz="1800" i="1" dirty="0"/>
              <a:t>Participation and Learning: perspectives on education and the environment, health and sustainability</a:t>
            </a:r>
            <a:r>
              <a:rPr lang="en-GB" sz="1800" dirty="0"/>
              <a:t>. Dordrecht: Springer Press. </a:t>
            </a:r>
          </a:p>
          <a:p>
            <a:r>
              <a:rPr lang="en-GB" sz="1800" dirty="0"/>
              <a:t>Vare P and Scott W (2007) </a:t>
            </a:r>
            <a:r>
              <a:rPr lang="en-GB" sz="1800" i="1" dirty="0"/>
              <a:t>Learning for a Change: Exploring the relationship between education and sustainable development</a:t>
            </a:r>
            <a:r>
              <a:rPr lang="en-GB" sz="1800" dirty="0"/>
              <a:t>, Journal for Education for Sustainable Development, Vol.1 (2) 191-198 </a:t>
            </a:r>
          </a:p>
          <a:p>
            <a:r>
              <a:rPr lang="en-GB" sz="1800" dirty="0" err="1"/>
              <a:t>Wiek</a:t>
            </a:r>
            <a:r>
              <a:rPr lang="en-GB" sz="1800" dirty="0"/>
              <a:t>, </a:t>
            </a:r>
            <a:r>
              <a:rPr lang="en-GB" sz="1800" dirty="0" err="1"/>
              <a:t>Arnim</a:t>
            </a:r>
            <a:r>
              <a:rPr lang="en-GB" sz="1800" dirty="0"/>
              <a:t>, Lauren </a:t>
            </a:r>
            <a:r>
              <a:rPr lang="en-GB" sz="1800" dirty="0" err="1"/>
              <a:t>Withycombe</a:t>
            </a:r>
            <a:r>
              <a:rPr lang="en-GB" sz="1800" dirty="0"/>
              <a:t>, and Charles L. Redman. 2011. Key Competencies in Sustainability: A Reference Framework for Academic Program Development. </a:t>
            </a:r>
            <a:r>
              <a:rPr lang="en-GB" sz="1800" i="1" dirty="0"/>
              <a:t>Sustainability Science</a:t>
            </a:r>
            <a:r>
              <a:rPr lang="en-GB" sz="1800" dirty="0"/>
              <a:t> 6(2): 203–18.</a:t>
            </a:r>
          </a:p>
          <a:p>
            <a:r>
              <a:rPr lang="en-GB" sz="1800" dirty="0"/>
              <a:t>UNECE (2011) </a:t>
            </a:r>
            <a:r>
              <a:rPr lang="en-GB" sz="1800" i="1" dirty="0"/>
              <a:t>Learning for the future: Competences in Education for Sustainable Development</a:t>
            </a:r>
            <a:r>
              <a:rPr lang="en-GB" sz="1800" dirty="0"/>
              <a:t>. Geneva: UNECE</a:t>
            </a:r>
          </a:p>
        </p:txBody>
      </p:sp>
      <p:sp>
        <p:nvSpPr>
          <p:cNvPr id="4" name="Slide Number Placeholder 3"/>
          <p:cNvSpPr>
            <a:spLocks noGrp="1"/>
          </p:cNvSpPr>
          <p:nvPr>
            <p:ph type="sldNum" sz="quarter" idx="12"/>
          </p:nvPr>
        </p:nvSpPr>
        <p:spPr/>
        <p:txBody>
          <a:bodyPr/>
          <a:lstStyle/>
          <a:p>
            <a:fld id="{495D0DC8-6F44-4D32-BE07-402EDF70C986}" type="slidenum">
              <a:rPr lang="en-GB" smtClean="0"/>
              <a:pPr/>
              <a:t>90</a:t>
            </a:fld>
            <a:endParaRPr lang="en-GB"/>
          </a:p>
        </p:txBody>
      </p:sp>
    </p:spTree>
    <p:extLst>
      <p:ext uri="{BB962C8B-B14F-4D97-AF65-F5344CB8AC3E}">
        <p14:creationId xmlns:p14="http://schemas.microsoft.com/office/powerpoint/2010/main" val="30132785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2112358\Desktop\C9-rL8JXkAA52k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764704"/>
            <a:ext cx="7528109" cy="496855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35424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1732</TotalTime>
  <Words>1717</Words>
  <Application>Microsoft Office PowerPoint</Application>
  <PresentationFormat>On-screen Show (4:3)</PresentationFormat>
  <Paragraphs>304</Paragraphs>
  <Slides>91</Slides>
  <Notes>4</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91</vt:i4>
      </vt:variant>
    </vt:vector>
  </HeadingPairs>
  <TitlesOfParts>
    <vt:vector size="97" baseType="lpstr">
      <vt:lpstr>Arial</vt:lpstr>
      <vt:lpstr>Calibri</vt:lpstr>
      <vt:lpstr>Copperplate</vt:lpstr>
      <vt:lpstr>Times New Roman</vt:lpstr>
      <vt:lpstr>Office Theme</vt:lpstr>
      <vt:lpstr>Document</vt:lpstr>
      <vt:lpstr> Reflections on education for sustainable development (ESD) </vt:lpstr>
      <vt:lpstr>PowerPoint Presentation</vt:lpstr>
      <vt:lpstr>To Conclude…</vt:lpstr>
      <vt:lpstr>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Don’t lose sight of hope!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this really the purpose of education?</vt:lpstr>
      <vt:lpstr>Is more education the answer?</vt:lpstr>
      <vt:lpstr>PowerPoint Presentation</vt:lpstr>
      <vt:lpstr>PowerPoint Presentation</vt:lpstr>
      <vt:lpstr>PowerPoint Presentation</vt:lpstr>
      <vt:lpstr>PowerPoint Presentation</vt:lpstr>
      <vt:lpstr>PowerPoint Presentation</vt:lpstr>
      <vt:lpstr>OECD’s Three Categories of Competency</vt:lpstr>
      <vt:lpstr>Unesco’s Key competencies in ESD</vt:lpstr>
      <vt:lpstr>PowerPoint Presentation</vt:lpstr>
      <vt:lpstr>A Rounder Sense of Purpose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 words on complexity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activity: discuss these three words</vt:lpstr>
      <vt:lpstr>PowerPoint Presentation</vt:lpstr>
      <vt:lpstr>PowerPoint Presentation</vt:lpstr>
      <vt:lpstr>Criticality </vt:lpstr>
      <vt:lpstr>PowerPoint Presentation</vt:lpstr>
      <vt:lpstr>Example activity </vt:lpstr>
      <vt:lpstr>PowerPoint Presentation</vt:lpstr>
      <vt:lpstr>Next steps…</vt:lpstr>
      <vt:lpstr>Contradictions in promoting ESD</vt:lpstr>
      <vt:lpstr>Unawareness</vt:lpstr>
      <vt:lpstr>‘Satisficing’ </vt:lpstr>
      <vt:lpstr>Expansive Learning</vt:lpstr>
      <vt:lpstr>PowerPoint Presentation</vt:lpstr>
      <vt:lpstr>PowerPoint Presentation</vt:lpstr>
      <vt:lpstr>PowerPoint Presentation</vt:lpstr>
      <vt:lpstr>PowerPoint Presentation</vt:lpstr>
      <vt:lpstr>References</vt:lpstr>
      <vt:lpstr>PowerPoint Presentation</vt:lpstr>
    </vt:vector>
  </TitlesOfParts>
  <Company>University of Gloucestershire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ME7041:  Education and Sustainability – a values based approach</dc:title>
  <dc:creator>VARE, Paul (Dr)</dc:creator>
  <cp:lastModifiedBy>VARE, Paul (Dr)</cp:lastModifiedBy>
  <cp:revision>100</cp:revision>
  <dcterms:created xsi:type="dcterms:W3CDTF">2016-04-08T17:56:11Z</dcterms:created>
  <dcterms:modified xsi:type="dcterms:W3CDTF">2019-09-10T14:08:12Z</dcterms:modified>
</cp:coreProperties>
</file>