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99" r:id="rId2"/>
    <p:sldId id="300" r:id="rId3"/>
    <p:sldId id="414" r:id="rId4"/>
    <p:sldId id="402" r:id="rId5"/>
    <p:sldId id="407" r:id="rId6"/>
    <p:sldId id="408" r:id="rId7"/>
    <p:sldId id="409" r:id="rId8"/>
    <p:sldId id="412" r:id="rId9"/>
    <p:sldId id="401" r:id="rId10"/>
    <p:sldId id="316" r:id="rId11"/>
    <p:sldId id="317" r:id="rId12"/>
    <p:sldId id="319" r:id="rId13"/>
    <p:sldId id="301" r:id="rId14"/>
    <p:sldId id="327" r:id="rId15"/>
    <p:sldId id="365" r:id="rId16"/>
    <p:sldId id="395" r:id="rId17"/>
    <p:sldId id="258" r:id="rId18"/>
    <p:sldId id="330" r:id="rId19"/>
    <p:sldId id="372" r:id="rId20"/>
    <p:sldId id="332" r:id="rId21"/>
    <p:sldId id="410" r:id="rId22"/>
    <p:sldId id="359" r:id="rId23"/>
    <p:sldId id="360" r:id="rId24"/>
    <p:sldId id="298" r:id="rId25"/>
    <p:sldId id="333" r:id="rId26"/>
    <p:sldId id="336" r:id="rId27"/>
    <p:sldId id="337" r:id="rId28"/>
    <p:sldId id="338" r:id="rId29"/>
    <p:sldId id="339" r:id="rId30"/>
    <p:sldId id="292" r:id="rId31"/>
    <p:sldId id="373" r:id="rId32"/>
    <p:sldId id="341" r:id="rId33"/>
    <p:sldId id="343" r:id="rId34"/>
    <p:sldId id="361" r:id="rId35"/>
    <p:sldId id="344" r:id="rId36"/>
    <p:sldId id="378" r:id="rId37"/>
    <p:sldId id="350" r:id="rId38"/>
    <p:sldId id="345" r:id="rId39"/>
    <p:sldId id="351" r:id="rId40"/>
    <p:sldId id="352" r:id="rId41"/>
    <p:sldId id="388" r:id="rId42"/>
    <p:sldId id="391" r:id="rId43"/>
    <p:sldId id="392" r:id="rId44"/>
    <p:sldId id="394" r:id="rId45"/>
    <p:sldId id="411" r:id="rId46"/>
    <p:sldId id="385" r:id="rId47"/>
    <p:sldId id="404" r:id="rId48"/>
    <p:sldId id="405" r:id="rId49"/>
    <p:sldId id="406" r:id="rId50"/>
    <p:sldId id="384" r:id="rId51"/>
    <p:sldId id="386" r:id="rId52"/>
    <p:sldId id="403" r:id="rId53"/>
    <p:sldId id="413" r:id="rId54"/>
    <p:sldId id="353" r:id="rId55"/>
    <p:sldId id="39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699" autoAdjust="0"/>
  </p:normalViewPr>
  <p:slideViewPr>
    <p:cSldViewPr>
      <p:cViewPr varScale="1">
        <p:scale>
          <a:sx n="102" d="100"/>
          <a:sy n="102" d="100"/>
        </p:scale>
        <p:origin x="22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1F706-57EA-C44E-B710-3746C5DBD5F3}" type="datetimeFigureOut">
              <a:rPr lang="en-US" smtClean="0"/>
              <a:t>9/10/2019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C6EB5-7F41-0148-A722-1240CF8785F4}" type="slidenum">
              <a:rPr lang="en-GB" smtClean="0"/>
              <a:t>‹#›</a:t>
            </a:fld>
            <a:endParaRPr lang="en-GB"/>
          </a:p>
        </p:txBody>
      </p:sp>
    </p:spTree>
    <p:extLst>
      <p:ext uri="{BB962C8B-B14F-4D97-AF65-F5344CB8AC3E}">
        <p14:creationId xmlns:p14="http://schemas.microsoft.com/office/powerpoint/2010/main" val="37518845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02E196-928D-5C43-BB70-C8B82514D287}" type="slidenum">
              <a:rPr lang="en-US"/>
              <a:pPr/>
              <a:t>8</a:t>
            </a:fld>
            <a:endParaRPr lang="en-US"/>
          </a:p>
        </p:txBody>
      </p:sp>
      <p:sp>
        <p:nvSpPr>
          <p:cNvPr id="8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1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3F5960-3520-4BD7-8518-5BB2AE6E116C}" type="slidenum">
              <a:rPr lang="en-GB" smtClean="0"/>
              <a:t>46</a:t>
            </a:fld>
            <a:endParaRPr lang="en-GB"/>
          </a:p>
        </p:txBody>
      </p:sp>
    </p:spTree>
    <p:extLst>
      <p:ext uri="{BB962C8B-B14F-4D97-AF65-F5344CB8AC3E}">
        <p14:creationId xmlns:p14="http://schemas.microsoft.com/office/powerpoint/2010/main" val="2640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3F5960-3520-4BD7-8518-5BB2AE6E116C}" type="slidenum">
              <a:rPr lang="en-GB" smtClean="0"/>
              <a:t>47</a:t>
            </a:fld>
            <a:endParaRPr lang="en-GB"/>
          </a:p>
        </p:txBody>
      </p:sp>
    </p:spTree>
    <p:extLst>
      <p:ext uri="{BB962C8B-B14F-4D97-AF65-F5344CB8AC3E}">
        <p14:creationId xmlns:p14="http://schemas.microsoft.com/office/powerpoint/2010/main" val="302003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237E55F-54D3-43E3-96C6-C88DDD966BBF}" type="slidenum">
              <a:rPr lang="en-US" sz="1200"/>
              <a:pPr/>
              <a:t>48</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B237E55F-54D3-43E3-96C6-C88DDD966BBF}" type="slidenum">
              <a:rPr lang="en-US" sz="1200"/>
              <a:pPr/>
              <a:t>49</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Systems self-organise creating</a:t>
            </a:r>
            <a:r>
              <a:rPr lang="en-GB" baseline="0" dirty="0"/>
              <a:t> fractal patters, whether it</a:t>
            </a:r>
            <a:r>
              <a:rPr lang="fr-FR" baseline="0" dirty="0"/>
              <a:t>’</a:t>
            </a:r>
            <a:r>
              <a:rPr lang="en-GB" baseline="0" dirty="0"/>
              <a:t>s the internet, the cosmos or our own blood vessels echoing the veins in a leaf.</a:t>
            </a:r>
            <a:endParaRPr lang="en-GB" dirty="0"/>
          </a:p>
        </p:txBody>
      </p:sp>
      <p:sp>
        <p:nvSpPr>
          <p:cNvPr id="4" name="Slide Number Placeholder 3"/>
          <p:cNvSpPr>
            <a:spLocks noGrp="1"/>
          </p:cNvSpPr>
          <p:nvPr>
            <p:ph type="sldNum" sz="quarter" idx="10"/>
          </p:nvPr>
        </p:nvSpPr>
        <p:spPr/>
        <p:txBody>
          <a:bodyPr/>
          <a:lstStyle/>
          <a:p>
            <a:fld id="{2D3F5960-3520-4BD7-8518-5BB2AE6E116C}" type="slidenum">
              <a:rPr lang="en-GB" smtClean="0"/>
              <a:t>50</a:t>
            </a:fld>
            <a:endParaRPr lang="en-GB"/>
          </a:p>
        </p:txBody>
      </p:sp>
    </p:spTree>
    <p:extLst>
      <p:ext uri="{BB962C8B-B14F-4D97-AF65-F5344CB8AC3E}">
        <p14:creationId xmlns:p14="http://schemas.microsoft.com/office/powerpoint/2010/main" val="356235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Uncritical, not seeing the contradiction between, for example, the desired outcome of ‘thinking activists’ and the most commonly adopted strategy of safely pre-determined activity. </a:t>
            </a:r>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31</a:t>
            </a:fld>
            <a:endParaRPr lang="en-GB"/>
          </a:p>
        </p:txBody>
      </p:sp>
    </p:spTree>
    <p:extLst>
      <p:ext uri="{BB962C8B-B14F-4D97-AF65-F5344CB8AC3E}">
        <p14:creationId xmlns:p14="http://schemas.microsoft.com/office/powerpoint/2010/main" val="30085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Where a teacher’s vision of the ‘object’ of their activity system is more advanced than that of their school leadership and possibly the rest of their school community. </a:t>
            </a:r>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32</a:t>
            </a:fld>
            <a:endParaRPr lang="en-GB"/>
          </a:p>
        </p:txBody>
      </p:sp>
    </p:spTree>
    <p:extLst>
      <p:ext uri="{BB962C8B-B14F-4D97-AF65-F5344CB8AC3E}">
        <p14:creationId xmlns:p14="http://schemas.microsoft.com/office/powerpoint/2010/main" val="220566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Cognitive dissonance is avoided by finding ‘good enough’ compromises about what to sacrifice while acting in line with intrinsic values. </a:t>
            </a:r>
          </a:p>
          <a:p>
            <a:r>
              <a:rPr lang="en-GB" dirty="0"/>
              <a:t>Individuals and systems are intelligent survivors who ‘play the game’ in response to competing priorities and values.</a:t>
            </a:r>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33</a:t>
            </a:fld>
            <a:endParaRPr lang="en-GB"/>
          </a:p>
        </p:txBody>
      </p:sp>
    </p:spTree>
    <p:extLst>
      <p:ext uri="{BB962C8B-B14F-4D97-AF65-F5344CB8AC3E}">
        <p14:creationId xmlns:p14="http://schemas.microsoft.com/office/powerpoint/2010/main" val="202472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Contradictions are worked through by expanding the system, making an ‘invisible breakthrough’ (Engeström 1987) to overcome the contradiction.</a:t>
            </a:r>
          </a:p>
          <a:p>
            <a:pPr marL="0" indent="0">
              <a:buNone/>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Some examples: The special educational needs co-ordinator in a secondary school, overcoming contradictions by linking sustainability and inclusion as related and underpinning principles:</a:t>
            </a:r>
            <a:br>
              <a:rPr lang="en-GB" dirty="0"/>
            </a:br>
            <a:endParaRPr lang="en-GB" dirty="0"/>
          </a:p>
          <a:p>
            <a:pPr marL="0" indent="0">
              <a:buNone/>
            </a:pPr>
            <a:r>
              <a:rPr lang="en-GB" dirty="0"/>
              <a:t> </a:t>
            </a:r>
          </a:p>
          <a:p>
            <a:pPr marL="0" indent="0">
              <a:buNone/>
            </a:pPr>
            <a:endParaRPr lang="en-GB" dirty="0"/>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35</a:t>
            </a:fld>
            <a:endParaRPr lang="en-GB"/>
          </a:p>
        </p:txBody>
      </p:sp>
    </p:spTree>
    <p:extLst>
      <p:ext uri="{BB962C8B-B14F-4D97-AF65-F5344CB8AC3E}">
        <p14:creationId xmlns:p14="http://schemas.microsoft.com/office/powerpoint/2010/main" val="22399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headteacher avoiding a situation where time spent outdoors is seen as punishment (collecting litter) by zoning the landscaped school grounds so that children have access to zones of woodland and grass but:</a:t>
            </a: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36</a:t>
            </a:fld>
            <a:endParaRPr lang="en-GB"/>
          </a:p>
        </p:txBody>
      </p:sp>
    </p:spTree>
    <p:extLst>
      <p:ext uri="{BB962C8B-B14F-4D97-AF65-F5344CB8AC3E}">
        <p14:creationId xmlns:p14="http://schemas.microsoft.com/office/powerpoint/2010/main" val="215776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absorbing contradictions and weaving them into the tight fabric of their hectic professional lives, teachers are modelling what it is to be a resilient learner with a high degree of ‘adaptive capacity’ (Smith &amp; Green 2011). </a:t>
            </a:r>
          </a:p>
        </p:txBody>
      </p:sp>
      <p:sp>
        <p:nvSpPr>
          <p:cNvPr id="4" name="Slide Number Placeholder 3"/>
          <p:cNvSpPr>
            <a:spLocks noGrp="1"/>
          </p:cNvSpPr>
          <p:nvPr>
            <p:ph type="sldNum" sz="quarter" idx="10"/>
          </p:nvPr>
        </p:nvSpPr>
        <p:spPr/>
        <p:txBody>
          <a:bodyPr/>
          <a:lstStyle/>
          <a:p>
            <a:fld id="{099C6EB5-7F41-0148-A722-1240CF8785F4}" type="slidenum">
              <a:rPr lang="en-GB" smtClean="0"/>
              <a:t>38</a:t>
            </a:fld>
            <a:endParaRPr lang="en-GB"/>
          </a:p>
        </p:txBody>
      </p:sp>
    </p:spTree>
    <p:extLst>
      <p:ext uri="{BB962C8B-B14F-4D97-AF65-F5344CB8AC3E}">
        <p14:creationId xmlns:p14="http://schemas.microsoft.com/office/powerpoint/2010/main" val="1726840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Teachers who take opportunities to discover and share creative ways of addressing a wide range of concerns can offer children a model of learning that they may adopt and adapt for themselves. </a:t>
            </a:r>
          </a:p>
          <a:p>
            <a:endParaRPr lang="en-GB" dirty="0"/>
          </a:p>
        </p:txBody>
      </p:sp>
      <p:sp>
        <p:nvSpPr>
          <p:cNvPr id="4" name="Slide Number Placeholder 3"/>
          <p:cNvSpPr>
            <a:spLocks noGrp="1"/>
          </p:cNvSpPr>
          <p:nvPr>
            <p:ph type="sldNum" sz="quarter" idx="10"/>
          </p:nvPr>
        </p:nvSpPr>
        <p:spPr/>
        <p:txBody>
          <a:bodyPr/>
          <a:lstStyle/>
          <a:p>
            <a:fld id="{099C6EB5-7F41-0148-A722-1240CF8785F4}" type="slidenum">
              <a:rPr lang="en-GB" smtClean="0"/>
              <a:t>39</a:t>
            </a:fld>
            <a:endParaRPr lang="en-GB"/>
          </a:p>
        </p:txBody>
      </p:sp>
    </p:spTree>
    <p:extLst>
      <p:ext uri="{BB962C8B-B14F-4D97-AF65-F5344CB8AC3E}">
        <p14:creationId xmlns:p14="http://schemas.microsoft.com/office/powerpoint/2010/main" val="47210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Growing food organically, entrepreneurship and global awareness all linked by student-initiated action. </a:t>
            </a:r>
          </a:p>
        </p:txBody>
      </p:sp>
      <p:sp>
        <p:nvSpPr>
          <p:cNvPr id="4" name="Slide Number Placeholder 3"/>
          <p:cNvSpPr>
            <a:spLocks noGrp="1"/>
          </p:cNvSpPr>
          <p:nvPr>
            <p:ph type="sldNum" sz="quarter" idx="10"/>
          </p:nvPr>
        </p:nvSpPr>
        <p:spPr/>
        <p:txBody>
          <a:bodyPr/>
          <a:lstStyle/>
          <a:p>
            <a:fld id="{099C6EB5-7F41-0148-A722-1240CF8785F4}" type="slidenum">
              <a:rPr lang="en-GB" smtClean="0"/>
              <a:t>41</a:t>
            </a:fld>
            <a:endParaRPr lang="en-GB"/>
          </a:p>
        </p:txBody>
      </p:sp>
    </p:spTree>
    <p:extLst>
      <p:ext uri="{BB962C8B-B14F-4D97-AF65-F5344CB8AC3E}">
        <p14:creationId xmlns:p14="http://schemas.microsoft.com/office/powerpoint/2010/main" val="308324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20895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810885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28920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AB1D00-7146-4222-9DBE-32993B5DFB18}"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00234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B1D00-7146-4222-9DBE-32993B5DFB18}" type="datetimeFigureOut">
              <a:rPr lang="en-GB" smtClean="0"/>
              <a:t>10/09/2019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122194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AB1D00-7146-4222-9DBE-32993B5DFB18}"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98581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AB1D00-7146-4222-9DBE-32993B5DFB18}" type="datetimeFigureOut">
              <a:rPr lang="en-GB" smtClean="0"/>
              <a:t>10/09/2019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12592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AB1D00-7146-4222-9DBE-32993B5DFB18}" type="datetimeFigureOut">
              <a:rPr lang="en-GB" smtClean="0"/>
              <a:t>10/09/2019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99213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1D00-7146-4222-9DBE-32993B5DFB18}" type="datetimeFigureOut">
              <a:rPr lang="en-GB" smtClean="0"/>
              <a:t>10/09/2019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76978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AB1D00-7146-4222-9DBE-32993B5DFB18}"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207470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AB1D00-7146-4222-9DBE-32993B5DFB18}" type="datetimeFigureOut">
              <a:rPr lang="en-GB" smtClean="0"/>
              <a:t>10/09/2019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9F5C49-2C8F-47B3-B0CE-A00F218269DA}" type="slidenum">
              <a:rPr lang="en-GB" smtClean="0"/>
              <a:t>‹#›</a:t>
            </a:fld>
            <a:endParaRPr lang="en-GB"/>
          </a:p>
        </p:txBody>
      </p:sp>
    </p:spTree>
    <p:extLst>
      <p:ext uri="{BB962C8B-B14F-4D97-AF65-F5344CB8AC3E}">
        <p14:creationId xmlns:p14="http://schemas.microsoft.com/office/powerpoint/2010/main" val="426459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rgbClr val="DDEBCF"/>
            </a:gs>
            <a:gs pos="95000">
              <a:srgbClr val="9CB86E"/>
            </a:gs>
            <a:gs pos="100000">
              <a:schemeClr val="accent5">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1D00-7146-4222-9DBE-32993B5DFB18}" type="datetimeFigureOut">
              <a:rPr lang="en-GB" smtClean="0"/>
              <a:t>10/09/2019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9F5C49-2C8F-47B3-B0CE-A00F218269DA}" type="slidenum">
              <a:rPr lang="en-GB" smtClean="0"/>
              <a:t>‹#›</a:t>
            </a:fld>
            <a:endParaRPr lang="en-GB"/>
          </a:p>
        </p:txBody>
      </p:sp>
    </p:spTree>
    <p:extLst>
      <p:ext uri="{BB962C8B-B14F-4D97-AF65-F5344CB8AC3E}">
        <p14:creationId xmlns:p14="http://schemas.microsoft.com/office/powerpoint/2010/main" val="1647188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pvare@glos.ac.uk"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lchc.ucsd.edu/mca/Paper/Engestrom/expand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1916832"/>
            <a:ext cx="5292080" cy="1611610"/>
          </a:xfrm>
        </p:spPr>
        <p:txBody>
          <a:bodyPr>
            <a:normAutofit fontScale="90000"/>
          </a:bodyPr>
          <a:lstStyle/>
          <a:p>
            <a:r>
              <a:rPr lang="en-GB" sz="4800" b="1" dirty="0"/>
              <a:t>Be the change? You’ve no choice. </a:t>
            </a:r>
            <a:br>
              <a:rPr lang="en-GB" sz="4800" dirty="0"/>
            </a:br>
            <a:r>
              <a:rPr lang="en-GB" sz="4000" b="1" dirty="0"/>
              <a:t>Discovering autopoiesis in schools as a response to unsustainability </a:t>
            </a:r>
            <a:br>
              <a:rPr lang="en-US" sz="4000" dirty="0"/>
            </a:br>
            <a:r>
              <a:rPr lang="en-US" sz="4000" dirty="0"/>
              <a:t> </a:t>
            </a:r>
            <a:endParaRPr lang="en-GB" sz="4000" b="1" dirty="0"/>
          </a:p>
        </p:txBody>
      </p:sp>
      <p:sp>
        <p:nvSpPr>
          <p:cNvPr id="3" name="Subtitle 2"/>
          <p:cNvSpPr>
            <a:spLocks noGrp="1"/>
          </p:cNvSpPr>
          <p:nvPr>
            <p:ph type="subTitle" idx="1"/>
          </p:nvPr>
        </p:nvSpPr>
        <p:spPr>
          <a:xfrm>
            <a:off x="3851920" y="4221088"/>
            <a:ext cx="5184576" cy="2232248"/>
          </a:xfrm>
        </p:spPr>
        <p:txBody>
          <a:bodyPr>
            <a:normAutofit/>
          </a:bodyPr>
          <a:lstStyle/>
          <a:p>
            <a:endParaRPr lang="en-GB" sz="2400" dirty="0">
              <a:solidFill>
                <a:schemeClr val="tx1"/>
              </a:solidFill>
            </a:endParaRPr>
          </a:p>
          <a:p>
            <a:r>
              <a:rPr lang="en-GB" sz="2400" dirty="0">
                <a:solidFill>
                  <a:schemeClr val="tx1"/>
                </a:solidFill>
              </a:rPr>
              <a:t>Dr Paul Vare</a:t>
            </a:r>
          </a:p>
          <a:p>
            <a:r>
              <a:rPr lang="en-GB" sz="2400" dirty="0">
                <a:solidFill>
                  <a:schemeClr val="tx1"/>
                </a:solidFill>
              </a:rPr>
              <a:t>University of Gloucestershire, UK</a:t>
            </a:r>
          </a:p>
          <a:p>
            <a:r>
              <a:rPr lang="en-GB" sz="2000" dirty="0">
                <a:solidFill>
                  <a:schemeClr val="tx1"/>
                </a:solidFill>
              </a:rPr>
              <a:t>Australian Association for Environmental Education Conference, October 2016</a:t>
            </a:r>
          </a:p>
        </p:txBody>
      </p:sp>
      <p:pic>
        <p:nvPicPr>
          <p:cNvPr id="5" name="Picture 4" descr="At Wor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02834" y="1502833"/>
            <a:ext cx="6858000" cy="3852333"/>
          </a:xfrm>
          <a:prstGeom prst="rect">
            <a:avLst/>
          </a:prstGeom>
        </p:spPr>
      </p:pic>
    </p:spTree>
    <p:extLst>
      <p:ext uri="{BB962C8B-B14F-4D97-AF65-F5344CB8AC3E}">
        <p14:creationId xmlns:p14="http://schemas.microsoft.com/office/powerpoint/2010/main" val="209080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28" y="1124743"/>
            <a:ext cx="9136672" cy="5784757"/>
          </a:xfrm>
          <a:prstGeom prst="rect">
            <a:avLst/>
          </a:prstGeom>
        </p:spPr>
      </p:pic>
      <p:sp>
        <p:nvSpPr>
          <p:cNvPr id="5" name="TextBox 4"/>
          <p:cNvSpPr txBox="1"/>
          <p:nvPr/>
        </p:nvSpPr>
        <p:spPr>
          <a:xfrm>
            <a:off x="755576" y="1739"/>
            <a:ext cx="7272808" cy="707886"/>
          </a:xfrm>
          <a:prstGeom prst="rect">
            <a:avLst/>
          </a:prstGeom>
          <a:noFill/>
        </p:spPr>
        <p:txBody>
          <a:bodyPr wrap="square" rtlCol="0">
            <a:spAutoFit/>
          </a:bodyPr>
          <a:lstStyle/>
          <a:p>
            <a:pPr algn="ctr"/>
            <a:r>
              <a:rPr lang="en-US" sz="4000" b="1" dirty="0"/>
              <a:t>It’s not looking good…</a:t>
            </a:r>
          </a:p>
        </p:txBody>
      </p:sp>
      <p:sp>
        <p:nvSpPr>
          <p:cNvPr id="6" name="TextBox 5"/>
          <p:cNvSpPr txBox="1"/>
          <p:nvPr/>
        </p:nvSpPr>
        <p:spPr>
          <a:xfrm>
            <a:off x="3131840" y="6488668"/>
            <a:ext cx="4176464" cy="369332"/>
          </a:xfrm>
          <a:prstGeom prst="rect">
            <a:avLst/>
          </a:prstGeom>
          <a:noFill/>
        </p:spPr>
        <p:txBody>
          <a:bodyPr wrap="square" rtlCol="0">
            <a:spAutoFit/>
          </a:bodyPr>
          <a:lstStyle/>
          <a:p>
            <a:pPr algn="r"/>
            <a:r>
              <a:rPr lang="en-US" dirty="0"/>
              <a:t>Steffen </a:t>
            </a:r>
            <a:r>
              <a:rPr lang="en-US" i="1" dirty="0"/>
              <a:t>et al</a:t>
            </a:r>
            <a:r>
              <a:rPr lang="en-US" dirty="0"/>
              <a:t>, (2004)</a:t>
            </a:r>
          </a:p>
        </p:txBody>
      </p:sp>
    </p:spTree>
    <p:extLst>
      <p:ext uri="{BB962C8B-B14F-4D97-AF65-F5344CB8AC3E}">
        <p14:creationId xmlns:p14="http://schemas.microsoft.com/office/powerpoint/2010/main" val="29741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chemeClr val="bg1"/>
            </a:gs>
            <a:gs pos="95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91680" y="1196752"/>
            <a:ext cx="5271671" cy="5563070"/>
          </a:xfrm>
          <a:prstGeom prst="rect">
            <a:avLst/>
          </a:prstGeom>
        </p:spPr>
      </p:pic>
      <p:sp>
        <p:nvSpPr>
          <p:cNvPr id="4" name="TextBox 3"/>
          <p:cNvSpPr txBox="1"/>
          <p:nvPr/>
        </p:nvSpPr>
        <p:spPr>
          <a:xfrm>
            <a:off x="683568" y="28897"/>
            <a:ext cx="7272808" cy="707886"/>
          </a:xfrm>
          <a:prstGeom prst="rect">
            <a:avLst/>
          </a:prstGeom>
          <a:noFill/>
        </p:spPr>
        <p:txBody>
          <a:bodyPr wrap="square" rtlCol="0">
            <a:spAutoFit/>
          </a:bodyPr>
          <a:lstStyle/>
          <a:p>
            <a:pPr algn="ctr"/>
            <a:r>
              <a:rPr lang="en-US" sz="4000" b="1" dirty="0"/>
              <a:t>…or fair...</a:t>
            </a:r>
          </a:p>
        </p:txBody>
      </p:sp>
      <p:sp>
        <p:nvSpPr>
          <p:cNvPr id="7" name="TextBox 6"/>
          <p:cNvSpPr txBox="1"/>
          <p:nvPr/>
        </p:nvSpPr>
        <p:spPr>
          <a:xfrm>
            <a:off x="6102796" y="6488668"/>
            <a:ext cx="3041204" cy="369332"/>
          </a:xfrm>
          <a:prstGeom prst="rect">
            <a:avLst/>
          </a:prstGeom>
          <a:noFill/>
        </p:spPr>
        <p:txBody>
          <a:bodyPr wrap="square" rtlCol="0">
            <a:spAutoFit/>
          </a:bodyPr>
          <a:lstStyle/>
          <a:p>
            <a:r>
              <a:rPr lang="en-US" dirty="0"/>
              <a:t>http://</a:t>
            </a:r>
            <a:r>
              <a:rPr lang="en-US" dirty="0" err="1"/>
              <a:t>ucatlas.ucsc.edu</a:t>
            </a:r>
            <a:r>
              <a:rPr lang="en-US" dirty="0"/>
              <a:t>/health</a:t>
            </a:r>
          </a:p>
        </p:txBody>
      </p:sp>
    </p:spTree>
    <p:extLst>
      <p:ext uri="{BB962C8B-B14F-4D97-AF65-F5344CB8AC3E}">
        <p14:creationId xmlns:p14="http://schemas.microsoft.com/office/powerpoint/2010/main" val="60848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chemeClr val="bg1"/>
            </a:gs>
            <a:gs pos="95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4" name="Content Placeholder 3" descr="AgeOfOil.jpg"/>
          <p:cNvPicPr>
            <a:picLocks noGrp="1" noChangeAspect="1"/>
          </p:cNvPicPr>
          <p:nvPr>
            <p:ph idx="1"/>
          </p:nvPr>
        </p:nvPicPr>
        <p:blipFill>
          <a:blip r:embed="rId2"/>
          <a:srcRect l="-16929" r="-16929"/>
          <a:stretch>
            <a:fillRect/>
          </a:stretch>
        </p:blipFill>
        <p:spPr>
          <a:xfrm>
            <a:off x="467544" y="1340768"/>
            <a:ext cx="8229600" cy="4525963"/>
          </a:xfrm>
        </p:spPr>
      </p:pic>
      <p:sp>
        <p:nvSpPr>
          <p:cNvPr id="5" name="TextBox 4"/>
          <p:cNvSpPr txBox="1"/>
          <p:nvPr/>
        </p:nvSpPr>
        <p:spPr>
          <a:xfrm>
            <a:off x="5469754" y="6488668"/>
            <a:ext cx="3674246" cy="369332"/>
          </a:xfrm>
          <a:prstGeom prst="rect">
            <a:avLst/>
          </a:prstGeom>
          <a:noFill/>
        </p:spPr>
        <p:txBody>
          <a:bodyPr wrap="square" rtlCol="0">
            <a:spAutoFit/>
          </a:bodyPr>
          <a:lstStyle/>
          <a:p>
            <a:pPr algn="r"/>
            <a:r>
              <a:rPr lang="en-US" dirty="0"/>
              <a:t>Source: Ellen MacArthur Foundation</a:t>
            </a:r>
          </a:p>
        </p:txBody>
      </p:sp>
      <p:sp>
        <p:nvSpPr>
          <p:cNvPr id="6" name="TextBox 5"/>
          <p:cNvSpPr txBox="1"/>
          <p:nvPr/>
        </p:nvSpPr>
        <p:spPr>
          <a:xfrm>
            <a:off x="755576" y="1739"/>
            <a:ext cx="7272808" cy="707886"/>
          </a:xfrm>
          <a:prstGeom prst="rect">
            <a:avLst/>
          </a:prstGeom>
          <a:noFill/>
        </p:spPr>
        <p:txBody>
          <a:bodyPr wrap="square" rtlCol="0">
            <a:spAutoFit/>
          </a:bodyPr>
          <a:lstStyle/>
          <a:p>
            <a:pPr algn="ctr"/>
            <a:r>
              <a:rPr lang="en-US" sz="4000" b="1" dirty="0"/>
              <a:t>…or sensible.</a:t>
            </a:r>
          </a:p>
        </p:txBody>
      </p:sp>
    </p:spTree>
    <p:extLst>
      <p:ext uri="{BB962C8B-B14F-4D97-AF65-F5344CB8AC3E}">
        <p14:creationId xmlns:p14="http://schemas.microsoft.com/office/powerpoint/2010/main" val="397537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88867"/>
            <a:ext cx="8229600" cy="1039091"/>
          </a:xfrm>
        </p:spPr>
        <p:txBody>
          <a:bodyPr>
            <a:noAutofit/>
          </a:bodyPr>
          <a:lstStyle/>
          <a:p>
            <a:r>
              <a:rPr lang="en-GB" sz="3200" i="1" dirty="0"/>
              <a:t>We have a tendency to commit terrible deeds thoughtlessly due to a failure to think critically. </a:t>
            </a:r>
            <a:br>
              <a:rPr lang="en-GB" sz="3200" i="1" dirty="0"/>
            </a:br>
            <a:endParaRPr lang="en-GB" sz="3200" b="1" i="1" dirty="0"/>
          </a:p>
        </p:txBody>
      </p:sp>
      <p:sp>
        <p:nvSpPr>
          <p:cNvPr id="3" name="TextBox 2"/>
          <p:cNvSpPr txBox="1"/>
          <p:nvPr/>
        </p:nvSpPr>
        <p:spPr>
          <a:xfrm>
            <a:off x="755576" y="548680"/>
            <a:ext cx="7272808" cy="1569660"/>
          </a:xfrm>
          <a:prstGeom prst="rect">
            <a:avLst/>
          </a:prstGeom>
          <a:noFill/>
        </p:spPr>
        <p:txBody>
          <a:bodyPr wrap="square" rtlCol="0">
            <a:spAutoFit/>
          </a:bodyPr>
          <a:lstStyle/>
          <a:p>
            <a:pPr algn="ctr"/>
            <a:r>
              <a:rPr lang="en-GB" sz="3200" b="1" dirty="0"/>
              <a:t>But we don’t </a:t>
            </a:r>
            <a:r>
              <a:rPr lang="en-GB" sz="3200" b="1" i="1" dirty="0"/>
              <a:t>intend</a:t>
            </a:r>
            <a:r>
              <a:rPr lang="en-GB" sz="3200" b="1" dirty="0"/>
              <a:t> to do harm.</a:t>
            </a:r>
          </a:p>
          <a:p>
            <a:pPr algn="ctr"/>
            <a:r>
              <a:rPr lang="en-GB" sz="3200" b="1" dirty="0"/>
              <a:t> </a:t>
            </a:r>
          </a:p>
          <a:p>
            <a:pPr algn="ctr"/>
            <a:r>
              <a:rPr lang="en-GB" sz="3200" dirty="0"/>
              <a:t>To paraphrase Hannah Arendt:</a:t>
            </a:r>
          </a:p>
        </p:txBody>
      </p:sp>
      <p:sp>
        <p:nvSpPr>
          <p:cNvPr id="4" name="TextBox 3"/>
          <p:cNvSpPr txBox="1"/>
          <p:nvPr/>
        </p:nvSpPr>
        <p:spPr>
          <a:xfrm>
            <a:off x="899592" y="4437112"/>
            <a:ext cx="7272808" cy="584776"/>
          </a:xfrm>
          <a:prstGeom prst="rect">
            <a:avLst/>
          </a:prstGeom>
          <a:noFill/>
        </p:spPr>
        <p:txBody>
          <a:bodyPr wrap="square" rtlCol="0">
            <a:spAutoFit/>
          </a:bodyPr>
          <a:lstStyle/>
          <a:p>
            <a:pPr algn="ctr"/>
            <a:r>
              <a:rPr lang="en-GB" sz="3200" b="1" dirty="0"/>
              <a:t>This highlights the role of education. </a:t>
            </a:r>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56009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chemeClr val="bg1"/>
            </a:gs>
            <a:gs pos="95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pic>
        <p:nvPicPr>
          <p:cNvPr id="10" name="Content Placeholder 9" descr="images.jpeg"/>
          <p:cNvPicPr>
            <a:picLocks noGrp="1" noChangeAspect="1"/>
          </p:cNvPicPr>
          <p:nvPr>
            <p:ph idx="1"/>
          </p:nvPr>
        </p:nvPicPr>
        <p:blipFill>
          <a:blip r:embed="rId2"/>
          <a:srcRect l="-40915" r="-40915"/>
          <a:stretch>
            <a:fillRect/>
          </a:stretch>
        </p:blipFill>
        <p:spPr>
          <a:xfrm>
            <a:off x="2483768" y="4648201"/>
            <a:ext cx="4018098" cy="2209799"/>
          </a:xfrm>
        </p:spPr>
      </p:pic>
      <p:sp>
        <p:nvSpPr>
          <p:cNvPr id="11" name="Rectangle 10"/>
          <p:cNvSpPr/>
          <p:nvPr/>
        </p:nvSpPr>
        <p:spPr>
          <a:xfrm>
            <a:off x="457200" y="11687"/>
            <a:ext cx="1799821" cy="769441"/>
          </a:xfrm>
          <a:prstGeom prst="rect">
            <a:avLst/>
          </a:prstGeom>
        </p:spPr>
        <p:txBody>
          <a:bodyPr wrap="square">
            <a:spAutoFit/>
          </a:bodyPr>
          <a:lstStyle/>
          <a:p>
            <a:pPr algn="ctr"/>
            <a:r>
              <a:rPr lang="en-US" sz="4400" b="1" dirty="0">
                <a:solidFill>
                  <a:srgbClr val="000090"/>
                </a:solidFill>
              </a:rPr>
              <a:t>ESD 1</a:t>
            </a:r>
            <a:endParaRPr lang="en-US" sz="4400" dirty="0">
              <a:solidFill>
                <a:srgbClr val="000090"/>
              </a:solidFill>
            </a:endParaRPr>
          </a:p>
        </p:txBody>
      </p:sp>
      <p:sp>
        <p:nvSpPr>
          <p:cNvPr id="12" name="Rectangle 11"/>
          <p:cNvSpPr/>
          <p:nvPr/>
        </p:nvSpPr>
        <p:spPr>
          <a:xfrm>
            <a:off x="6725762" y="11687"/>
            <a:ext cx="1927729" cy="769441"/>
          </a:xfrm>
          <a:prstGeom prst="rect">
            <a:avLst/>
          </a:prstGeom>
        </p:spPr>
        <p:txBody>
          <a:bodyPr wrap="square">
            <a:spAutoFit/>
          </a:bodyPr>
          <a:lstStyle/>
          <a:p>
            <a:pPr algn="ctr"/>
            <a:r>
              <a:rPr lang="en-US" sz="4400" b="1" dirty="0">
                <a:solidFill>
                  <a:srgbClr val="000090"/>
                </a:solidFill>
              </a:rPr>
              <a:t>ESD 2</a:t>
            </a:r>
            <a:endParaRPr lang="en-US" sz="4400" dirty="0">
              <a:solidFill>
                <a:srgbClr val="000090"/>
              </a:solidFill>
            </a:endParaRPr>
          </a:p>
        </p:txBody>
      </p:sp>
      <p:sp>
        <p:nvSpPr>
          <p:cNvPr id="13" name="Rectangle 3"/>
          <p:cNvSpPr txBox="1">
            <a:spLocks noChangeArrowheads="1"/>
          </p:cNvSpPr>
          <p:nvPr/>
        </p:nvSpPr>
        <p:spPr bwMode="auto">
          <a:xfrm>
            <a:off x="107504" y="781128"/>
            <a:ext cx="3823570" cy="484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a:ln>
                  <a:noFill/>
                </a:ln>
                <a:effectLst/>
                <a:uLnTx/>
                <a:uFillTx/>
                <a:latin typeface="+mn-lt"/>
                <a:ea typeface="+mn-ea"/>
                <a:cs typeface="+mn-cs"/>
              </a:rPr>
              <a:t>Promoting/</a:t>
            </a:r>
            <a:br>
              <a:rPr kumimoji="0" lang="en-GB" sz="2400" b="0" i="1" u="none" strike="noStrike" kern="0" cap="none" spc="0" normalizeH="0" baseline="0" noProof="0" dirty="0">
                <a:ln>
                  <a:noFill/>
                </a:ln>
                <a:effectLst/>
                <a:uLnTx/>
                <a:uFillTx/>
                <a:latin typeface="+mn-lt"/>
                <a:ea typeface="+mn-ea"/>
                <a:cs typeface="+mn-cs"/>
              </a:rPr>
            </a:br>
            <a:r>
              <a:rPr kumimoji="0" lang="en-GB" sz="2400" b="0" i="1" u="none" strike="noStrike" kern="0" cap="none" spc="0" normalizeH="0" baseline="0" noProof="0" dirty="0">
                <a:ln>
                  <a:noFill/>
                </a:ln>
                <a:effectLst/>
                <a:uLnTx/>
                <a:uFillTx/>
                <a:latin typeface="+mn-lt"/>
                <a:ea typeface="+mn-ea"/>
                <a:cs typeface="+mn-cs"/>
              </a:rPr>
              <a:t>facilitating changes </a:t>
            </a:r>
            <a:br>
              <a:rPr kumimoji="0" lang="en-GB" sz="2400" b="0" i="1" u="none" strike="noStrike" kern="0" cap="none" spc="0" normalizeH="0" baseline="0" noProof="0" dirty="0">
                <a:ln>
                  <a:noFill/>
                </a:ln>
                <a:effectLst/>
                <a:uLnTx/>
                <a:uFillTx/>
                <a:latin typeface="+mn-lt"/>
                <a:ea typeface="+mn-ea"/>
                <a:cs typeface="+mn-cs"/>
              </a:rPr>
            </a:br>
            <a:r>
              <a:rPr kumimoji="0" lang="en-GB" sz="2400" b="0" i="1" u="none" strike="noStrike" kern="0" cap="none" spc="0" normalizeH="0" baseline="0" noProof="0" dirty="0">
                <a:ln>
                  <a:noFill/>
                </a:ln>
                <a:effectLst/>
                <a:uLnTx/>
                <a:uFillTx/>
                <a:latin typeface="+mn-lt"/>
                <a:ea typeface="+mn-ea"/>
                <a:cs typeface="+mn-cs"/>
              </a:rPr>
              <a:t>in what we do</a:t>
            </a:r>
            <a:br>
              <a:rPr kumimoji="0" lang="en-GB" sz="2400" b="0" i="1" u="none" strike="noStrike" kern="0" cap="none" spc="0" normalizeH="0" baseline="0" noProof="0" dirty="0">
                <a:ln>
                  <a:noFill/>
                </a:ln>
                <a:effectLst/>
                <a:uLnTx/>
                <a:uFillTx/>
                <a:latin typeface="+mn-lt"/>
                <a:ea typeface="+mn-ea"/>
                <a:cs typeface="+mn-cs"/>
              </a:rPr>
            </a:br>
            <a:endParaRPr kumimoji="0" lang="en-GB" sz="2400" b="0" i="1"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a:ln>
                  <a:noFill/>
                </a:ln>
                <a:effectLst/>
                <a:uLnTx/>
                <a:uFillTx/>
                <a:latin typeface="+mn-lt"/>
                <a:ea typeface="+mn-ea"/>
                <a:cs typeface="+mn-cs"/>
              </a:rPr>
              <a:t>Promoting informed</a:t>
            </a:r>
            <a:r>
              <a:rPr kumimoji="0" lang="en-GB" sz="2400" b="0" i="1" u="none" strike="noStrike" kern="0" cap="none" spc="0" normalizeH="0" noProof="0" dirty="0">
                <a:ln>
                  <a:noFill/>
                </a:ln>
                <a:effectLst/>
                <a:uLnTx/>
                <a:uFillTx/>
                <a:latin typeface="+mn-lt"/>
                <a:ea typeface="+mn-ea"/>
                <a:cs typeface="+mn-cs"/>
              </a:rPr>
              <a:t> </a:t>
            </a:r>
            <a:r>
              <a:rPr kumimoji="0" lang="en-GB" sz="2400" b="0" i="1" u="none" strike="noStrike" kern="0" cap="none" spc="0" normalizeH="0" baseline="0" noProof="0" dirty="0">
                <a:ln>
                  <a:noFill/>
                </a:ln>
                <a:effectLst/>
                <a:uLnTx/>
                <a:uFillTx/>
                <a:latin typeface="+mn-lt"/>
                <a:ea typeface="+mn-ea"/>
                <a:cs typeface="+mn-cs"/>
              </a:rPr>
              <a:t> behaviours and ways of thinking, where the need is identified and agreed</a:t>
            </a:r>
            <a:br>
              <a:rPr kumimoji="0" lang="en-GB" sz="2400" b="0" i="1" u="none" strike="noStrike" kern="0" cap="none" spc="0" normalizeH="0" baseline="0" noProof="0" dirty="0">
                <a:ln>
                  <a:noFill/>
                </a:ln>
                <a:effectLst/>
                <a:uLnTx/>
                <a:uFillTx/>
                <a:latin typeface="+mn-lt"/>
                <a:ea typeface="+mn-ea"/>
                <a:cs typeface="+mn-cs"/>
              </a:rPr>
            </a:br>
            <a:endParaRPr kumimoji="0" lang="en-GB" sz="2400" b="0" i="1"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a:ln>
                  <a:noFill/>
                </a:ln>
                <a:effectLst/>
                <a:uLnTx/>
                <a:uFillTx/>
                <a:latin typeface="+mn-lt"/>
                <a:ea typeface="+mn-ea"/>
                <a:cs typeface="+mn-cs"/>
              </a:rPr>
              <a:t>learning </a:t>
            </a:r>
            <a:r>
              <a:rPr kumimoji="0" lang="en-GB" sz="2400" b="1" i="1" u="none" strike="noStrike" kern="0" cap="none" spc="0" normalizeH="0" baseline="0" noProof="0" dirty="0">
                <a:ln>
                  <a:noFill/>
                </a:ln>
                <a:effectLst/>
                <a:uLnTx/>
                <a:uFillTx/>
                <a:latin typeface="+mn-lt"/>
                <a:ea typeface="+mn-ea"/>
                <a:cs typeface="+mn-cs"/>
              </a:rPr>
              <a:t>for</a:t>
            </a:r>
            <a:r>
              <a:rPr kumimoji="0" lang="en-GB" sz="2400" b="0" i="1" u="none" strike="noStrike" kern="0" cap="none" spc="0" normalizeH="0" baseline="0" noProof="0" dirty="0">
                <a:ln>
                  <a:noFill/>
                </a:ln>
                <a:effectLst/>
                <a:uLnTx/>
                <a:uFillTx/>
                <a:latin typeface="+mn-lt"/>
                <a:ea typeface="+mn-ea"/>
                <a:cs typeface="+mn-cs"/>
              </a:rPr>
              <a:t> sustainable development</a:t>
            </a:r>
            <a:endParaRPr kumimoji="0" lang="en-US" sz="2400" b="0" i="1" u="none" strike="noStrike" kern="0" cap="none" spc="0" normalizeH="0" baseline="0" noProof="0" dirty="0">
              <a:ln>
                <a:noFill/>
              </a:ln>
              <a:effectLst/>
              <a:uLnTx/>
              <a:uFillTx/>
              <a:latin typeface="+mn-lt"/>
              <a:ea typeface="+mn-ea"/>
              <a:cs typeface="+mn-cs"/>
            </a:endParaRPr>
          </a:p>
        </p:txBody>
      </p:sp>
      <p:sp>
        <p:nvSpPr>
          <p:cNvPr id="14" name="Rectangle 3"/>
          <p:cNvSpPr txBox="1">
            <a:spLocks noChangeArrowheads="1"/>
          </p:cNvSpPr>
          <p:nvPr/>
        </p:nvSpPr>
        <p:spPr bwMode="auto">
          <a:xfrm>
            <a:off x="5009404" y="764704"/>
            <a:ext cx="4167370" cy="4987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a:ln>
                  <a:noFill/>
                </a:ln>
                <a:effectLst/>
                <a:uLnTx/>
                <a:uFillTx/>
                <a:latin typeface="+mn-lt"/>
                <a:ea typeface="+mn-ea"/>
                <a:cs typeface="+mn-cs"/>
              </a:rPr>
              <a:t>Building capacity to think critically beyond what experts say - testing sustainability ideas</a:t>
            </a:r>
            <a:br>
              <a:rPr kumimoji="0" lang="en-GB" sz="2400" b="0" i="1" u="none" strike="noStrike" kern="0" cap="none" spc="0" normalizeH="0" baseline="0" noProof="0" dirty="0">
                <a:ln>
                  <a:noFill/>
                </a:ln>
                <a:effectLst/>
                <a:uLnTx/>
                <a:uFillTx/>
                <a:latin typeface="+mn-lt"/>
                <a:ea typeface="+mn-ea"/>
                <a:cs typeface="+mn-cs"/>
              </a:rPr>
            </a:br>
            <a:endParaRPr kumimoji="0" lang="en-GB" sz="2400" b="0" i="1"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a:ln>
                  <a:noFill/>
                </a:ln>
                <a:effectLst/>
                <a:uLnTx/>
                <a:uFillTx/>
                <a:latin typeface="+mn-lt"/>
                <a:ea typeface="+mn-ea"/>
                <a:cs typeface="+mn-cs"/>
              </a:rPr>
              <a:t>exploring the contradictions inherent in sustainable living</a:t>
            </a:r>
            <a:br>
              <a:rPr kumimoji="0" lang="en-GB" sz="2400" b="0" i="1" u="none" strike="noStrike" kern="0" cap="none" spc="0" normalizeH="0" baseline="0" noProof="0" dirty="0">
                <a:ln>
                  <a:noFill/>
                </a:ln>
                <a:effectLst/>
                <a:uLnTx/>
                <a:uFillTx/>
                <a:latin typeface="+mn-lt"/>
                <a:ea typeface="+mn-ea"/>
                <a:cs typeface="+mn-cs"/>
              </a:rPr>
            </a:br>
            <a:endParaRPr kumimoji="0" lang="en-GB" sz="2400" b="0" i="1"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400" b="0" i="1" u="none" strike="noStrike" kern="0" cap="none" spc="0" normalizeH="0" baseline="0" noProof="0" dirty="0">
                <a:ln>
                  <a:noFill/>
                </a:ln>
                <a:effectLst/>
                <a:uLnTx/>
                <a:uFillTx/>
                <a:latin typeface="+mn-lt"/>
                <a:ea typeface="+mn-ea"/>
                <a:cs typeface="+mn-cs"/>
              </a:rPr>
              <a:t>learning </a:t>
            </a:r>
            <a:r>
              <a:rPr kumimoji="0" lang="en-GB" sz="2400" b="1" i="1" u="none" strike="noStrike" kern="0" cap="none" spc="0" normalizeH="0" baseline="0" noProof="0" dirty="0">
                <a:ln>
                  <a:noFill/>
                </a:ln>
                <a:effectLst/>
                <a:uLnTx/>
                <a:uFillTx/>
                <a:latin typeface="+mn-lt"/>
                <a:ea typeface="+mn-ea"/>
                <a:cs typeface="+mn-cs"/>
              </a:rPr>
              <a:t>as</a:t>
            </a:r>
            <a:r>
              <a:rPr kumimoji="0" lang="en-GB" sz="2400" b="0" i="1" u="none" strike="noStrike" kern="0" cap="none" spc="0" normalizeH="0" baseline="0" noProof="0" dirty="0">
                <a:ln>
                  <a:noFill/>
                </a:ln>
                <a:effectLst/>
                <a:uLnTx/>
                <a:uFillTx/>
                <a:latin typeface="+mn-lt"/>
                <a:ea typeface="+mn-ea"/>
                <a:cs typeface="+mn-cs"/>
              </a:rPr>
              <a:t> sustainable development</a:t>
            </a:r>
            <a:endParaRPr kumimoji="0" lang="en-US" sz="2400" b="0" i="1" u="none" strike="noStrike" kern="0" cap="none" spc="0" normalizeH="0" baseline="0" noProof="0" dirty="0">
              <a:ln>
                <a:noFill/>
              </a:ln>
              <a:effectLst/>
              <a:uLnTx/>
              <a:uFillTx/>
              <a:latin typeface="+mn-lt"/>
              <a:ea typeface="+mn-ea"/>
              <a:cs typeface="+mn-cs"/>
            </a:endParaRPr>
          </a:p>
        </p:txBody>
      </p:sp>
      <p:pic>
        <p:nvPicPr>
          <p:cNvPr id="7" name="Picture 6"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2" name="TextBox 1"/>
          <p:cNvSpPr txBox="1"/>
          <p:nvPr/>
        </p:nvSpPr>
        <p:spPr>
          <a:xfrm>
            <a:off x="107504" y="6381328"/>
            <a:ext cx="2015320" cy="369332"/>
          </a:xfrm>
          <a:prstGeom prst="rect">
            <a:avLst/>
          </a:prstGeom>
          <a:noFill/>
        </p:spPr>
        <p:txBody>
          <a:bodyPr wrap="none" rtlCol="0">
            <a:spAutoFit/>
          </a:bodyPr>
          <a:lstStyle/>
          <a:p>
            <a:r>
              <a:rPr lang="en-GB" dirty="0"/>
              <a:t>Vare &amp; Scott (2007)</a:t>
            </a:r>
          </a:p>
        </p:txBody>
      </p:sp>
    </p:spTree>
    <p:extLst>
      <p:ext uri="{BB962C8B-B14F-4D97-AF65-F5344CB8AC3E}">
        <p14:creationId xmlns:p14="http://schemas.microsoft.com/office/powerpoint/2010/main" val="7721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ppt_w</p:attrName>
                                        </p:attrNameLst>
                                      </p:cBhvr>
                                      <p:tavLst>
                                        <p:tav tm="0" fmla="#ppt_w*sin(2.5*pi*$)">
                                          <p:val>
                                            <p:fltVal val="0"/>
                                          </p:val>
                                        </p:tav>
                                        <p:tav tm="100000">
                                          <p:val>
                                            <p:fltVal val="1"/>
                                          </p:val>
                                        </p:tav>
                                      </p:tavLst>
                                    </p:anim>
                                    <p:anim calcmode="lin" valueType="num">
                                      <p:cBhvr>
                                        <p:cTn id="3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And yet…</a:t>
            </a:r>
          </a:p>
        </p:txBody>
      </p:sp>
      <p:sp>
        <p:nvSpPr>
          <p:cNvPr id="3" name="Content Placeholder 2"/>
          <p:cNvSpPr>
            <a:spLocks noGrp="1"/>
          </p:cNvSpPr>
          <p:nvPr>
            <p:ph idx="1"/>
          </p:nvPr>
        </p:nvSpPr>
        <p:spPr>
          <a:xfrm>
            <a:off x="1475656" y="1600200"/>
            <a:ext cx="6624736" cy="4525963"/>
          </a:xfrm>
        </p:spPr>
        <p:txBody>
          <a:bodyPr/>
          <a:lstStyle/>
          <a:p>
            <a:pPr marL="0" indent="0">
              <a:buNone/>
            </a:pPr>
            <a:r>
              <a:rPr lang="en-GB" sz="3600" dirty="0"/>
              <a:t>In EE/ESD there remains a persistent theory-practice gap. </a:t>
            </a:r>
          </a:p>
          <a:p>
            <a:pPr marL="0" indent="0">
              <a:buNone/>
            </a:pPr>
            <a:endParaRPr lang="en-GB" sz="3600" dirty="0"/>
          </a:p>
          <a:p>
            <a:pPr marL="0" indent="0" algn="r">
              <a:buNone/>
            </a:pPr>
            <a:r>
              <a:rPr lang="en-GB" sz="2800" dirty="0"/>
              <a:t>(Stephenson 1987; 2007a&amp;b) </a:t>
            </a:r>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1653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Aspects of neoliberalism</a:t>
            </a:r>
          </a:p>
        </p:txBody>
      </p:sp>
      <p:sp>
        <p:nvSpPr>
          <p:cNvPr id="3" name="Content Placeholder 2"/>
          <p:cNvSpPr>
            <a:spLocks noGrp="1"/>
          </p:cNvSpPr>
          <p:nvPr>
            <p:ph idx="1"/>
          </p:nvPr>
        </p:nvSpPr>
        <p:spPr>
          <a:xfrm>
            <a:off x="1907704" y="1340768"/>
            <a:ext cx="5194920" cy="4525963"/>
          </a:xfrm>
        </p:spPr>
        <p:txBody>
          <a:bodyPr/>
          <a:lstStyle/>
          <a:p>
            <a:r>
              <a:rPr lang="en-GB" dirty="0"/>
              <a:t>Individualisation</a:t>
            </a:r>
          </a:p>
          <a:p>
            <a:r>
              <a:rPr lang="en-GB" dirty="0"/>
              <a:t>Inequality</a:t>
            </a:r>
          </a:p>
          <a:p>
            <a:r>
              <a:rPr lang="en-GB" dirty="0"/>
              <a:t>Insecurity</a:t>
            </a:r>
          </a:p>
          <a:p>
            <a:r>
              <a:rPr lang="en-GB" dirty="0" err="1"/>
              <a:t>Depoliticization</a:t>
            </a:r>
            <a:endParaRPr lang="en-GB" dirty="0"/>
          </a:p>
          <a:p>
            <a:r>
              <a:rPr lang="en-GB" dirty="0" err="1"/>
              <a:t>Financialization</a:t>
            </a:r>
            <a:endParaRPr lang="en-GB" dirty="0"/>
          </a:p>
          <a:p>
            <a:pPr marL="0" indent="0" algn="r">
              <a:buNone/>
            </a:pPr>
            <a:r>
              <a:rPr lang="en-GB" dirty="0"/>
              <a:t>(Lazzarato 2009)</a:t>
            </a:r>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13020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So the research asked:</a:t>
            </a:r>
          </a:p>
        </p:txBody>
      </p:sp>
      <p:sp>
        <p:nvSpPr>
          <p:cNvPr id="3" name="Content Placeholder 2"/>
          <p:cNvSpPr>
            <a:spLocks noGrp="1"/>
          </p:cNvSpPr>
          <p:nvPr>
            <p:ph idx="1"/>
          </p:nvPr>
        </p:nvSpPr>
        <p:spPr>
          <a:xfrm>
            <a:off x="467544" y="1556792"/>
            <a:ext cx="8229600" cy="4536503"/>
          </a:xfrm>
        </p:spPr>
        <p:txBody>
          <a:bodyPr/>
          <a:lstStyle/>
          <a:p>
            <a:pPr marL="0" indent="0">
              <a:buNone/>
            </a:pPr>
            <a:r>
              <a:rPr lang="en-GB" sz="3600" i="1" dirty="0"/>
              <a:t>To what extent do teachers recognise contradictions in attempting to implement education for sustainable development in their schools?</a:t>
            </a:r>
          </a:p>
          <a:p>
            <a:pPr marL="0" indent="0">
              <a:buNone/>
            </a:pPr>
            <a:endParaRPr lang="en-GB" sz="3600" i="1" dirty="0"/>
          </a:p>
          <a:p>
            <a:pPr marL="0" indent="0">
              <a:buNone/>
            </a:pPr>
            <a:r>
              <a:rPr lang="en-GB" sz="3600" i="1" dirty="0"/>
              <a:t>How do they approach these contradictions?</a:t>
            </a:r>
            <a:endParaRPr lang="en-GB" sz="3600" dirty="0"/>
          </a:p>
          <a:p>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103979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068960"/>
            <a:ext cx="8229600" cy="2764904"/>
          </a:xfrm>
        </p:spPr>
        <p:txBody>
          <a:bodyPr/>
          <a:lstStyle/>
          <a:p>
            <a:pPr marL="0" indent="0" algn="ctr">
              <a:buNone/>
            </a:pPr>
            <a:r>
              <a:rPr lang="en-GB" dirty="0"/>
              <a:t>Unit of analysis = the activity system</a:t>
            </a:r>
          </a:p>
        </p:txBody>
      </p:sp>
      <p:sp>
        <p:nvSpPr>
          <p:cNvPr id="4" name="Title 1"/>
          <p:cNvSpPr>
            <a:spLocks noGrp="1"/>
          </p:cNvSpPr>
          <p:nvPr>
            <p:ph type="title"/>
          </p:nvPr>
        </p:nvSpPr>
        <p:spPr>
          <a:xfrm>
            <a:off x="467544" y="1052736"/>
            <a:ext cx="8229600" cy="1143000"/>
          </a:xfrm>
        </p:spPr>
        <p:txBody>
          <a:bodyPr>
            <a:normAutofit fontScale="90000"/>
          </a:bodyPr>
          <a:lstStyle/>
          <a:p>
            <a:r>
              <a:rPr lang="en-GB" sz="4000" b="1" dirty="0"/>
              <a:t>The theoretical framework:</a:t>
            </a:r>
            <a:br>
              <a:rPr lang="en-GB" sz="4000" b="1" dirty="0"/>
            </a:br>
            <a:br>
              <a:rPr lang="en-GB" sz="4000" b="1" dirty="0"/>
            </a:br>
            <a:r>
              <a:rPr lang="en-GB" sz="4000" dirty="0"/>
              <a:t>Cultural-historical Activity Theory</a:t>
            </a:r>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8741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grpSp>
        <p:nvGrpSpPr>
          <p:cNvPr id="3" name="Group 2"/>
          <p:cNvGrpSpPr>
            <a:grpSpLocks noChangeAspect="1"/>
          </p:cNvGrpSpPr>
          <p:nvPr/>
        </p:nvGrpSpPr>
        <p:grpSpPr bwMode="auto">
          <a:xfrm>
            <a:off x="776241" y="692590"/>
            <a:ext cx="8055341" cy="5439612"/>
            <a:chOff x="3247" y="3122"/>
            <a:chExt cx="5106" cy="3547"/>
          </a:xfrm>
        </p:grpSpPr>
        <p:cxnSp>
          <p:nvCxnSpPr>
            <p:cNvPr id="5" name="Line 4"/>
            <p:cNvCxnSpPr/>
            <p:nvPr/>
          </p:nvCxnSpPr>
          <p:spPr bwMode="auto">
            <a:xfrm>
              <a:off x="3847" y="6051"/>
              <a:ext cx="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6" name="Line 5"/>
            <p:cNvCxnSpPr/>
            <p:nvPr/>
          </p:nvCxnSpPr>
          <p:spPr bwMode="auto">
            <a:xfrm flipV="1">
              <a:off x="3847" y="3429"/>
              <a:ext cx="1500" cy="26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7" name="Line 6"/>
            <p:cNvCxnSpPr/>
            <p:nvPr/>
          </p:nvCxnSpPr>
          <p:spPr bwMode="auto">
            <a:xfrm>
              <a:off x="3847" y="6051"/>
              <a:ext cx="285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8" name="Line 7"/>
            <p:cNvCxnSpPr/>
            <p:nvPr/>
          </p:nvCxnSpPr>
          <p:spPr bwMode="auto">
            <a:xfrm>
              <a:off x="5347" y="3429"/>
              <a:ext cx="1350" cy="2622"/>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9" name="Line 8"/>
            <p:cNvCxnSpPr/>
            <p:nvPr/>
          </p:nvCxnSpPr>
          <p:spPr bwMode="auto">
            <a:xfrm>
              <a:off x="4558" y="4817"/>
              <a:ext cx="1539" cy="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0" name="Line 9"/>
            <p:cNvCxnSpPr/>
            <p:nvPr/>
          </p:nvCxnSpPr>
          <p:spPr bwMode="auto">
            <a:xfrm flipV="1">
              <a:off x="5347" y="4817"/>
              <a:ext cx="750" cy="12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11" name="Line 10"/>
            <p:cNvCxnSpPr/>
            <p:nvPr/>
          </p:nvCxnSpPr>
          <p:spPr bwMode="auto">
            <a:xfrm flipH="1" flipV="1">
              <a:off x="4558" y="4818"/>
              <a:ext cx="789" cy="12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12" name="Text Box 11"/>
            <p:cNvSpPr txBox="1">
              <a:spLocks noChangeArrowheads="1"/>
            </p:cNvSpPr>
            <p:nvPr/>
          </p:nvSpPr>
          <p:spPr bwMode="auto">
            <a:xfrm>
              <a:off x="4388" y="3122"/>
              <a:ext cx="1950" cy="5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n-GB" sz="2000" b="1" dirty="0">
                  <a:latin typeface="Arial"/>
                  <a:ea typeface="MS Mincho"/>
                  <a:cs typeface="Times New Roman"/>
                </a:rPr>
                <a:t>Tools and signs</a:t>
              </a:r>
            </a:p>
            <a:p>
              <a:pPr>
                <a:spcAft>
                  <a:spcPts val="0"/>
                </a:spcAft>
              </a:pPr>
              <a:r>
                <a:rPr lang="en-GB" sz="1200" dirty="0">
                  <a:effectLst/>
                  <a:latin typeface="Cambria"/>
                  <a:ea typeface="MS Mincho"/>
                  <a:cs typeface="Times New Roman"/>
                </a:rPr>
                <a:t> </a:t>
              </a:r>
            </a:p>
          </p:txBody>
        </p:sp>
        <p:sp>
          <p:nvSpPr>
            <p:cNvPr id="13" name="Text Box 12"/>
            <p:cNvSpPr txBox="1">
              <a:spLocks noChangeArrowheads="1"/>
            </p:cNvSpPr>
            <p:nvPr/>
          </p:nvSpPr>
          <p:spPr bwMode="auto">
            <a:xfrm>
              <a:off x="7303" y="4654"/>
              <a:ext cx="1050"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1000" dirty="0">
                  <a:effectLst/>
                  <a:latin typeface="Arial"/>
                  <a:ea typeface="MS Mincho"/>
                  <a:cs typeface="Times New Roman"/>
                </a:rPr>
                <a:t>  </a:t>
              </a:r>
              <a:r>
                <a:rPr lang="en-GB" sz="2000" b="1" dirty="0">
                  <a:effectLst/>
                  <a:latin typeface="Arial"/>
                  <a:ea typeface="MS Mincho"/>
                  <a:cs typeface="Times New Roman"/>
                </a:rPr>
                <a:t>Outcome</a:t>
              </a:r>
              <a:endParaRPr lang="en-GB" sz="2000" b="1" dirty="0">
                <a:effectLst/>
                <a:latin typeface="Cambria"/>
                <a:ea typeface="MS Mincho"/>
                <a:cs typeface="Times New Roman"/>
              </a:endParaRPr>
            </a:p>
            <a:p>
              <a:pPr>
                <a:spcAft>
                  <a:spcPts val="0"/>
                </a:spcAft>
              </a:pPr>
              <a:r>
                <a:rPr lang="en-GB" sz="1200" dirty="0">
                  <a:effectLst/>
                  <a:latin typeface="Cambria"/>
                  <a:ea typeface="MS Mincho"/>
                  <a:cs typeface="Times New Roman"/>
                </a:rPr>
                <a:t> </a:t>
              </a:r>
            </a:p>
          </p:txBody>
        </p:sp>
        <p:sp>
          <p:nvSpPr>
            <p:cNvPr id="14" name="Text Box 13"/>
            <p:cNvSpPr txBox="1">
              <a:spLocks noChangeArrowheads="1"/>
            </p:cNvSpPr>
            <p:nvPr/>
          </p:nvSpPr>
          <p:spPr bwMode="auto">
            <a:xfrm>
              <a:off x="3847" y="4508"/>
              <a:ext cx="900"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2000" b="1" dirty="0">
                  <a:effectLst/>
                  <a:latin typeface="Arial"/>
                  <a:ea typeface="MS Mincho"/>
                  <a:cs typeface="Times New Roman"/>
                </a:rPr>
                <a:t>Subject</a:t>
              </a:r>
              <a:endParaRPr lang="en-GB" sz="2000" b="1" dirty="0">
                <a:effectLst/>
                <a:latin typeface="Cambria"/>
                <a:ea typeface="MS Mincho"/>
                <a:cs typeface="Times New Roman"/>
              </a:endParaRPr>
            </a:p>
            <a:p>
              <a:pPr>
                <a:spcAft>
                  <a:spcPts val="0"/>
                </a:spcAft>
              </a:pPr>
              <a:r>
                <a:rPr lang="en-GB" sz="1200" dirty="0">
                  <a:effectLst/>
                  <a:latin typeface="Cambria"/>
                  <a:ea typeface="MS Mincho"/>
                  <a:cs typeface="Times New Roman"/>
                </a:rPr>
                <a:t> </a:t>
              </a:r>
            </a:p>
          </p:txBody>
        </p:sp>
        <p:sp>
          <p:nvSpPr>
            <p:cNvPr id="15" name="Text Box 14"/>
            <p:cNvSpPr txBox="1">
              <a:spLocks noChangeArrowheads="1"/>
            </p:cNvSpPr>
            <p:nvPr/>
          </p:nvSpPr>
          <p:spPr bwMode="auto">
            <a:xfrm>
              <a:off x="5797" y="4200"/>
              <a:ext cx="750"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2000" b="1" dirty="0">
                  <a:latin typeface="Arial"/>
                  <a:ea typeface="MS Mincho"/>
                  <a:cs typeface="Times New Roman"/>
                </a:rPr>
                <a:t>Object</a:t>
              </a:r>
            </a:p>
          </p:txBody>
        </p:sp>
        <p:sp>
          <p:nvSpPr>
            <p:cNvPr id="16" name="Text Box 15"/>
            <p:cNvSpPr txBox="1">
              <a:spLocks noChangeArrowheads="1"/>
            </p:cNvSpPr>
            <p:nvPr/>
          </p:nvSpPr>
          <p:spPr bwMode="auto">
            <a:xfrm>
              <a:off x="6397" y="6051"/>
              <a:ext cx="1050" cy="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2000" b="1" dirty="0">
                  <a:latin typeface="Arial"/>
                  <a:ea typeface="MS Mincho"/>
                  <a:cs typeface="Times New Roman"/>
                </a:rPr>
                <a:t>Division</a:t>
              </a:r>
              <a:r>
                <a:rPr lang="en-GB" sz="1000" dirty="0">
                  <a:effectLst/>
                  <a:latin typeface="Arial"/>
                  <a:ea typeface="MS Mincho"/>
                  <a:cs typeface="Times New Roman"/>
                </a:rPr>
                <a:t> </a:t>
              </a:r>
              <a:endParaRPr lang="en-GB" sz="1200" dirty="0">
                <a:effectLst/>
                <a:latin typeface="Cambria"/>
                <a:ea typeface="MS Mincho"/>
                <a:cs typeface="Times New Roman"/>
              </a:endParaRPr>
            </a:p>
            <a:p>
              <a:pPr>
                <a:spcAft>
                  <a:spcPts val="0"/>
                </a:spcAft>
              </a:pPr>
              <a:r>
                <a:rPr lang="en-GB" sz="2000" b="1" dirty="0">
                  <a:latin typeface="Arial"/>
                  <a:ea typeface="MS Mincho"/>
                  <a:cs typeface="Times New Roman"/>
                </a:rPr>
                <a:t>of Labour</a:t>
              </a:r>
            </a:p>
          </p:txBody>
        </p:sp>
        <p:sp>
          <p:nvSpPr>
            <p:cNvPr id="17" name="Text Box 16"/>
            <p:cNvSpPr txBox="1">
              <a:spLocks noChangeArrowheads="1"/>
            </p:cNvSpPr>
            <p:nvPr/>
          </p:nvSpPr>
          <p:spPr bwMode="auto">
            <a:xfrm>
              <a:off x="4747" y="6206"/>
              <a:ext cx="1200"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2000" b="1" dirty="0">
                  <a:latin typeface="Arial"/>
                  <a:ea typeface="MS Mincho"/>
                  <a:cs typeface="Times New Roman"/>
                </a:rPr>
                <a:t>Community</a:t>
              </a:r>
            </a:p>
            <a:p>
              <a:pPr>
                <a:spcAft>
                  <a:spcPts val="0"/>
                </a:spcAft>
              </a:pPr>
              <a:r>
                <a:rPr lang="en-GB" sz="1200" dirty="0">
                  <a:effectLst/>
                  <a:latin typeface="Cambria"/>
                  <a:ea typeface="MS Mincho"/>
                  <a:cs typeface="Times New Roman"/>
                </a:rPr>
                <a:t> </a:t>
              </a:r>
            </a:p>
          </p:txBody>
        </p:sp>
        <p:sp>
          <p:nvSpPr>
            <p:cNvPr id="18" name="Text Box 17"/>
            <p:cNvSpPr txBox="1">
              <a:spLocks noChangeArrowheads="1"/>
            </p:cNvSpPr>
            <p:nvPr/>
          </p:nvSpPr>
          <p:spPr bwMode="auto">
            <a:xfrm>
              <a:off x="3247" y="6052"/>
              <a:ext cx="1050" cy="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sz="2000" b="1" dirty="0">
                  <a:latin typeface="Arial"/>
                  <a:ea typeface="MS Mincho"/>
                  <a:cs typeface="Times New Roman"/>
                </a:rPr>
                <a:t>Rules, Customs</a:t>
              </a:r>
            </a:p>
            <a:p>
              <a:pPr>
                <a:spcAft>
                  <a:spcPts val="0"/>
                </a:spcAft>
              </a:pPr>
              <a:r>
                <a:rPr lang="en-GB" sz="2000" b="1" dirty="0">
                  <a:latin typeface="Arial"/>
                  <a:ea typeface="MS Mincho"/>
                  <a:cs typeface="Times New Roman"/>
                </a:rPr>
                <a:t>(Culture)</a:t>
              </a:r>
            </a:p>
            <a:p>
              <a:pPr>
                <a:spcAft>
                  <a:spcPts val="0"/>
                </a:spcAft>
              </a:pPr>
              <a:r>
                <a:rPr lang="en-GB" sz="1200" dirty="0">
                  <a:effectLst/>
                  <a:latin typeface="Cambria"/>
                  <a:ea typeface="MS Mincho"/>
                  <a:cs typeface="Times New Roman"/>
                </a:rPr>
                <a:t> </a:t>
              </a:r>
            </a:p>
          </p:txBody>
        </p:sp>
        <p:sp>
          <p:nvSpPr>
            <p:cNvPr id="19" name="Text Box 18"/>
            <p:cNvSpPr txBox="1">
              <a:spLocks noChangeArrowheads="1"/>
            </p:cNvSpPr>
            <p:nvPr/>
          </p:nvSpPr>
          <p:spPr bwMode="auto">
            <a:xfrm>
              <a:off x="6097" y="4817"/>
              <a:ext cx="1500" cy="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b="1" dirty="0">
                  <a:effectLst/>
                  <a:latin typeface="Arial"/>
                  <a:ea typeface="MS Mincho"/>
                  <a:cs typeface="Times New Roman"/>
                </a:rPr>
                <a:t>Transformation</a:t>
              </a:r>
              <a:endParaRPr lang="en-GB" b="1" dirty="0">
                <a:effectLst/>
                <a:latin typeface="Cambria"/>
                <a:ea typeface="MS Mincho"/>
                <a:cs typeface="Times New Roman"/>
              </a:endParaRPr>
            </a:p>
            <a:p>
              <a:pPr>
                <a:spcAft>
                  <a:spcPts val="0"/>
                </a:spcAft>
              </a:pPr>
              <a:r>
                <a:rPr lang="en-GB" sz="1200" dirty="0">
                  <a:effectLst/>
                  <a:latin typeface="Cambria"/>
                  <a:ea typeface="MS Mincho"/>
                  <a:cs typeface="Times New Roman"/>
                </a:rPr>
                <a:t> </a:t>
              </a:r>
            </a:p>
          </p:txBody>
        </p:sp>
        <p:cxnSp>
          <p:nvCxnSpPr>
            <p:cNvPr id="24" name="Line 23"/>
            <p:cNvCxnSpPr/>
            <p:nvPr/>
          </p:nvCxnSpPr>
          <p:spPr bwMode="auto">
            <a:xfrm>
              <a:off x="6097" y="4817"/>
              <a:ext cx="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25" name="Oval 24"/>
            <p:cNvSpPr>
              <a:spLocks noChangeArrowheads="1"/>
            </p:cNvSpPr>
            <p:nvPr/>
          </p:nvSpPr>
          <p:spPr bwMode="auto">
            <a:xfrm>
              <a:off x="5947" y="4508"/>
              <a:ext cx="300" cy="772"/>
            </a:xfrm>
            <a:prstGeom prst="ellipse">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endParaRPr lang="en-GB"/>
            </a:p>
          </p:txBody>
        </p:sp>
        <p:cxnSp>
          <p:nvCxnSpPr>
            <p:cNvPr id="26" name="Line 25"/>
            <p:cNvCxnSpPr/>
            <p:nvPr/>
          </p:nvCxnSpPr>
          <p:spPr bwMode="auto">
            <a:xfrm flipV="1">
              <a:off x="3847" y="4817"/>
              <a:ext cx="2250" cy="1234"/>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cxnSp>
          <p:nvCxnSpPr>
            <p:cNvPr id="27" name="Line 26"/>
            <p:cNvCxnSpPr/>
            <p:nvPr/>
          </p:nvCxnSpPr>
          <p:spPr bwMode="auto">
            <a:xfrm>
              <a:off x="4558" y="4818"/>
              <a:ext cx="2139" cy="1233"/>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cxnSp>
        <p:sp>
          <p:nvSpPr>
            <p:cNvPr id="28" name="Text Box 27"/>
            <p:cNvSpPr txBox="1">
              <a:spLocks noChangeArrowheads="1"/>
            </p:cNvSpPr>
            <p:nvPr/>
          </p:nvSpPr>
          <p:spPr bwMode="auto">
            <a:xfrm>
              <a:off x="6097" y="4508"/>
              <a:ext cx="1650" cy="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GB" b="1" dirty="0">
                  <a:effectLst/>
                  <a:latin typeface="Arial"/>
                  <a:ea typeface="MS Mincho"/>
                  <a:cs typeface="Times New Roman"/>
                </a:rPr>
                <a:t>Sense/meaning</a:t>
              </a:r>
              <a:endParaRPr lang="en-GB" b="1" dirty="0">
                <a:effectLst/>
                <a:latin typeface="Cambria"/>
                <a:ea typeface="MS Mincho"/>
                <a:cs typeface="Times New Roman"/>
              </a:endParaRPr>
            </a:p>
            <a:p>
              <a:pPr>
                <a:spcAft>
                  <a:spcPts val="0"/>
                </a:spcAft>
              </a:pPr>
              <a:r>
                <a:rPr lang="en-GB" sz="1200" dirty="0">
                  <a:effectLst/>
                  <a:latin typeface="Cambria"/>
                  <a:ea typeface="MS Mincho"/>
                  <a:cs typeface="Times New Roman"/>
                </a:rPr>
                <a:t> </a:t>
              </a:r>
            </a:p>
          </p:txBody>
        </p:sp>
      </p:grpSp>
      <p:sp>
        <p:nvSpPr>
          <p:cNvPr id="29" name="Rectangle 41"/>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0" name="TextBox 29"/>
          <p:cNvSpPr txBox="1"/>
          <p:nvPr/>
        </p:nvSpPr>
        <p:spPr>
          <a:xfrm>
            <a:off x="0" y="-99392"/>
            <a:ext cx="8409089" cy="707886"/>
          </a:xfrm>
          <a:prstGeom prst="rect">
            <a:avLst/>
          </a:prstGeom>
          <a:noFill/>
        </p:spPr>
        <p:txBody>
          <a:bodyPr wrap="square" rtlCol="0">
            <a:spAutoFit/>
          </a:bodyPr>
          <a:lstStyle/>
          <a:p>
            <a:r>
              <a:rPr lang="en-GB" sz="4000" b="1" dirty="0"/>
              <a:t>Activity System:</a:t>
            </a:r>
          </a:p>
        </p:txBody>
      </p:sp>
      <p:pic>
        <p:nvPicPr>
          <p:cNvPr id="31" name="Picture 30"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32" name="Rectangle 31"/>
          <p:cNvSpPr/>
          <p:nvPr/>
        </p:nvSpPr>
        <p:spPr>
          <a:xfrm>
            <a:off x="971600" y="6237312"/>
            <a:ext cx="6768752" cy="369332"/>
          </a:xfrm>
          <a:prstGeom prst="rect">
            <a:avLst/>
          </a:prstGeom>
        </p:spPr>
        <p:txBody>
          <a:bodyPr wrap="square">
            <a:spAutoFit/>
          </a:bodyPr>
          <a:lstStyle/>
          <a:p>
            <a:pPr algn="ctr"/>
            <a:r>
              <a:rPr lang="en-GB" dirty="0"/>
              <a:t>     (See: Engeström 1987)</a:t>
            </a:r>
          </a:p>
        </p:txBody>
      </p:sp>
    </p:spTree>
    <p:extLst>
      <p:ext uri="{BB962C8B-B14F-4D97-AF65-F5344CB8AC3E}">
        <p14:creationId xmlns:p14="http://schemas.microsoft.com/office/powerpoint/2010/main" val="381145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5187"/>
            <a:ext cx="8229600" cy="1143000"/>
          </a:xfrm>
        </p:spPr>
        <p:txBody>
          <a:bodyPr>
            <a:normAutofit/>
          </a:bodyPr>
          <a:lstStyle/>
          <a:p>
            <a:r>
              <a:rPr lang="en-GB" sz="4000" b="1" dirty="0"/>
              <a:t>Overview</a:t>
            </a:r>
          </a:p>
        </p:txBody>
      </p:sp>
      <p:sp>
        <p:nvSpPr>
          <p:cNvPr id="3" name="Content Placeholder 2"/>
          <p:cNvSpPr>
            <a:spLocks noGrp="1"/>
          </p:cNvSpPr>
          <p:nvPr>
            <p:ph idx="1"/>
          </p:nvPr>
        </p:nvSpPr>
        <p:spPr>
          <a:xfrm>
            <a:off x="395536" y="1124744"/>
            <a:ext cx="8568952" cy="5328592"/>
          </a:xfrm>
        </p:spPr>
        <p:txBody>
          <a:bodyPr>
            <a:normAutofit/>
          </a:bodyPr>
          <a:lstStyle/>
          <a:p>
            <a:r>
              <a:rPr lang="en-GB" dirty="0"/>
              <a:t>Context: me; global issues; EE/ESD; the research</a:t>
            </a:r>
            <a:br>
              <a:rPr lang="en-GB" dirty="0"/>
            </a:br>
            <a:endParaRPr lang="en-GB" dirty="0"/>
          </a:p>
          <a:p>
            <a:r>
              <a:rPr lang="en-GB" dirty="0"/>
              <a:t>Some of the research findings </a:t>
            </a:r>
          </a:p>
          <a:p>
            <a:pPr lvl="1"/>
            <a:r>
              <a:rPr lang="en-GB" dirty="0"/>
              <a:t>Contradictions</a:t>
            </a:r>
          </a:p>
          <a:p>
            <a:pPr lvl="1"/>
            <a:r>
              <a:rPr lang="en-GB" dirty="0"/>
              <a:t>Teachers’ responses</a:t>
            </a:r>
            <a:br>
              <a:rPr lang="en-GB" dirty="0"/>
            </a:br>
            <a:endParaRPr lang="en-GB" dirty="0"/>
          </a:p>
          <a:p>
            <a:r>
              <a:rPr lang="en-GB" sz="3200" dirty="0"/>
              <a:t>Implications </a:t>
            </a:r>
          </a:p>
          <a:p>
            <a:pPr lvl="1"/>
            <a:r>
              <a:rPr lang="en-GB" dirty="0"/>
              <a:t>Assessment</a:t>
            </a:r>
          </a:p>
          <a:p>
            <a:pPr lvl="1"/>
            <a:r>
              <a:rPr lang="en-GB" sz="2800" dirty="0"/>
              <a:t>Recognising complexity</a:t>
            </a:r>
            <a:endParaRPr lang="en-GB" dirty="0"/>
          </a:p>
          <a:p>
            <a:pPr marL="0" indent="0">
              <a:buNone/>
            </a:pPr>
            <a:endParaRPr lang="en-GB" dirty="0"/>
          </a:p>
          <a:p>
            <a:endParaRPr lang="en-GB" dirty="0"/>
          </a:p>
          <a:p>
            <a:endParaRPr lang="en-GB" dirty="0"/>
          </a:p>
          <a:p>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54031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1"/>
            <a:ext cx="8229600" cy="864096"/>
          </a:xfrm>
        </p:spPr>
        <p:txBody>
          <a:bodyPr>
            <a:normAutofit/>
          </a:bodyPr>
          <a:lstStyle/>
          <a:p>
            <a:r>
              <a:rPr lang="en-GB" sz="4000" b="1" dirty="0"/>
              <a:t>The research setting</a:t>
            </a:r>
          </a:p>
        </p:txBody>
      </p:sp>
      <p:sp>
        <p:nvSpPr>
          <p:cNvPr id="3" name="Content Placeholder 2"/>
          <p:cNvSpPr>
            <a:spLocks noGrp="1"/>
          </p:cNvSpPr>
          <p:nvPr>
            <p:ph idx="1"/>
          </p:nvPr>
        </p:nvSpPr>
        <p:spPr>
          <a:xfrm>
            <a:off x="0" y="980728"/>
            <a:ext cx="9144000" cy="5877272"/>
          </a:xfrm>
        </p:spPr>
        <p:txBody>
          <a:bodyPr>
            <a:normAutofit/>
          </a:bodyPr>
          <a:lstStyle/>
          <a:p>
            <a:pPr lvl="1"/>
            <a:r>
              <a:rPr lang="en-GB" sz="3200" dirty="0"/>
              <a:t>Twelve English schools (primary and secondary)</a:t>
            </a:r>
            <a:br>
              <a:rPr lang="en-GB" sz="3200" dirty="0"/>
            </a:br>
            <a:endParaRPr lang="en-GB" sz="3200" dirty="0"/>
          </a:p>
          <a:p>
            <a:pPr lvl="1"/>
            <a:r>
              <a:rPr lang="en-GB" sz="3200" dirty="0"/>
              <a:t> Timing, 2011/12, just after Labour Government</a:t>
            </a:r>
            <a:br>
              <a:rPr lang="en-GB" sz="3200" dirty="0"/>
            </a:br>
            <a:r>
              <a:rPr lang="en-GB" sz="3200" dirty="0"/>
              <a:t> </a:t>
            </a:r>
          </a:p>
          <a:p>
            <a:pPr lvl="1"/>
            <a:r>
              <a:rPr lang="en-GB" sz="3200" dirty="0"/>
              <a:t>Primary data gathered through semi-structured interviews (12 teachers/heads)</a:t>
            </a:r>
            <a:br>
              <a:rPr lang="en-GB" sz="3200" dirty="0"/>
            </a:br>
            <a:endParaRPr lang="en-GB" sz="3200" dirty="0"/>
          </a:p>
          <a:p>
            <a:pPr lvl="1"/>
            <a:r>
              <a:rPr lang="en-GB" sz="3200" dirty="0"/>
              <a:t>Supplementary evidence (websites, Ofsted reports, etc.) verified through additional interviews plus dilemma analysis</a:t>
            </a:r>
            <a:br>
              <a:rPr lang="en-GB" sz="3200" dirty="0"/>
            </a:br>
            <a:endParaRPr lang="en-GB" sz="3200"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86810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88840"/>
            <a:ext cx="8229600" cy="1143000"/>
          </a:xfrm>
        </p:spPr>
        <p:txBody>
          <a:bodyPr/>
          <a:lstStyle/>
          <a:p>
            <a:r>
              <a:rPr lang="en-GB" b="1" dirty="0"/>
              <a:t>Some findings</a:t>
            </a:r>
          </a:p>
        </p:txBody>
      </p:sp>
    </p:spTree>
    <p:extLst>
      <p:ext uri="{BB962C8B-B14F-4D97-AF65-F5344CB8AC3E}">
        <p14:creationId xmlns:p14="http://schemas.microsoft.com/office/powerpoint/2010/main" val="179013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71"/>
            <a:ext cx="8229600" cy="634082"/>
          </a:xfrm>
        </p:spPr>
        <p:txBody>
          <a:bodyPr>
            <a:normAutofit fontScale="90000"/>
          </a:bodyPr>
          <a:lstStyle/>
          <a:p>
            <a:r>
              <a:rPr lang="en-GB" b="1" dirty="0"/>
              <a:t>Some Emerging themes</a:t>
            </a:r>
          </a:p>
        </p:txBody>
      </p:sp>
      <p:sp>
        <p:nvSpPr>
          <p:cNvPr id="3" name="Content Placeholder 2"/>
          <p:cNvSpPr>
            <a:spLocks noGrp="1"/>
          </p:cNvSpPr>
          <p:nvPr>
            <p:ph idx="1"/>
          </p:nvPr>
        </p:nvSpPr>
        <p:spPr>
          <a:xfrm>
            <a:off x="395536" y="908720"/>
            <a:ext cx="8229600" cy="5040560"/>
          </a:xfrm>
        </p:spPr>
        <p:txBody>
          <a:bodyPr>
            <a:noAutofit/>
          </a:bodyPr>
          <a:lstStyle/>
          <a:p>
            <a:pPr lvl="0"/>
            <a:r>
              <a:rPr lang="en-GB" dirty="0"/>
              <a:t>EE/ESD seen as saving money or marketing the school</a:t>
            </a:r>
          </a:p>
          <a:p>
            <a:pPr lvl="0"/>
            <a:r>
              <a:rPr lang="en-GB" dirty="0"/>
              <a:t>Focus on improving grades</a:t>
            </a:r>
          </a:p>
          <a:p>
            <a:pPr lvl="0"/>
            <a:r>
              <a:rPr lang="en-GB" dirty="0"/>
              <a:t>Atomised curriculum</a:t>
            </a:r>
          </a:p>
          <a:p>
            <a:pPr lvl="0"/>
            <a:r>
              <a:rPr lang="en-GB" dirty="0"/>
              <a:t>Sustainability as means to reach community, not </a:t>
            </a:r>
            <a:r>
              <a:rPr lang="en-GB" i="1" dirty="0"/>
              <a:t>vice versa</a:t>
            </a:r>
            <a:endParaRPr lang="en-GB" dirty="0"/>
          </a:p>
          <a:p>
            <a:pPr lvl="0"/>
            <a:r>
              <a:rPr lang="en-GB" dirty="0"/>
              <a:t>Juggling multiple commitments</a:t>
            </a:r>
          </a:p>
          <a:p>
            <a:pPr lvl="0"/>
            <a:r>
              <a:rPr lang="en-GB" dirty="0"/>
              <a:t>Government impact</a:t>
            </a:r>
          </a:p>
          <a:p>
            <a:pPr lvl="0"/>
            <a:r>
              <a:rPr lang="en-GB" dirty="0"/>
              <a:t>Creeping </a:t>
            </a:r>
            <a:r>
              <a:rPr lang="en-GB" dirty="0" err="1"/>
              <a:t>managerialism</a:t>
            </a: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19985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534075"/>
          </a:xfrm>
        </p:spPr>
        <p:txBody>
          <a:bodyPr/>
          <a:lstStyle/>
          <a:p>
            <a:pPr marL="0" indent="0">
              <a:buNone/>
            </a:pPr>
            <a:r>
              <a:rPr lang="en-GB" i="1" dirty="0"/>
              <a:t>“…if my reading, writing and maths results dip I know there’s going to be a knock at the door and I’m, you know, nights at Tesco’s here I come.” </a:t>
            </a:r>
          </a:p>
          <a:p>
            <a:pPr marL="0" indent="0" algn="r">
              <a:buNone/>
            </a:pPr>
            <a:r>
              <a:rPr lang="en-GB" dirty="0"/>
              <a:t>(Primary Headteacher)</a:t>
            </a:r>
          </a:p>
        </p:txBody>
      </p:sp>
      <p:sp>
        <p:nvSpPr>
          <p:cNvPr id="4" name="Title 1"/>
          <p:cNvSpPr>
            <a:spLocks noGrp="1"/>
          </p:cNvSpPr>
          <p:nvPr>
            <p:ph type="title"/>
          </p:nvPr>
        </p:nvSpPr>
        <p:spPr>
          <a:xfrm>
            <a:off x="539552" y="4509120"/>
            <a:ext cx="8229600" cy="1143000"/>
          </a:xfrm>
        </p:spPr>
        <p:txBody>
          <a:bodyPr>
            <a:normAutofit/>
          </a:bodyPr>
          <a:lstStyle/>
          <a:p>
            <a:r>
              <a:rPr lang="en-GB" sz="3200" b="1" i="1" dirty="0"/>
              <a:t>Fear and performativity?</a:t>
            </a:r>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68419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6775" y="1122045"/>
            <a:ext cx="1143000" cy="1143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 name="Oval 2"/>
          <p:cNvSpPr/>
          <p:nvPr/>
        </p:nvSpPr>
        <p:spPr>
          <a:xfrm>
            <a:off x="3055620" y="2059305"/>
            <a:ext cx="228600" cy="228600"/>
          </a:xfrm>
          <a:prstGeom prst="ellips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Oval 3"/>
          <p:cNvSpPr/>
          <p:nvPr/>
        </p:nvSpPr>
        <p:spPr>
          <a:xfrm>
            <a:off x="5055235" y="1122045"/>
            <a:ext cx="1143000" cy="11430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Oval 4"/>
          <p:cNvSpPr/>
          <p:nvPr/>
        </p:nvSpPr>
        <p:spPr>
          <a:xfrm>
            <a:off x="5845810" y="1821180"/>
            <a:ext cx="527050" cy="521970"/>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Oval 5"/>
          <p:cNvSpPr/>
          <p:nvPr/>
        </p:nvSpPr>
        <p:spPr>
          <a:xfrm>
            <a:off x="1740947" y="3679944"/>
            <a:ext cx="1143000" cy="1143000"/>
          </a:xfrm>
          <a:prstGeom prst="ellipse">
            <a:avLst/>
          </a:prstGeom>
          <a:solidFill>
            <a:srgbClr val="FFFFFF"/>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p:cNvSpPr/>
          <p:nvPr/>
        </p:nvSpPr>
        <p:spPr>
          <a:xfrm>
            <a:off x="2339752" y="4005064"/>
            <a:ext cx="745490" cy="762000"/>
          </a:xfrm>
          <a:prstGeom prst="ellipse">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p:cNvSpPr/>
          <p:nvPr/>
        </p:nvSpPr>
        <p:spPr>
          <a:xfrm>
            <a:off x="5838051" y="4094093"/>
            <a:ext cx="884555" cy="900430"/>
          </a:xfrm>
          <a:prstGeom prst="ellipse">
            <a:avLst/>
          </a:prstGeom>
          <a:solidFill>
            <a:schemeClr val="tx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96"/>
          <p:cNvSpPr txBox="1"/>
          <p:nvPr/>
        </p:nvSpPr>
        <p:spPr>
          <a:xfrm>
            <a:off x="4572000" y="2420888"/>
            <a:ext cx="3384375" cy="39023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400" b="1" dirty="0">
                <a:effectLst/>
                <a:latin typeface="Arial"/>
                <a:ea typeface="MS Mincho"/>
                <a:cs typeface="Times New Roman"/>
              </a:rPr>
              <a:t>2. Dutiful:</a:t>
            </a:r>
            <a:r>
              <a:rPr lang="en-GB" sz="2400" dirty="0">
                <a:effectLst/>
                <a:latin typeface="Arial"/>
                <a:ea typeface="MS Mincho"/>
                <a:cs typeface="Times New Roman"/>
              </a:rPr>
              <a:t> Adhering to a given framework</a:t>
            </a:r>
            <a:endParaRPr lang="en-GB" sz="2400" dirty="0">
              <a:effectLst/>
              <a:ea typeface="MS Mincho"/>
              <a:cs typeface="Times New Roman"/>
            </a:endParaRPr>
          </a:p>
        </p:txBody>
      </p:sp>
      <p:sp>
        <p:nvSpPr>
          <p:cNvPr id="10" name="Text Box 103"/>
          <p:cNvSpPr txBox="1"/>
          <p:nvPr/>
        </p:nvSpPr>
        <p:spPr>
          <a:xfrm>
            <a:off x="827584" y="5157192"/>
            <a:ext cx="3096344" cy="4114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400" b="1" dirty="0">
                <a:effectLst/>
                <a:latin typeface="Arial"/>
                <a:ea typeface="MS Mincho"/>
                <a:cs typeface="Times New Roman"/>
              </a:rPr>
              <a:t>3. Dynamic:</a:t>
            </a:r>
            <a:r>
              <a:rPr lang="en-GB" sz="2400" dirty="0">
                <a:effectLst/>
                <a:latin typeface="Arial"/>
                <a:ea typeface="MS Mincho"/>
                <a:cs typeface="Times New Roman"/>
              </a:rPr>
              <a:t> Looking beyond frameworks </a:t>
            </a:r>
            <a:endParaRPr lang="en-GB" sz="2400" dirty="0">
              <a:effectLst/>
              <a:ea typeface="MS Mincho"/>
              <a:cs typeface="Times New Roman"/>
            </a:endParaRPr>
          </a:p>
        </p:txBody>
      </p:sp>
      <p:sp>
        <p:nvSpPr>
          <p:cNvPr id="11" name="Text Box 102"/>
          <p:cNvSpPr txBox="1"/>
          <p:nvPr/>
        </p:nvSpPr>
        <p:spPr>
          <a:xfrm>
            <a:off x="4788024" y="5301208"/>
            <a:ext cx="3312368" cy="52578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2400" b="1" dirty="0">
                <a:effectLst/>
                <a:latin typeface="Arial"/>
                <a:ea typeface="MS Mincho"/>
                <a:cs typeface="Times New Roman"/>
              </a:rPr>
              <a:t>4. Diffuse:</a:t>
            </a:r>
            <a:r>
              <a:rPr lang="en-GB" sz="2400" dirty="0">
                <a:effectLst/>
                <a:latin typeface="Arial"/>
                <a:ea typeface="MS Mincho"/>
                <a:cs typeface="Times New Roman"/>
              </a:rPr>
              <a:t> Simply the way the school works</a:t>
            </a:r>
            <a:endParaRPr lang="en-GB" sz="2400" dirty="0">
              <a:effectLst/>
              <a:ea typeface="MS Mincho"/>
              <a:cs typeface="Times New Roman"/>
            </a:endParaRPr>
          </a:p>
        </p:txBody>
      </p:sp>
      <p:sp>
        <p:nvSpPr>
          <p:cNvPr id="12" name="Oval 11"/>
          <p:cNvSpPr/>
          <p:nvPr/>
        </p:nvSpPr>
        <p:spPr>
          <a:xfrm>
            <a:off x="5436096" y="3861048"/>
            <a:ext cx="1143000" cy="1143000"/>
          </a:xfrm>
          <a:prstGeom prst="ellipse">
            <a:avLst/>
          </a:prstGeom>
          <a:solidFill>
            <a:schemeClr val="bg1">
              <a:alpha val="67000"/>
            </a:schemeClr>
          </a:solidFill>
          <a:ln>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176"/>
          <p:cNvSpPr txBox="1"/>
          <p:nvPr/>
        </p:nvSpPr>
        <p:spPr>
          <a:xfrm>
            <a:off x="1043608" y="2359025"/>
            <a:ext cx="3168352" cy="4222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2400" b="1" dirty="0">
                <a:effectLst/>
                <a:latin typeface="Arial"/>
                <a:ea typeface="MS Mincho"/>
                <a:cs typeface="Times New Roman"/>
              </a:rPr>
              <a:t>1. Discreet:</a:t>
            </a:r>
            <a:r>
              <a:rPr lang="en-GB" sz="2400" dirty="0">
                <a:effectLst/>
                <a:latin typeface="Arial"/>
                <a:ea typeface="MS Mincho"/>
                <a:cs typeface="Times New Roman"/>
              </a:rPr>
              <a:t> Isolated projects</a:t>
            </a:r>
            <a:endParaRPr lang="en-GB" sz="2400" dirty="0">
              <a:effectLst/>
              <a:ea typeface="MS Mincho"/>
              <a:cs typeface="Times New Roman"/>
            </a:endParaRPr>
          </a:p>
        </p:txBody>
      </p:sp>
      <p:sp>
        <p:nvSpPr>
          <p:cNvPr id="14" name="Rectangle 13"/>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2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Rectangle 2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3" name="Title 1"/>
          <p:cNvSpPr txBox="1">
            <a:spLocks/>
          </p:cNvSpPr>
          <p:nvPr/>
        </p:nvSpPr>
        <p:spPr>
          <a:xfrm>
            <a:off x="0" y="-20955"/>
            <a:ext cx="889248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t>Four positions of sustainable schools</a:t>
            </a:r>
          </a:p>
        </p:txBody>
      </p:sp>
      <p:pic>
        <p:nvPicPr>
          <p:cNvPr id="24" name="Picture 2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02143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en-GB" sz="4000" b="1" dirty="0"/>
              <a:t>Layers of Contradiction</a:t>
            </a:r>
          </a:p>
        </p:txBody>
      </p:sp>
      <p:sp>
        <p:nvSpPr>
          <p:cNvPr id="3" name="Content Placeholder 2"/>
          <p:cNvSpPr>
            <a:spLocks noGrp="1"/>
          </p:cNvSpPr>
          <p:nvPr>
            <p:ph idx="1"/>
          </p:nvPr>
        </p:nvSpPr>
        <p:spPr>
          <a:xfrm>
            <a:off x="251520" y="908720"/>
            <a:ext cx="8640960" cy="5400600"/>
          </a:xfrm>
        </p:spPr>
        <p:txBody>
          <a:bodyPr>
            <a:normAutofit/>
          </a:bodyPr>
          <a:lstStyle/>
          <a:p>
            <a:pPr marL="0" indent="0">
              <a:buNone/>
            </a:pPr>
            <a:endParaRPr lang="en-GB" i="1" dirty="0"/>
          </a:p>
          <a:p>
            <a:pPr marL="0" indent="0">
              <a:buNone/>
            </a:pPr>
            <a:r>
              <a:rPr lang="en-GB" i="1" dirty="0"/>
              <a:t>“Technology like photo-voltaic arrays … are important as demonstrations to our students.” </a:t>
            </a:r>
            <a:br>
              <a:rPr lang="en-GB" i="1" dirty="0"/>
            </a:br>
            <a:r>
              <a:rPr lang="en-GB" i="1" dirty="0"/>
              <a:t>	</a:t>
            </a:r>
          </a:p>
          <a:p>
            <a:pPr marL="0" indent="0">
              <a:buNone/>
            </a:pPr>
            <a:r>
              <a:rPr lang="en-GB" dirty="0"/>
              <a:t>versus</a:t>
            </a:r>
          </a:p>
          <a:p>
            <a:pPr marL="0" indent="0">
              <a:buNone/>
            </a:pPr>
            <a:br>
              <a:rPr lang="en-GB" i="1" dirty="0"/>
            </a:br>
            <a:r>
              <a:rPr lang="en-GB" i="1" dirty="0"/>
              <a:t>“Sustainability is not about the ‘bling’ of technology, it’s about the school ethos…” </a:t>
            </a:r>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532400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08712"/>
          </a:xfrm>
        </p:spPr>
        <p:txBody>
          <a:bodyPr>
            <a:normAutofit/>
          </a:bodyPr>
          <a:lstStyle/>
          <a:p>
            <a:pPr marL="0" indent="0">
              <a:buNone/>
            </a:pPr>
            <a:endParaRPr lang="en-GB" dirty="0"/>
          </a:p>
          <a:p>
            <a:pPr marL="0" indent="0">
              <a:buNone/>
            </a:pPr>
            <a:r>
              <a:rPr lang="en-GB" dirty="0"/>
              <a:t>Creating a culture that encourages staff to take pupils outside</a:t>
            </a:r>
          </a:p>
          <a:p>
            <a:pPr marL="0" indent="0">
              <a:buNone/>
            </a:pPr>
            <a:endParaRPr lang="en-GB" dirty="0"/>
          </a:p>
          <a:p>
            <a:pPr marL="0" indent="0">
              <a:buNone/>
            </a:pPr>
            <a:r>
              <a:rPr lang="en-GB" dirty="0"/>
              <a:t>versus</a:t>
            </a:r>
          </a:p>
          <a:p>
            <a:pPr marL="0" indent="0">
              <a:buNone/>
            </a:pPr>
            <a:endParaRPr lang="en-GB" dirty="0"/>
          </a:p>
          <a:p>
            <a:pPr marL="0" indent="0">
              <a:buNone/>
            </a:pPr>
            <a:r>
              <a:rPr lang="en-GB" dirty="0"/>
              <a:t>Punishing pupils by sending them out to pick up litter around the school field </a:t>
            </a:r>
          </a:p>
          <a:p>
            <a:pPr marL="0" indent="0">
              <a:buNone/>
            </a:pP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266002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normAutofit/>
          </a:bodyPr>
          <a:lstStyle/>
          <a:p>
            <a:pPr marL="0" indent="0">
              <a:buNone/>
            </a:pPr>
            <a:endParaRPr lang="en-GB" dirty="0"/>
          </a:p>
          <a:p>
            <a:pPr marL="0" indent="0">
              <a:buNone/>
            </a:pPr>
            <a:r>
              <a:rPr lang="en-GB" i="1" dirty="0"/>
              <a:t>“Our goal has to be student achievement – Ofsted only benchmark us on whether children can read, write and count.”</a:t>
            </a:r>
          </a:p>
          <a:p>
            <a:pPr marL="0" indent="0">
              <a:buNone/>
            </a:pPr>
            <a:r>
              <a:rPr lang="en-GB" i="1" dirty="0"/>
              <a:t>	</a:t>
            </a:r>
          </a:p>
          <a:p>
            <a:pPr marL="0" indent="0">
              <a:buNone/>
            </a:pPr>
            <a:r>
              <a:rPr lang="en-GB" dirty="0"/>
              <a:t>versus</a:t>
            </a:r>
          </a:p>
          <a:p>
            <a:pPr marL="0" indent="0">
              <a:buNone/>
            </a:pPr>
            <a:endParaRPr lang="en-GB" i="1" dirty="0"/>
          </a:p>
          <a:p>
            <a:pPr marL="0" indent="0">
              <a:buNone/>
            </a:pPr>
            <a:r>
              <a:rPr lang="en-GB" i="1" dirty="0"/>
              <a:t>“Policies change every few years so one can work around them or simply wait them out.”</a:t>
            </a:r>
            <a:endParaRPr lang="en-GB" dirty="0"/>
          </a:p>
          <a:p>
            <a:pPr marL="0" indent="0">
              <a:buNone/>
            </a:pP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079614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480720"/>
          </a:xfrm>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i="1" dirty="0"/>
              <a:t>“…if [a classroom assistant] is saying, ‘…you can get those sort of bananas lots cheaper than that in </a:t>
            </a:r>
            <a:r>
              <a:rPr lang="en-GB" i="1" dirty="0" err="1"/>
              <a:t>Asda</a:t>
            </a:r>
            <a:r>
              <a:rPr lang="en-GB" i="1" dirty="0"/>
              <a:t> and they’re not Fairtrade, that’s so much the better.’ Those little things… can undermine...” </a:t>
            </a:r>
          </a:p>
          <a:p>
            <a:pPr marL="0" indent="0" algn="r">
              <a:buNone/>
            </a:pPr>
            <a:r>
              <a:rPr lang="en-GB" dirty="0"/>
              <a:t>(Melanie)</a:t>
            </a:r>
          </a:p>
          <a:p>
            <a:pPr marL="0" indent="0">
              <a:buNone/>
            </a:pPr>
            <a:endParaRPr lang="en-GB" dirty="0"/>
          </a:p>
          <a:p>
            <a:pPr marL="0" indent="0">
              <a:buNone/>
            </a:pP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491596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While several contradictions are revealed, perhaps the most significant finding is the extent to which these are </a:t>
            </a:r>
            <a:r>
              <a:rPr lang="en-GB" i="1" dirty="0"/>
              <a:t>not</a:t>
            </a:r>
            <a:r>
              <a:rPr lang="en-GB" dirty="0"/>
              <a:t> identified as contradictions by the interviewees themselves. </a:t>
            </a:r>
          </a:p>
        </p:txBody>
      </p:sp>
      <p:sp>
        <p:nvSpPr>
          <p:cNvPr id="4" name="TextBox 3"/>
          <p:cNvSpPr txBox="1"/>
          <p:nvPr/>
        </p:nvSpPr>
        <p:spPr>
          <a:xfrm>
            <a:off x="1619672" y="548680"/>
            <a:ext cx="5328592" cy="769441"/>
          </a:xfrm>
          <a:prstGeom prst="rect">
            <a:avLst/>
          </a:prstGeom>
          <a:noFill/>
        </p:spPr>
        <p:txBody>
          <a:bodyPr wrap="square" rtlCol="0">
            <a:spAutoFit/>
          </a:bodyPr>
          <a:lstStyle/>
          <a:p>
            <a:pPr algn="ctr"/>
            <a:r>
              <a:rPr lang="en-GB" sz="4400" b="1" dirty="0"/>
              <a:t>But:</a:t>
            </a:r>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47413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r>
              <a:rPr lang="en-GB" b="1" dirty="0"/>
              <a:t>To conclude…</a:t>
            </a:r>
          </a:p>
        </p:txBody>
      </p:sp>
      <p:sp>
        <p:nvSpPr>
          <p:cNvPr id="3" name="Content Placeholder 2"/>
          <p:cNvSpPr>
            <a:spLocks noGrp="1"/>
          </p:cNvSpPr>
          <p:nvPr>
            <p:ph idx="1"/>
          </p:nvPr>
        </p:nvSpPr>
        <p:spPr>
          <a:xfrm>
            <a:off x="457200" y="1052736"/>
            <a:ext cx="8229600" cy="5616624"/>
          </a:xfrm>
        </p:spPr>
        <p:txBody>
          <a:bodyPr>
            <a:normAutofit fontScale="92500"/>
          </a:bodyPr>
          <a:lstStyle/>
          <a:p>
            <a:r>
              <a:rPr lang="en-GB" dirty="0"/>
              <a:t>Teaching EE/ESD demands both ESD 1 and ESD 2</a:t>
            </a:r>
            <a:br>
              <a:rPr lang="en-GB" dirty="0"/>
            </a:br>
            <a:endParaRPr lang="en-GB" dirty="0"/>
          </a:p>
          <a:p>
            <a:r>
              <a:rPr lang="en-GB" dirty="0"/>
              <a:t>We all face dilemmas and contradictions - teachers can self-create possibilities to resolve these (</a:t>
            </a:r>
            <a:r>
              <a:rPr lang="en-GB" i="1" dirty="0">
                <a:solidFill>
                  <a:srgbClr val="FF0000"/>
                </a:solidFill>
              </a:rPr>
              <a:t>autopoiesis</a:t>
            </a:r>
            <a:r>
              <a:rPr lang="en-GB" dirty="0"/>
              <a:t>) </a:t>
            </a:r>
          </a:p>
          <a:p>
            <a:endParaRPr lang="en-GB" dirty="0"/>
          </a:p>
          <a:p>
            <a:r>
              <a:rPr lang="en-GB" dirty="0"/>
              <a:t>ESD 3 is the </a:t>
            </a:r>
            <a:r>
              <a:rPr lang="en-GB" i="1" dirty="0">
                <a:solidFill>
                  <a:srgbClr val="FF0000"/>
                </a:solidFill>
              </a:rPr>
              <a:t>emergent</a:t>
            </a:r>
            <a:r>
              <a:rPr lang="en-GB" dirty="0"/>
              <a:t> property of good EE/ESD </a:t>
            </a:r>
            <a:br>
              <a:rPr lang="en-GB" dirty="0"/>
            </a:br>
            <a:endParaRPr lang="en-GB" dirty="0"/>
          </a:p>
          <a:p>
            <a:r>
              <a:rPr lang="en-GB" dirty="0"/>
              <a:t>The terms in red relate to </a:t>
            </a:r>
            <a:r>
              <a:rPr lang="en-GB" i="1" dirty="0">
                <a:solidFill>
                  <a:srgbClr val="FF0000"/>
                </a:solidFill>
              </a:rPr>
              <a:t>complexity theory</a:t>
            </a:r>
            <a:r>
              <a:rPr lang="en-GB" dirty="0"/>
              <a:t>; this suggests that we change systems simply by being a part of them (we are never apart </a:t>
            </a:r>
            <a:r>
              <a:rPr lang="en-GB" i="1" dirty="0"/>
              <a:t>from</a:t>
            </a:r>
            <a:r>
              <a:rPr lang="en-GB" dirty="0"/>
              <a:t> them).</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61411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72816"/>
            <a:ext cx="8229600" cy="1143000"/>
          </a:xfrm>
        </p:spPr>
        <p:txBody>
          <a:bodyPr>
            <a:normAutofit fontScale="90000"/>
          </a:bodyPr>
          <a:lstStyle/>
          <a:p>
            <a:r>
              <a:rPr lang="en-GB" b="1" dirty="0"/>
              <a:t>Four ways in which contradictions are recognised and rationalised:</a:t>
            </a:r>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633388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5433467"/>
          </a:xfrm>
        </p:spPr>
        <p:txBody>
          <a:bodyPr/>
          <a:lstStyle/>
          <a:p>
            <a:pPr marL="0" indent="0">
              <a:buNone/>
            </a:pPr>
            <a:r>
              <a:rPr lang="en-GB" dirty="0"/>
              <a:t>Interviewer:</a:t>
            </a:r>
            <a:r>
              <a:rPr lang="en-GB" i="1" dirty="0"/>
              <a:t>  The Sustainable Schools Strategy of the last Government, is that something you were aware off?</a:t>
            </a:r>
            <a:endParaRPr lang="en-GB" dirty="0"/>
          </a:p>
          <a:p>
            <a:pPr marL="0" indent="0">
              <a:buNone/>
            </a:pPr>
            <a:r>
              <a:rPr lang="en-GB" dirty="0"/>
              <a:t>Cheryl:  </a:t>
            </a:r>
            <a:r>
              <a:rPr lang="en-GB" i="1" dirty="0"/>
              <a:t>No, not really. No [laughing]. </a:t>
            </a:r>
            <a:endParaRPr lang="en-GB" dirty="0"/>
          </a:p>
        </p:txBody>
      </p:sp>
      <p:sp>
        <p:nvSpPr>
          <p:cNvPr id="4" name="Content Placeholder 2"/>
          <p:cNvSpPr txBox="1">
            <a:spLocks/>
          </p:cNvSpPr>
          <p:nvPr/>
        </p:nvSpPr>
        <p:spPr>
          <a:xfrm>
            <a:off x="467544" y="4365104"/>
            <a:ext cx="8229600" cy="21210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dirty="0"/>
              <a:t>There is no prospect of overcoming a discourse-practice gap if practitioners are not exposed to the discourse. </a:t>
            </a:r>
          </a:p>
        </p:txBody>
      </p:sp>
      <p:pic>
        <p:nvPicPr>
          <p:cNvPr id="5" name="Picture 4"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6" name="Title 1"/>
          <p:cNvSpPr>
            <a:spLocks noGrp="1"/>
          </p:cNvSpPr>
          <p:nvPr>
            <p:ph type="title"/>
          </p:nvPr>
        </p:nvSpPr>
        <p:spPr>
          <a:xfrm>
            <a:off x="323528" y="-99392"/>
            <a:ext cx="8229600" cy="936104"/>
          </a:xfrm>
        </p:spPr>
        <p:txBody>
          <a:bodyPr/>
          <a:lstStyle/>
          <a:p>
            <a:r>
              <a:rPr lang="en-GB" dirty="0"/>
              <a:t>1. Unawareness</a:t>
            </a:r>
          </a:p>
        </p:txBody>
      </p:sp>
    </p:spTree>
    <p:extLst>
      <p:ext uri="{BB962C8B-B14F-4D97-AF65-F5344CB8AC3E}">
        <p14:creationId xmlns:p14="http://schemas.microsoft.com/office/powerpoint/2010/main" val="20551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Powerlessness</a:t>
            </a:r>
          </a:p>
        </p:txBody>
      </p:sp>
      <p:sp>
        <p:nvSpPr>
          <p:cNvPr id="4" name="Content Placeholder 2"/>
          <p:cNvSpPr txBox="1">
            <a:spLocks/>
          </p:cNvSpPr>
          <p:nvPr/>
        </p:nvSpPr>
        <p:spPr>
          <a:xfrm>
            <a:off x="395536" y="1844824"/>
            <a:ext cx="8229600"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i="1" dirty="0"/>
              <a:t>“I think I’ve got to the point where I’m thinking, we have to progress. And, until we do, I’m not willing, I want us to not have that Green Flag flying there until we do.” </a:t>
            </a:r>
            <a:r>
              <a:rPr lang="en-GB" dirty="0"/>
              <a:t>(Rebecca)		</a:t>
            </a:r>
          </a:p>
          <a:p>
            <a:pPr marL="0" indent="0">
              <a:buFont typeface="Arial" pitchFamily="34" charset="0"/>
              <a:buNone/>
            </a:pPr>
            <a:endParaRPr lang="en-GB" dirty="0"/>
          </a:p>
          <a:p>
            <a:pPr marL="0" indent="0">
              <a:buFont typeface="Arial" pitchFamily="34" charset="0"/>
              <a:buNone/>
            </a:pPr>
            <a:endParaRPr lang="en-GB" dirty="0"/>
          </a:p>
        </p:txBody>
      </p:sp>
      <p:sp>
        <p:nvSpPr>
          <p:cNvPr id="5" name="TextBox 4"/>
          <p:cNvSpPr txBox="1"/>
          <p:nvPr/>
        </p:nvSpPr>
        <p:spPr>
          <a:xfrm>
            <a:off x="395536" y="4437112"/>
            <a:ext cx="8424936" cy="1354217"/>
          </a:xfrm>
          <a:prstGeom prst="rect">
            <a:avLst/>
          </a:prstGeom>
          <a:noFill/>
        </p:spPr>
        <p:txBody>
          <a:bodyPr wrap="square" rtlCol="0">
            <a:spAutoFit/>
          </a:bodyPr>
          <a:lstStyle/>
          <a:p>
            <a:r>
              <a:rPr lang="en-GB" sz="3200" dirty="0"/>
              <a:t>Schools it seems have their own rhetoric reality gaps. </a:t>
            </a:r>
          </a:p>
          <a:p>
            <a:endParaRPr lang="en-GB" dirty="0"/>
          </a:p>
        </p:txBody>
      </p:sp>
      <p:pic>
        <p:nvPicPr>
          <p:cNvPr id="6" name="Picture 5"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161702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GB" dirty="0"/>
              <a:t>3. Accommodation or ‘satisficing’ </a:t>
            </a:r>
            <a:br>
              <a:rPr lang="en-GB" dirty="0"/>
            </a:br>
            <a:r>
              <a:rPr lang="en-GB" sz="2400" dirty="0"/>
              <a:t>(Cuban 1992)</a:t>
            </a:r>
          </a:p>
        </p:txBody>
      </p:sp>
      <p:sp>
        <p:nvSpPr>
          <p:cNvPr id="3" name="Content Placeholder 2"/>
          <p:cNvSpPr>
            <a:spLocks noGrp="1"/>
          </p:cNvSpPr>
          <p:nvPr>
            <p:ph idx="1"/>
          </p:nvPr>
        </p:nvSpPr>
        <p:spPr>
          <a:xfrm>
            <a:off x="457200" y="1600200"/>
            <a:ext cx="8507288" cy="5257800"/>
          </a:xfrm>
        </p:spPr>
        <p:txBody>
          <a:bodyPr>
            <a:normAutofit/>
          </a:bodyPr>
          <a:lstStyle/>
          <a:p>
            <a:r>
              <a:rPr lang="en-GB" dirty="0"/>
              <a:t>Impacts of neoliberal ideology such as narrow inspection regimes are resented but not resisted.</a:t>
            </a:r>
          </a:p>
          <a:p>
            <a:endParaRPr lang="en-GB" dirty="0"/>
          </a:p>
          <a:p>
            <a:pPr marL="0" indent="0">
              <a:buNone/>
            </a:pPr>
            <a:r>
              <a:rPr lang="en-GB" i="1" dirty="0"/>
              <a:t>“…I have my performance management objective to reduce energy costs by 5% per year, which I think is probably quite unusual.”  </a:t>
            </a:r>
            <a:r>
              <a:rPr lang="en-GB" dirty="0"/>
              <a:t>(Michael)</a:t>
            </a:r>
            <a:br>
              <a:rPr lang="en-GB" dirty="0"/>
            </a:br>
            <a:endParaRPr lang="en-GB" dirty="0"/>
          </a:p>
          <a:p>
            <a:endParaRPr lang="en-GB" dirty="0"/>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217236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r>
              <a:rPr lang="en-GB" i="1" dirty="0"/>
              <a:t>“I might get an email back saying, ‘Well, be careful, you’ve only been a teacher for a year, … so I very quietly feed it in, and let people think it’s their idea. It’s like living with a man!” </a:t>
            </a:r>
          </a:p>
          <a:p>
            <a:pPr marL="0" indent="0" algn="r">
              <a:buNone/>
            </a:pPr>
            <a:r>
              <a:rPr lang="en-GB" dirty="0"/>
              <a:t>(Louise) </a:t>
            </a:r>
          </a:p>
          <a:p>
            <a:pPr marL="0" indent="0">
              <a:buNone/>
            </a:pP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36178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936104"/>
          </a:xfrm>
        </p:spPr>
        <p:txBody>
          <a:bodyPr/>
          <a:lstStyle/>
          <a:p>
            <a:r>
              <a:rPr lang="en-GB" dirty="0"/>
              <a:t>4. Expansive Learning</a:t>
            </a:r>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6" name="Content Placeholder 2"/>
          <p:cNvSpPr>
            <a:spLocks noGrp="1"/>
          </p:cNvSpPr>
          <p:nvPr>
            <p:ph idx="1"/>
          </p:nvPr>
        </p:nvSpPr>
        <p:spPr>
          <a:xfrm>
            <a:off x="395536" y="836712"/>
            <a:ext cx="8229600" cy="5505475"/>
          </a:xfrm>
        </p:spPr>
        <p:txBody>
          <a:bodyPr>
            <a:normAutofit/>
          </a:bodyPr>
          <a:lstStyle/>
          <a:p>
            <a:pPr marL="0" lvl="0" indent="0">
              <a:buNone/>
            </a:pPr>
            <a:r>
              <a:rPr lang="en-GB" dirty="0"/>
              <a:t>Two examples: </a:t>
            </a:r>
          </a:p>
          <a:p>
            <a:pPr marL="0" lvl="0" indent="0">
              <a:buNone/>
            </a:pPr>
            <a:r>
              <a:rPr lang="en-GB" i="1" dirty="0"/>
              <a:t> </a:t>
            </a:r>
            <a:endParaRPr lang="en-GB" dirty="0"/>
          </a:p>
          <a:p>
            <a:pPr marL="0" indent="0">
              <a:buNone/>
            </a:pPr>
            <a:endParaRPr lang="en-GB" dirty="0"/>
          </a:p>
        </p:txBody>
      </p:sp>
      <p:sp>
        <p:nvSpPr>
          <p:cNvPr id="5" name="Content Placeholder 2"/>
          <p:cNvSpPr txBox="1">
            <a:spLocks/>
          </p:cNvSpPr>
          <p:nvPr/>
        </p:nvSpPr>
        <p:spPr>
          <a:xfrm>
            <a:off x="251520" y="1412776"/>
            <a:ext cx="8229600" cy="511256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a:t>The headteacher:</a:t>
            </a:r>
          </a:p>
          <a:p>
            <a:pPr marL="0" indent="0">
              <a:buFont typeface="Arial" pitchFamily="34" charset="0"/>
              <a:buNone/>
            </a:pPr>
            <a:r>
              <a:rPr lang="en-GB" dirty="0"/>
              <a:t>Discussing her zoned playground with woodland, landscaped grass, flat grass and tarmac:</a:t>
            </a:r>
            <a:br>
              <a:rPr lang="en-GB" dirty="0"/>
            </a:br>
            <a:endParaRPr lang="en-GB" dirty="0"/>
          </a:p>
          <a:p>
            <a:pPr marL="0" indent="0">
              <a:buFont typeface="Arial" pitchFamily="34" charset="0"/>
              <a:buNone/>
            </a:pPr>
            <a:r>
              <a:rPr lang="en-GB" i="1" dirty="0"/>
              <a:t>“…if anybody doesn’t stick to those rules they’re moved into the next zone down until they’re on Zone One, which is the tarmac area, which bores them to tears and they hate it, so they kind of earn the right to come out again.” </a:t>
            </a:r>
            <a:br>
              <a:rPr lang="en-GB" i="1" dirty="0"/>
            </a:br>
            <a:r>
              <a:rPr lang="en-GB" i="1" dirty="0"/>
              <a:t>						</a:t>
            </a:r>
            <a:r>
              <a:rPr lang="en-GB" dirty="0"/>
              <a:t>(Heather)</a:t>
            </a:r>
            <a:r>
              <a:rPr lang="en-GB" i="1" dirty="0"/>
              <a:t> </a:t>
            </a:r>
            <a:endParaRPr lang="en-GB" dirty="0"/>
          </a:p>
        </p:txBody>
      </p:sp>
    </p:spTree>
    <p:extLst>
      <p:ext uri="{BB962C8B-B14F-4D97-AF65-F5344CB8AC3E}">
        <p14:creationId xmlns:p14="http://schemas.microsoft.com/office/powerpoint/2010/main" val="35130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2" name="Rectangle 1"/>
          <p:cNvSpPr/>
          <p:nvPr/>
        </p:nvSpPr>
        <p:spPr>
          <a:xfrm>
            <a:off x="611560" y="1124744"/>
            <a:ext cx="8064896" cy="4031873"/>
          </a:xfrm>
          <a:prstGeom prst="rect">
            <a:avLst/>
          </a:prstGeom>
        </p:spPr>
        <p:txBody>
          <a:bodyPr wrap="square">
            <a:spAutoFit/>
          </a:bodyPr>
          <a:lstStyle/>
          <a:p>
            <a:pPr lvl="0"/>
            <a:r>
              <a:rPr lang="en-GB" sz="3200" b="1" dirty="0"/>
              <a:t>The special educational needs co-ordinator: </a:t>
            </a:r>
            <a:endParaRPr lang="en-GB" sz="3200" b="1" i="1" dirty="0"/>
          </a:p>
          <a:p>
            <a:pPr lvl="0"/>
            <a:r>
              <a:rPr lang="en-GB" sz="3200" i="1" dirty="0"/>
              <a:t>“There’s been a behaviour review, where I’ve been leading a secret flag of inclusion within that behaviour review and a secret flag of sustainability. So that when people are talking about things, I introduce the dialogue of inclusion, the dialogue of sustainability.”  </a:t>
            </a:r>
          </a:p>
          <a:p>
            <a:pPr lvl="0" algn="r"/>
            <a:r>
              <a:rPr lang="en-GB" sz="3200" dirty="0"/>
              <a:t>(Louise)</a:t>
            </a:r>
          </a:p>
        </p:txBody>
      </p:sp>
    </p:spTree>
    <p:extLst>
      <p:ext uri="{BB962C8B-B14F-4D97-AF65-F5344CB8AC3E}">
        <p14:creationId xmlns:p14="http://schemas.microsoft.com/office/powerpoint/2010/main" val="1940029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29600" cy="5361459"/>
          </a:xfrm>
        </p:spPr>
        <p:txBody>
          <a:bodyPr>
            <a:normAutofit/>
          </a:bodyPr>
          <a:lstStyle/>
          <a:p>
            <a:pPr marL="0" indent="0">
              <a:buNone/>
            </a:pPr>
            <a:r>
              <a:rPr lang="en-GB" sz="3600" dirty="0"/>
              <a:t>The professionals in these examples demonstrate that the current social reality is not inevitable. </a:t>
            </a:r>
          </a:p>
          <a:p>
            <a:pPr marL="0" indent="0">
              <a:buNone/>
            </a:pPr>
            <a:endParaRPr lang="en-GB" sz="2800" dirty="0"/>
          </a:p>
          <a:p>
            <a:pPr marL="0" indent="0">
              <a:buNone/>
            </a:pPr>
            <a:r>
              <a:rPr lang="en-GB" sz="3600" dirty="0"/>
              <a:t>“…species do not </a:t>
            </a:r>
            <a:r>
              <a:rPr lang="en-GB" sz="3600" i="1" dirty="0"/>
              <a:t>adapt  </a:t>
            </a:r>
            <a:r>
              <a:rPr lang="en-GB" sz="3600" dirty="0"/>
              <a:t>to environments; they </a:t>
            </a:r>
            <a:r>
              <a:rPr lang="en-GB" sz="3600" i="1" dirty="0"/>
              <a:t>construct  </a:t>
            </a:r>
            <a:r>
              <a:rPr lang="en-GB" sz="3600" dirty="0"/>
              <a:t>them” </a:t>
            </a:r>
          </a:p>
          <a:p>
            <a:pPr marL="0" indent="0" algn="r">
              <a:buNone/>
            </a:pPr>
            <a:r>
              <a:rPr lang="en-GB" sz="2800" dirty="0"/>
              <a:t>(</a:t>
            </a:r>
            <a:r>
              <a:rPr lang="en-GB" sz="2800" dirty="0" err="1"/>
              <a:t>Lewontin</a:t>
            </a:r>
            <a:r>
              <a:rPr lang="en-GB" sz="2800" dirty="0"/>
              <a:t> in Engeström 1987) </a:t>
            </a:r>
          </a:p>
          <a:p>
            <a:pPr marL="0" indent="0">
              <a:buNone/>
            </a:pPr>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58109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9"/>
            <a:ext cx="8363272" cy="2592288"/>
          </a:xfrm>
        </p:spPr>
        <p:txBody>
          <a:bodyPr>
            <a:normAutofit fontScale="92500" lnSpcReduction="20000"/>
          </a:bodyPr>
          <a:lstStyle/>
          <a:p>
            <a:pPr marL="0" indent="0">
              <a:buNone/>
            </a:pPr>
            <a:r>
              <a:rPr lang="en-GB" sz="3600" dirty="0"/>
              <a:t>These demonstrations of </a:t>
            </a:r>
            <a:r>
              <a:rPr lang="en-GB" sz="3600" i="1" dirty="0"/>
              <a:t>autopoietic organisation</a:t>
            </a:r>
            <a:r>
              <a:rPr lang="en-GB" sz="3600" dirty="0"/>
              <a:t> show that schools are simultaneously producers and products of their own system.</a:t>
            </a:r>
          </a:p>
          <a:p>
            <a:pPr marL="0" indent="0">
              <a:buNone/>
            </a:pPr>
            <a:br>
              <a:rPr lang="en-GB" dirty="0"/>
            </a:br>
            <a:endParaRPr lang="en-GB" dirty="0"/>
          </a:p>
        </p:txBody>
      </p:sp>
      <p:pic>
        <p:nvPicPr>
          <p:cNvPr id="5" name="Picture 4"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4" name="Title 1"/>
          <p:cNvSpPr>
            <a:spLocks noGrp="1"/>
          </p:cNvSpPr>
          <p:nvPr>
            <p:ph type="title"/>
          </p:nvPr>
        </p:nvSpPr>
        <p:spPr>
          <a:xfrm>
            <a:off x="467544" y="3501008"/>
            <a:ext cx="8229600" cy="1143000"/>
          </a:xfrm>
        </p:spPr>
        <p:txBody>
          <a:bodyPr>
            <a:normAutofit/>
          </a:bodyPr>
          <a:lstStyle/>
          <a:p>
            <a:r>
              <a:rPr lang="en-GB" sz="4000" b="1" dirty="0"/>
              <a:t>Autopoiesis = self-creation</a:t>
            </a:r>
          </a:p>
        </p:txBody>
      </p:sp>
      <p:sp>
        <p:nvSpPr>
          <p:cNvPr id="2" name="Rectangle 1"/>
          <p:cNvSpPr/>
          <p:nvPr/>
        </p:nvSpPr>
        <p:spPr>
          <a:xfrm>
            <a:off x="2843808" y="5013176"/>
            <a:ext cx="3086189" cy="369332"/>
          </a:xfrm>
          <a:prstGeom prst="rect">
            <a:avLst/>
          </a:prstGeom>
        </p:spPr>
        <p:txBody>
          <a:bodyPr wrap="none">
            <a:spAutoFit/>
          </a:bodyPr>
          <a:lstStyle/>
          <a:p>
            <a:r>
              <a:rPr lang="en-US" dirty="0"/>
              <a:t>See: </a:t>
            </a:r>
            <a:r>
              <a:rPr lang="en-US" dirty="0" err="1"/>
              <a:t>Maturana</a:t>
            </a:r>
            <a:r>
              <a:rPr lang="en-US" dirty="0"/>
              <a:t> &amp; Varela (1994) </a:t>
            </a:r>
            <a:endParaRPr lang="en-GB" dirty="0"/>
          </a:p>
        </p:txBody>
      </p:sp>
    </p:spTree>
    <p:extLst>
      <p:ext uri="{BB962C8B-B14F-4D97-AF65-F5344CB8AC3E}">
        <p14:creationId xmlns:p14="http://schemas.microsoft.com/office/powerpoint/2010/main" val="1513145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36501"/>
            <a:ext cx="8229600" cy="5721499"/>
          </a:xfrm>
        </p:spPr>
        <p:txBody>
          <a:bodyPr>
            <a:normAutofit/>
          </a:bodyPr>
          <a:lstStyle/>
          <a:p>
            <a:pPr marL="0" indent="0">
              <a:buNone/>
            </a:pPr>
            <a:r>
              <a:rPr lang="en-GB" sz="3600" dirty="0"/>
              <a:t>In this way schools can demonstrate the kind of learning that makes a resilient society. </a:t>
            </a:r>
          </a:p>
          <a:p>
            <a:pPr marL="0" indent="0">
              <a:buNone/>
            </a:pPr>
            <a:r>
              <a:rPr lang="en-GB" sz="3600" dirty="0"/>
              <a:t>Teachers who survive the system </a:t>
            </a:r>
            <a:r>
              <a:rPr lang="en-GB" sz="3600" i="1" dirty="0"/>
              <a:t>are</a:t>
            </a:r>
            <a:r>
              <a:rPr lang="en-GB" sz="3600" dirty="0"/>
              <a:t> resilient individuals. </a:t>
            </a:r>
          </a:p>
          <a:p>
            <a:pPr marL="0" indent="0">
              <a:buNone/>
            </a:pPr>
            <a:endParaRPr lang="en-GB" sz="3600" dirty="0"/>
          </a:p>
          <a:p>
            <a:pPr marL="0" indent="0">
              <a:buNone/>
            </a:pPr>
            <a:endParaRPr lang="en-GB" dirty="0"/>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572634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1594" y="-1"/>
            <a:ext cx="10569742" cy="7018421"/>
          </a:xfrm>
          <a:prstGeom prst="rect">
            <a:avLst/>
          </a:prstGeom>
        </p:spPr>
      </p:pic>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8321548" y="6366275"/>
            <a:ext cx="2006600" cy="652145"/>
          </a:xfrm>
          <a:prstGeom prst="rect">
            <a:avLst/>
          </a:prstGeom>
          <a:noFill/>
          <a:ln>
            <a:noFill/>
          </a:ln>
        </p:spPr>
      </p:pic>
    </p:spTree>
    <p:extLst>
      <p:ext uri="{BB962C8B-B14F-4D97-AF65-F5344CB8AC3E}">
        <p14:creationId xmlns:p14="http://schemas.microsoft.com/office/powerpoint/2010/main" val="145072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5"/>
            <a:ext cx="8229600" cy="3456383"/>
          </a:xfrm>
        </p:spPr>
        <p:txBody>
          <a:bodyPr/>
          <a:lstStyle/>
          <a:p>
            <a:pPr marL="0" indent="0">
              <a:buNone/>
            </a:pPr>
            <a:r>
              <a:rPr lang="en-GB" dirty="0"/>
              <a:t>Possibly the most valuable lesson that professionals working in a sustainable school can share with young people is not </a:t>
            </a:r>
            <a:r>
              <a:rPr lang="en-GB" i="1" dirty="0"/>
              <a:t>what</a:t>
            </a:r>
            <a:r>
              <a:rPr lang="en-GB" dirty="0"/>
              <a:t> they teach (ESD 1) nor </a:t>
            </a:r>
            <a:r>
              <a:rPr lang="en-GB" i="1" dirty="0"/>
              <a:t>how</a:t>
            </a:r>
            <a:r>
              <a:rPr lang="en-GB" dirty="0"/>
              <a:t> they teach it (ESD 2) – but </a:t>
            </a:r>
            <a:r>
              <a:rPr lang="en-GB" i="1" dirty="0"/>
              <a:t>who</a:t>
            </a:r>
            <a:r>
              <a:rPr lang="en-GB" dirty="0"/>
              <a:t> they are. </a:t>
            </a:r>
          </a:p>
          <a:p>
            <a:pPr marL="0" indent="0">
              <a:buNone/>
            </a:pPr>
            <a:endParaRPr lang="en-GB" dirty="0"/>
          </a:p>
          <a:p>
            <a:pPr marL="0" indent="0">
              <a:buNone/>
            </a:pPr>
            <a:endParaRPr lang="en-GB" dirty="0"/>
          </a:p>
        </p:txBody>
      </p:sp>
      <p:sp>
        <p:nvSpPr>
          <p:cNvPr id="2" name="TextBox 1"/>
          <p:cNvSpPr txBox="1"/>
          <p:nvPr/>
        </p:nvSpPr>
        <p:spPr>
          <a:xfrm>
            <a:off x="395536" y="3717032"/>
            <a:ext cx="8136904" cy="1354217"/>
          </a:xfrm>
          <a:prstGeom prst="rect">
            <a:avLst/>
          </a:prstGeom>
          <a:noFill/>
        </p:spPr>
        <p:txBody>
          <a:bodyPr wrap="square" rtlCol="0">
            <a:spAutoFit/>
          </a:bodyPr>
          <a:lstStyle/>
          <a:p>
            <a:r>
              <a:rPr lang="en-GB" sz="3200" dirty="0"/>
              <a:t>The emergent outcomes or expansive learning that results from this might be termed ESD 3.</a:t>
            </a:r>
          </a:p>
          <a:p>
            <a:endParaRPr lang="en-GB" dirty="0"/>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29936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Some ESD 3 (emergent) outcomes among pupils:</a:t>
            </a:r>
          </a:p>
        </p:txBody>
      </p:sp>
      <p:sp>
        <p:nvSpPr>
          <p:cNvPr id="3" name="Content Placeholder 2"/>
          <p:cNvSpPr>
            <a:spLocks noGrp="1"/>
          </p:cNvSpPr>
          <p:nvPr>
            <p:ph idx="1"/>
          </p:nvPr>
        </p:nvSpPr>
        <p:spPr>
          <a:xfrm>
            <a:off x="467544" y="1556792"/>
            <a:ext cx="8229600" cy="4713387"/>
          </a:xfrm>
        </p:spPr>
        <p:txBody>
          <a:bodyPr>
            <a:normAutofit/>
          </a:bodyPr>
          <a:lstStyle/>
          <a:p>
            <a:pPr marL="514350" indent="-514350">
              <a:buAutoNum type="arabicPeriod"/>
            </a:pPr>
            <a:r>
              <a:rPr lang="en-GB" b="1" dirty="0"/>
              <a:t>Making connections</a:t>
            </a:r>
          </a:p>
          <a:p>
            <a:pPr marL="0" indent="0">
              <a:buNone/>
            </a:pPr>
            <a:r>
              <a:rPr lang="en-GB" dirty="0"/>
              <a:t>Students who had grown a glut of tomatoes gave them to peers who made chutney that they sold to buy resources for their link school in Kenya. </a:t>
            </a:r>
          </a:p>
          <a:p>
            <a:pPr marL="0" indent="0">
              <a:buNone/>
            </a:pPr>
            <a:r>
              <a:rPr lang="en-GB" dirty="0"/>
              <a:t>As their teacher said: </a:t>
            </a:r>
            <a:br>
              <a:rPr lang="en-GB" dirty="0"/>
            </a:br>
            <a:r>
              <a:rPr lang="en-GB" dirty="0"/>
              <a:t>“That was </a:t>
            </a:r>
            <a:r>
              <a:rPr lang="en-GB" i="1" dirty="0"/>
              <a:t>a brief moment where I thought we made it.</a:t>
            </a:r>
            <a:r>
              <a:rPr lang="en-GB" dirty="0"/>
              <a:t>” (Bob)</a:t>
            </a:r>
          </a:p>
        </p:txBody>
      </p:sp>
    </p:spTree>
    <p:extLst>
      <p:ext uri="{BB962C8B-B14F-4D97-AF65-F5344CB8AC3E}">
        <p14:creationId xmlns:p14="http://schemas.microsoft.com/office/powerpoint/2010/main" val="2898782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marL="0" indent="0">
              <a:buNone/>
            </a:pPr>
            <a:r>
              <a:rPr lang="en-GB" dirty="0"/>
              <a:t>2. Taking sustainability beyond the primary-secondary transition</a:t>
            </a:r>
            <a:br>
              <a:rPr lang="en-GB" dirty="0"/>
            </a:br>
            <a:endParaRPr lang="en-GB" dirty="0"/>
          </a:p>
          <a:p>
            <a:pPr marL="0" indent="0">
              <a:buNone/>
            </a:pPr>
            <a:r>
              <a:rPr lang="en-GB" i="1" dirty="0"/>
              <a:t>“I know some of them have gone to </a:t>
            </a:r>
            <a:r>
              <a:rPr lang="en-GB" dirty="0"/>
              <a:t>(secondary school) </a:t>
            </a:r>
            <a:r>
              <a:rPr lang="en-GB" i="1" dirty="0"/>
              <a:t>staff and said ‘we want to do this’ and certain things have started up...”</a:t>
            </a:r>
            <a:r>
              <a:rPr lang="en-GB" dirty="0"/>
              <a:t> (David)</a:t>
            </a:r>
          </a:p>
        </p:txBody>
      </p:sp>
    </p:spTree>
    <p:extLst>
      <p:ext uri="{BB962C8B-B14F-4D97-AF65-F5344CB8AC3E}">
        <p14:creationId xmlns:p14="http://schemas.microsoft.com/office/powerpoint/2010/main" val="3703381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048672"/>
          </a:xfrm>
        </p:spPr>
        <p:txBody>
          <a:bodyPr>
            <a:normAutofit/>
          </a:bodyPr>
          <a:lstStyle/>
          <a:p>
            <a:pPr marL="0" indent="0">
              <a:buNone/>
            </a:pPr>
            <a:r>
              <a:rPr lang="en-GB" dirty="0"/>
              <a:t>3. Improving attendance</a:t>
            </a:r>
            <a:br>
              <a:rPr lang="en-GB" dirty="0"/>
            </a:br>
            <a:endParaRPr lang="en-GB" dirty="0"/>
          </a:p>
          <a:p>
            <a:pPr marL="0" indent="0">
              <a:buNone/>
            </a:pPr>
            <a:r>
              <a:rPr lang="en-GB" i="1" dirty="0"/>
              <a:t>“Our travelling community, who traditionally have every Friday off and every other day in between ... One little lad … did some planting and he said ‘hey miss, I’m coming back tomorrow to see whether that’s grown…’ </a:t>
            </a:r>
          </a:p>
          <a:p>
            <a:pPr marL="0" indent="0">
              <a:buNone/>
            </a:pPr>
            <a:r>
              <a:rPr lang="en-GB" i="1" dirty="0"/>
              <a:t>And there he was in the morning, the first thing he said to me, ‘I’m here, I want to see if my plant’s OK’.”  </a:t>
            </a:r>
          </a:p>
          <a:p>
            <a:pPr marL="0" indent="0" algn="r">
              <a:buNone/>
            </a:pPr>
            <a:r>
              <a:rPr lang="en-GB" dirty="0"/>
              <a:t>(Heather)</a:t>
            </a:r>
          </a:p>
        </p:txBody>
      </p:sp>
    </p:spTree>
    <p:extLst>
      <p:ext uri="{BB962C8B-B14F-4D97-AF65-F5344CB8AC3E}">
        <p14:creationId xmlns:p14="http://schemas.microsoft.com/office/powerpoint/2010/main" val="3382266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Fulfilling who’s potential?</a:t>
            </a:r>
          </a:p>
        </p:txBody>
      </p:sp>
      <p:sp>
        <p:nvSpPr>
          <p:cNvPr id="3" name="Content Placeholder 2"/>
          <p:cNvSpPr>
            <a:spLocks noGrp="1"/>
          </p:cNvSpPr>
          <p:nvPr>
            <p:ph idx="1"/>
          </p:nvPr>
        </p:nvSpPr>
        <p:spPr/>
        <p:txBody>
          <a:bodyPr>
            <a:normAutofit/>
          </a:bodyPr>
          <a:lstStyle/>
          <a:p>
            <a:r>
              <a:rPr lang="en-GB" dirty="0"/>
              <a:t>Focusing assessment </a:t>
            </a:r>
            <a:r>
              <a:rPr lang="en-GB" i="1" dirty="0"/>
              <a:t>only</a:t>
            </a:r>
            <a:r>
              <a:rPr lang="en-GB" dirty="0"/>
              <a:t> on pre-determined learning outcomes underplays the richness and value of these learning experiences</a:t>
            </a:r>
            <a:br>
              <a:rPr lang="en-GB" dirty="0"/>
            </a:br>
            <a:endParaRPr lang="en-GB" dirty="0"/>
          </a:p>
          <a:p>
            <a:r>
              <a:rPr lang="en-GB" dirty="0"/>
              <a:t>The phrase ‘fulfil their potential’ is extremely limiting in its ambition.</a:t>
            </a:r>
          </a:p>
        </p:txBody>
      </p:sp>
    </p:spTree>
    <p:extLst>
      <p:ext uri="{BB962C8B-B14F-4D97-AF65-F5344CB8AC3E}">
        <p14:creationId xmlns:p14="http://schemas.microsoft.com/office/powerpoint/2010/main" val="1552246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r>
              <a:rPr lang="en-GB" dirty="0"/>
              <a:t>These outcomes were not foreseen</a:t>
            </a:r>
            <a:br>
              <a:rPr lang="en-GB" dirty="0"/>
            </a:br>
            <a:endParaRPr lang="en-GB" dirty="0"/>
          </a:p>
          <a:p>
            <a:r>
              <a:rPr lang="en-GB" dirty="0"/>
              <a:t>To ‘measure’ them teachers need research skills of their own plus the possibility of working with others in order to discover </a:t>
            </a:r>
            <a:r>
              <a:rPr lang="en-GB" i="1" dirty="0"/>
              <a:t>what</a:t>
            </a:r>
            <a:r>
              <a:rPr lang="en-GB" dirty="0"/>
              <a:t> happened and </a:t>
            </a:r>
            <a:r>
              <a:rPr lang="en-GB" i="1" dirty="0"/>
              <a:t>why</a:t>
            </a:r>
            <a:endParaRPr lang="en-GB" dirty="0"/>
          </a:p>
          <a:p>
            <a:endParaRPr lang="en-GB" dirty="0"/>
          </a:p>
          <a:p>
            <a:r>
              <a:rPr lang="en-GB" dirty="0"/>
              <a:t>In this way, assessment becomes part of a teacher’s professional development. </a:t>
            </a:r>
          </a:p>
        </p:txBody>
      </p:sp>
    </p:spTree>
    <p:extLst>
      <p:ext uri="{BB962C8B-B14F-4D97-AF65-F5344CB8AC3E}">
        <p14:creationId xmlns:p14="http://schemas.microsoft.com/office/powerpoint/2010/main" val="3820767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Which brings us to Complexity Theory</a:t>
            </a:r>
            <a:r>
              <a:rPr lang="en-GB" dirty="0"/>
              <a:t>	</a:t>
            </a:r>
          </a:p>
        </p:txBody>
      </p:sp>
      <p:sp>
        <p:nvSpPr>
          <p:cNvPr id="3" name="Content Placeholder 2"/>
          <p:cNvSpPr>
            <a:spLocks noGrp="1"/>
          </p:cNvSpPr>
          <p:nvPr>
            <p:ph idx="1"/>
          </p:nvPr>
        </p:nvSpPr>
        <p:spPr/>
        <p:txBody>
          <a:bodyPr/>
          <a:lstStyle/>
          <a:p>
            <a:r>
              <a:rPr lang="en-GB" dirty="0">
                <a:solidFill>
                  <a:srgbClr val="000000"/>
                </a:solidFill>
              </a:rPr>
              <a:t>Emergent properties, which cannot be predicted from the sum of their parts, will arise</a:t>
            </a:r>
            <a:br>
              <a:rPr lang="en-GB" dirty="0">
                <a:solidFill>
                  <a:srgbClr val="000000"/>
                </a:solidFill>
              </a:rPr>
            </a:br>
            <a:endParaRPr lang="en-GB" dirty="0">
              <a:solidFill>
                <a:srgbClr val="000000"/>
              </a:solidFill>
            </a:endParaRPr>
          </a:p>
          <a:p>
            <a:r>
              <a:rPr lang="en-GB" dirty="0">
                <a:solidFill>
                  <a:srgbClr val="000000"/>
                </a:solidFill>
              </a:rPr>
              <a:t>Systems will self-organise</a:t>
            </a:r>
            <a:br>
              <a:rPr lang="en-GB" dirty="0">
                <a:solidFill>
                  <a:srgbClr val="000000"/>
                </a:solidFill>
              </a:rPr>
            </a:br>
            <a:endParaRPr lang="en-GB" dirty="0">
              <a:solidFill>
                <a:srgbClr val="000000"/>
              </a:solidFill>
            </a:endParaRPr>
          </a:p>
          <a:p>
            <a:r>
              <a:rPr lang="en-GB" dirty="0">
                <a:solidFill>
                  <a:srgbClr val="000000"/>
                </a:solidFill>
              </a:rPr>
              <a:t>Systems that are </a:t>
            </a:r>
            <a:r>
              <a:rPr lang="en-GB" i="1" dirty="0">
                <a:solidFill>
                  <a:srgbClr val="000000"/>
                </a:solidFill>
              </a:rPr>
              <a:t>between order and chaos</a:t>
            </a:r>
            <a:r>
              <a:rPr lang="en-GB" dirty="0">
                <a:solidFill>
                  <a:srgbClr val="000000"/>
                </a:solidFill>
              </a:rPr>
              <a:t> are the most resilient. </a:t>
            </a:r>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5" name="TextBox 4"/>
          <p:cNvSpPr txBox="1"/>
          <p:nvPr/>
        </p:nvSpPr>
        <p:spPr>
          <a:xfrm>
            <a:off x="6335688" y="5733256"/>
            <a:ext cx="2808312" cy="461665"/>
          </a:xfrm>
          <a:prstGeom prst="rect">
            <a:avLst/>
          </a:prstGeom>
          <a:noFill/>
        </p:spPr>
        <p:txBody>
          <a:bodyPr wrap="square" rtlCol="0">
            <a:spAutoFit/>
          </a:bodyPr>
          <a:lstStyle/>
          <a:p>
            <a:r>
              <a:rPr lang="en-GB" sz="2400" dirty="0"/>
              <a:t>(</a:t>
            </a:r>
            <a:r>
              <a:rPr lang="en-GB" sz="2400" dirty="0" err="1"/>
              <a:t>Pueyo</a:t>
            </a:r>
            <a:r>
              <a:rPr lang="en-GB" sz="2400" dirty="0"/>
              <a:t> 2014)</a:t>
            </a:r>
          </a:p>
        </p:txBody>
      </p:sp>
    </p:spTree>
    <p:extLst>
      <p:ext uri="{BB962C8B-B14F-4D97-AF65-F5344CB8AC3E}">
        <p14:creationId xmlns:p14="http://schemas.microsoft.com/office/powerpoint/2010/main" val="2615548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a:t>In a recent project on teacher CPD in foreign languages we learned that…</a:t>
            </a:r>
          </a:p>
        </p:txBody>
      </p:sp>
      <p:sp>
        <p:nvSpPr>
          <p:cNvPr id="3" name="Content Placeholder 2"/>
          <p:cNvSpPr>
            <a:spLocks noGrp="1"/>
          </p:cNvSpPr>
          <p:nvPr>
            <p:ph idx="1"/>
          </p:nvPr>
        </p:nvSpPr>
        <p:spPr>
          <a:xfrm>
            <a:off x="395536" y="1556792"/>
            <a:ext cx="8229600" cy="5688632"/>
          </a:xfrm>
        </p:spPr>
        <p:txBody>
          <a:bodyPr>
            <a:noAutofit/>
          </a:bodyPr>
          <a:lstStyle/>
          <a:p>
            <a:pPr marL="0" indent="0">
              <a:buNone/>
            </a:pPr>
            <a:r>
              <a:rPr lang="en-GB" dirty="0"/>
              <a:t>…allowing participating schools complete flexibility within certain parameters… </a:t>
            </a:r>
          </a:p>
          <a:p>
            <a:pPr lvl="1"/>
            <a:r>
              <a:rPr lang="en-GB" sz="3200" dirty="0"/>
              <a:t>Needs analysis</a:t>
            </a:r>
          </a:p>
          <a:p>
            <a:pPr lvl="1"/>
            <a:r>
              <a:rPr lang="en-GB" sz="3200" dirty="0"/>
              <a:t>Face-to-face CPD</a:t>
            </a:r>
          </a:p>
          <a:p>
            <a:pPr lvl="1"/>
            <a:r>
              <a:rPr lang="en-GB" sz="3200" dirty="0"/>
              <a:t>Sharing resources on a VLE</a:t>
            </a:r>
          </a:p>
          <a:p>
            <a:pPr marL="0" lvl="1" indent="0">
              <a:buNone/>
            </a:pPr>
            <a:r>
              <a:rPr lang="en-GB" sz="3200" dirty="0"/>
              <a:t>…has allowed resilient </a:t>
            </a:r>
            <a:r>
              <a:rPr lang="en-GB" sz="3200" i="1" dirty="0"/>
              <a:t>professional-to-professional</a:t>
            </a:r>
            <a:r>
              <a:rPr lang="en-GB" sz="3200" dirty="0"/>
              <a:t> networks to emerge.</a:t>
            </a:r>
          </a:p>
          <a:p>
            <a:pPr marL="0" indent="0">
              <a:buNone/>
            </a:pPr>
            <a:r>
              <a:rPr lang="en-GB" dirty="0"/>
              <a:t>This is Complexity Theory at work!</a:t>
            </a:r>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2222219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933450"/>
          </a:xfrm>
        </p:spPr>
        <p:txBody>
          <a:bodyPr/>
          <a:lstStyle/>
          <a:p>
            <a:pPr eaLnBrk="1" hangingPunct="1"/>
            <a:r>
              <a:rPr lang="en-US" sz="4000" b="1" dirty="0"/>
              <a:t>Making connections</a:t>
            </a:r>
            <a:endParaRPr lang="en-US" dirty="0"/>
          </a:p>
        </p:txBody>
      </p:sp>
      <p:sp>
        <p:nvSpPr>
          <p:cNvPr id="24579" name="Oval 45"/>
          <p:cNvSpPr>
            <a:spLocks noChangeArrowheads="1"/>
          </p:cNvSpPr>
          <p:nvPr/>
        </p:nvSpPr>
        <p:spPr bwMode="auto">
          <a:xfrm>
            <a:off x="2209800" y="3886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0" name="Oval 46"/>
          <p:cNvSpPr>
            <a:spLocks noChangeArrowheads="1"/>
          </p:cNvSpPr>
          <p:nvPr/>
        </p:nvSpPr>
        <p:spPr bwMode="auto">
          <a:xfrm>
            <a:off x="557213" y="33782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1" name="Oval 47"/>
          <p:cNvSpPr>
            <a:spLocks noChangeArrowheads="1"/>
          </p:cNvSpPr>
          <p:nvPr/>
        </p:nvSpPr>
        <p:spPr bwMode="auto">
          <a:xfrm>
            <a:off x="2843213" y="436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2" name="Oval 48"/>
          <p:cNvSpPr>
            <a:spLocks noChangeArrowheads="1"/>
          </p:cNvSpPr>
          <p:nvPr/>
        </p:nvSpPr>
        <p:spPr bwMode="auto">
          <a:xfrm>
            <a:off x="1600200" y="3048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3" name="Oval 49"/>
          <p:cNvSpPr>
            <a:spLocks noChangeArrowheads="1"/>
          </p:cNvSpPr>
          <p:nvPr/>
        </p:nvSpPr>
        <p:spPr bwMode="auto">
          <a:xfrm>
            <a:off x="4572000" y="3962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4" name="Oval 50"/>
          <p:cNvSpPr>
            <a:spLocks noChangeArrowheads="1"/>
          </p:cNvSpPr>
          <p:nvPr/>
        </p:nvSpPr>
        <p:spPr bwMode="auto">
          <a:xfrm>
            <a:off x="3148013" y="5054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5" name="Oval 51"/>
          <p:cNvSpPr>
            <a:spLocks noChangeArrowheads="1"/>
          </p:cNvSpPr>
          <p:nvPr/>
        </p:nvSpPr>
        <p:spPr bwMode="auto">
          <a:xfrm>
            <a:off x="1776413" y="4826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7" name="Oval 53"/>
          <p:cNvSpPr>
            <a:spLocks noChangeArrowheads="1"/>
          </p:cNvSpPr>
          <p:nvPr/>
        </p:nvSpPr>
        <p:spPr bwMode="auto">
          <a:xfrm>
            <a:off x="5867400" y="4114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8" name="Oval 54"/>
          <p:cNvSpPr>
            <a:spLocks noChangeArrowheads="1"/>
          </p:cNvSpPr>
          <p:nvPr/>
        </p:nvSpPr>
        <p:spPr bwMode="auto">
          <a:xfrm>
            <a:off x="7391400" y="298547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9" name="Oval 55"/>
          <p:cNvSpPr>
            <a:spLocks noChangeArrowheads="1"/>
          </p:cNvSpPr>
          <p:nvPr/>
        </p:nvSpPr>
        <p:spPr bwMode="auto">
          <a:xfrm>
            <a:off x="5205413" y="4724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0" name="Oval 56"/>
          <p:cNvSpPr>
            <a:spLocks noChangeArrowheads="1"/>
          </p:cNvSpPr>
          <p:nvPr/>
        </p:nvSpPr>
        <p:spPr bwMode="auto">
          <a:xfrm>
            <a:off x="4419600" y="2362200"/>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24591" name="Oval 57"/>
          <p:cNvSpPr>
            <a:spLocks noChangeArrowheads="1"/>
          </p:cNvSpPr>
          <p:nvPr/>
        </p:nvSpPr>
        <p:spPr bwMode="auto">
          <a:xfrm>
            <a:off x="6259513" y="46482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2" name="Oval 58"/>
          <p:cNvSpPr>
            <a:spLocks noChangeArrowheads="1"/>
          </p:cNvSpPr>
          <p:nvPr/>
        </p:nvSpPr>
        <p:spPr bwMode="auto">
          <a:xfrm>
            <a:off x="3986213" y="43561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3" name="Oval 59"/>
          <p:cNvSpPr>
            <a:spLocks noChangeArrowheads="1"/>
          </p:cNvSpPr>
          <p:nvPr/>
        </p:nvSpPr>
        <p:spPr bwMode="auto">
          <a:xfrm>
            <a:off x="6858000" y="4191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94" name="Oval 60"/>
          <p:cNvSpPr>
            <a:spLocks noChangeArrowheads="1"/>
          </p:cNvSpPr>
          <p:nvPr/>
        </p:nvSpPr>
        <p:spPr bwMode="auto">
          <a:xfrm>
            <a:off x="785813" y="3530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5" name="Oval 61"/>
          <p:cNvSpPr>
            <a:spLocks noChangeArrowheads="1"/>
          </p:cNvSpPr>
          <p:nvPr/>
        </p:nvSpPr>
        <p:spPr bwMode="auto">
          <a:xfrm>
            <a:off x="6716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6" name="Oval 62"/>
          <p:cNvSpPr>
            <a:spLocks noChangeArrowheads="1"/>
          </p:cNvSpPr>
          <p:nvPr/>
        </p:nvSpPr>
        <p:spPr bwMode="auto">
          <a:xfrm>
            <a:off x="16240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7" name="Oval 63"/>
          <p:cNvSpPr>
            <a:spLocks noChangeArrowheads="1"/>
          </p:cNvSpPr>
          <p:nvPr/>
        </p:nvSpPr>
        <p:spPr bwMode="auto">
          <a:xfrm>
            <a:off x="2843213" y="5054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8" name="Oval 64"/>
          <p:cNvSpPr>
            <a:spLocks noChangeArrowheads="1"/>
          </p:cNvSpPr>
          <p:nvPr/>
        </p:nvSpPr>
        <p:spPr bwMode="auto">
          <a:xfrm>
            <a:off x="54340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9" name="Oval 65"/>
          <p:cNvSpPr>
            <a:spLocks noChangeArrowheads="1"/>
          </p:cNvSpPr>
          <p:nvPr/>
        </p:nvSpPr>
        <p:spPr bwMode="auto">
          <a:xfrm>
            <a:off x="2081213" y="4826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0" name="Oval 66"/>
          <p:cNvSpPr>
            <a:spLocks noChangeArrowheads="1"/>
          </p:cNvSpPr>
          <p:nvPr/>
        </p:nvSpPr>
        <p:spPr bwMode="auto">
          <a:xfrm>
            <a:off x="5662613" y="5334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1" name="Oval 67"/>
          <p:cNvSpPr>
            <a:spLocks noChangeArrowheads="1"/>
          </p:cNvSpPr>
          <p:nvPr/>
        </p:nvSpPr>
        <p:spPr bwMode="auto">
          <a:xfrm>
            <a:off x="4367213" y="563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2" name="Oval 68"/>
          <p:cNvSpPr>
            <a:spLocks noChangeArrowheads="1"/>
          </p:cNvSpPr>
          <p:nvPr/>
        </p:nvSpPr>
        <p:spPr bwMode="auto">
          <a:xfrm>
            <a:off x="4519613" y="51943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3" name="Oval 69"/>
          <p:cNvSpPr>
            <a:spLocks noChangeArrowheads="1"/>
          </p:cNvSpPr>
          <p:nvPr/>
        </p:nvSpPr>
        <p:spPr bwMode="auto">
          <a:xfrm>
            <a:off x="36814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4" name="Oval 70"/>
          <p:cNvSpPr>
            <a:spLocks noChangeArrowheads="1"/>
          </p:cNvSpPr>
          <p:nvPr/>
        </p:nvSpPr>
        <p:spPr bwMode="auto">
          <a:xfrm>
            <a:off x="4291013" y="50419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5" name="Oval 71"/>
          <p:cNvSpPr>
            <a:spLocks noChangeArrowheads="1"/>
          </p:cNvSpPr>
          <p:nvPr/>
        </p:nvSpPr>
        <p:spPr bwMode="auto">
          <a:xfrm>
            <a:off x="71739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6" name="Oval 72"/>
          <p:cNvSpPr>
            <a:spLocks noChangeArrowheads="1"/>
          </p:cNvSpPr>
          <p:nvPr/>
        </p:nvSpPr>
        <p:spPr bwMode="auto">
          <a:xfrm>
            <a:off x="4672013" y="54991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7" name="Oval 74"/>
          <p:cNvSpPr>
            <a:spLocks noChangeArrowheads="1"/>
          </p:cNvSpPr>
          <p:nvPr/>
        </p:nvSpPr>
        <p:spPr bwMode="auto">
          <a:xfrm>
            <a:off x="7848600" y="3810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8" name="Oval 75"/>
          <p:cNvSpPr>
            <a:spLocks noChangeArrowheads="1"/>
          </p:cNvSpPr>
          <p:nvPr/>
        </p:nvSpPr>
        <p:spPr bwMode="auto">
          <a:xfrm>
            <a:off x="7772400" y="3276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9" name="Oval 76"/>
          <p:cNvSpPr>
            <a:spLocks noChangeArrowheads="1"/>
          </p:cNvSpPr>
          <p:nvPr/>
        </p:nvSpPr>
        <p:spPr bwMode="auto">
          <a:xfrm>
            <a:off x="6030913" y="5257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0" name="Oval 77"/>
          <p:cNvSpPr>
            <a:spLocks noChangeArrowheads="1"/>
          </p:cNvSpPr>
          <p:nvPr/>
        </p:nvSpPr>
        <p:spPr bwMode="auto">
          <a:xfrm>
            <a:off x="7696200"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1" name="Oval 78"/>
          <p:cNvSpPr>
            <a:spLocks noChangeArrowheads="1"/>
          </p:cNvSpPr>
          <p:nvPr/>
        </p:nvSpPr>
        <p:spPr bwMode="auto">
          <a:xfrm>
            <a:off x="4419600" y="312420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24612" name="Oval 79"/>
          <p:cNvSpPr>
            <a:spLocks noChangeArrowheads="1"/>
          </p:cNvSpPr>
          <p:nvPr/>
        </p:nvSpPr>
        <p:spPr bwMode="auto">
          <a:xfrm>
            <a:off x="7402513" y="4953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3" name="Oval 80"/>
          <p:cNvSpPr>
            <a:spLocks noChangeArrowheads="1"/>
          </p:cNvSpPr>
          <p:nvPr/>
        </p:nvSpPr>
        <p:spPr bwMode="auto">
          <a:xfrm>
            <a:off x="1395413" y="391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4" name="Oval 81"/>
          <p:cNvSpPr>
            <a:spLocks noChangeArrowheads="1"/>
          </p:cNvSpPr>
          <p:nvPr/>
        </p:nvSpPr>
        <p:spPr bwMode="auto">
          <a:xfrm>
            <a:off x="7097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5" name="Oval 82"/>
          <p:cNvSpPr>
            <a:spLocks noChangeArrowheads="1"/>
          </p:cNvSpPr>
          <p:nvPr/>
        </p:nvSpPr>
        <p:spPr bwMode="auto">
          <a:xfrm>
            <a:off x="3833813" y="52705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6" name="Oval 83"/>
          <p:cNvSpPr>
            <a:spLocks noChangeArrowheads="1"/>
          </p:cNvSpPr>
          <p:nvPr/>
        </p:nvSpPr>
        <p:spPr bwMode="auto">
          <a:xfrm>
            <a:off x="7467600" y="4191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7" name="Oval 84"/>
          <p:cNvSpPr>
            <a:spLocks noChangeArrowheads="1"/>
          </p:cNvSpPr>
          <p:nvPr/>
        </p:nvSpPr>
        <p:spPr bwMode="auto">
          <a:xfrm>
            <a:off x="1090613" y="4064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8" name="Oval 85"/>
          <p:cNvSpPr>
            <a:spLocks noChangeArrowheads="1"/>
          </p:cNvSpPr>
          <p:nvPr/>
        </p:nvSpPr>
        <p:spPr bwMode="auto">
          <a:xfrm>
            <a:off x="7010400" y="3505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619" name="Line 86"/>
          <p:cNvSpPr>
            <a:spLocks noChangeShapeType="1"/>
          </p:cNvSpPr>
          <p:nvPr/>
        </p:nvSpPr>
        <p:spPr bwMode="auto">
          <a:xfrm flipH="1">
            <a:off x="1066800" y="3352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0" name="Line 87"/>
          <p:cNvSpPr>
            <a:spLocks noChangeShapeType="1"/>
          </p:cNvSpPr>
          <p:nvPr/>
        </p:nvSpPr>
        <p:spPr bwMode="auto">
          <a:xfrm flipH="1">
            <a:off x="1600200" y="3352800"/>
            <a:ext cx="76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1" name="Line 89"/>
          <p:cNvSpPr>
            <a:spLocks noChangeShapeType="1"/>
          </p:cNvSpPr>
          <p:nvPr/>
        </p:nvSpPr>
        <p:spPr bwMode="auto">
          <a:xfrm flipH="1">
            <a:off x="2233611" y="4216400"/>
            <a:ext cx="128588" cy="584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2" name="Line 90"/>
          <p:cNvSpPr>
            <a:spLocks noChangeShapeType="1"/>
          </p:cNvSpPr>
          <p:nvPr/>
        </p:nvSpPr>
        <p:spPr bwMode="auto">
          <a:xfrm>
            <a:off x="2438400" y="4191000"/>
            <a:ext cx="457200" cy="254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3" name="Line 91"/>
          <p:cNvSpPr>
            <a:spLocks noChangeShapeType="1"/>
          </p:cNvSpPr>
          <p:nvPr/>
        </p:nvSpPr>
        <p:spPr bwMode="auto">
          <a:xfrm>
            <a:off x="1752600" y="33528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4" name="Line 92"/>
          <p:cNvSpPr>
            <a:spLocks noChangeShapeType="1"/>
          </p:cNvSpPr>
          <p:nvPr/>
        </p:nvSpPr>
        <p:spPr bwMode="auto">
          <a:xfrm>
            <a:off x="2362200" y="4191000"/>
            <a:ext cx="5334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5" name="Line 93"/>
          <p:cNvSpPr>
            <a:spLocks noChangeShapeType="1"/>
          </p:cNvSpPr>
          <p:nvPr/>
        </p:nvSpPr>
        <p:spPr bwMode="auto">
          <a:xfrm flipH="1">
            <a:off x="4038600" y="4267200"/>
            <a:ext cx="6096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6" name="Line 94"/>
          <p:cNvSpPr>
            <a:spLocks noChangeShapeType="1"/>
          </p:cNvSpPr>
          <p:nvPr/>
        </p:nvSpPr>
        <p:spPr bwMode="auto">
          <a:xfrm flipH="1">
            <a:off x="4291012" y="4216400"/>
            <a:ext cx="347785"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7" name="Line 95"/>
          <p:cNvSpPr>
            <a:spLocks noChangeShapeType="1"/>
          </p:cNvSpPr>
          <p:nvPr/>
        </p:nvSpPr>
        <p:spPr bwMode="auto">
          <a:xfrm flipH="1">
            <a:off x="4648200" y="42672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8" name="Line 96"/>
          <p:cNvSpPr>
            <a:spLocks noChangeShapeType="1"/>
          </p:cNvSpPr>
          <p:nvPr/>
        </p:nvSpPr>
        <p:spPr bwMode="auto">
          <a:xfrm flipH="1">
            <a:off x="5486400" y="4419600"/>
            <a:ext cx="457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9" name="Line 97"/>
          <p:cNvSpPr>
            <a:spLocks noChangeShapeType="1"/>
          </p:cNvSpPr>
          <p:nvPr/>
        </p:nvSpPr>
        <p:spPr bwMode="auto">
          <a:xfrm flipH="1">
            <a:off x="5791200" y="4419600"/>
            <a:ext cx="2286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0" name="Line 98"/>
          <p:cNvSpPr>
            <a:spLocks noChangeShapeType="1"/>
          </p:cNvSpPr>
          <p:nvPr/>
        </p:nvSpPr>
        <p:spPr bwMode="auto">
          <a:xfrm>
            <a:off x="6096000" y="4419600"/>
            <a:ext cx="762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1" name="Line 99"/>
          <p:cNvSpPr>
            <a:spLocks noChangeShapeType="1"/>
          </p:cNvSpPr>
          <p:nvPr/>
        </p:nvSpPr>
        <p:spPr bwMode="auto">
          <a:xfrm>
            <a:off x="6172200" y="4419600"/>
            <a:ext cx="2286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2" name="Line 100"/>
          <p:cNvSpPr>
            <a:spLocks noChangeShapeType="1"/>
          </p:cNvSpPr>
          <p:nvPr/>
        </p:nvSpPr>
        <p:spPr bwMode="auto">
          <a:xfrm flipH="1">
            <a:off x="6858000" y="4495800"/>
            <a:ext cx="76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3" name="Line 101"/>
          <p:cNvSpPr>
            <a:spLocks noChangeShapeType="1"/>
          </p:cNvSpPr>
          <p:nvPr/>
        </p:nvSpPr>
        <p:spPr bwMode="auto">
          <a:xfrm flipH="1" flipV="1">
            <a:off x="7086600" y="4495800"/>
            <a:ext cx="3810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4" name="Line 102"/>
          <p:cNvSpPr>
            <a:spLocks noChangeShapeType="1"/>
          </p:cNvSpPr>
          <p:nvPr/>
        </p:nvSpPr>
        <p:spPr bwMode="auto">
          <a:xfrm>
            <a:off x="7391400" y="54102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5" name="Line 103"/>
          <p:cNvSpPr>
            <a:spLocks noChangeShapeType="1"/>
          </p:cNvSpPr>
          <p:nvPr/>
        </p:nvSpPr>
        <p:spPr bwMode="auto">
          <a:xfrm>
            <a:off x="5562600" y="5181600"/>
            <a:ext cx="152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6" name="Line 104"/>
          <p:cNvSpPr>
            <a:spLocks noChangeShapeType="1"/>
          </p:cNvSpPr>
          <p:nvPr/>
        </p:nvSpPr>
        <p:spPr bwMode="auto">
          <a:xfrm flipH="1" flipV="1">
            <a:off x="1295400" y="4343400"/>
            <a:ext cx="457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7" name="Line 105"/>
          <p:cNvSpPr>
            <a:spLocks noChangeShapeType="1"/>
          </p:cNvSpPr>
          <p:nvPr/>
        </p:nvSpPr>
        <p:spPr bwMode="auto">
          <a:xfrm flipV="1">
            <a:off x="7543800" y="4495800"/>
            <a:ext cx="762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8" name="Line 106"/>
          <p:cNvSpPr>
            <a:spLocks noChangeShapeType="1"/>
          </p:cNvSpPr>
          <p:nvPr/>
        </p:nvSpPr>
        <p:spPr bwMode="auto">
          <a:xfrm>
            <a:off x="7162800" y="43434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9" name="Line 107"/>
          <p:cNvSpPr>
            <a:spLocks noChangeShapeType="1"/>
          </p:cNvSpPr>
          <p:nvPr/>
        </p:nvSpPr>
        <p:spPr bwMode="auto">
          <a:xfrm flipV="1">
            <a:off x="7315200" y="3505200"/>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0" name="Line 108"/>
          <p:cNvSpPr>
            <a:spLocks noChangeShapeType="1"/>
          </p:cNvSpPr>
          <p:nvPr/>
        </p:nvSpPr>
        <p:spPr bwMode="auto">
          <a:xfrm>
            <a:off x="7315200" y="3733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1" name="Line 109"/>
          <p:cNvSpPr>
            <a:spLocks noChangeShapeType="1"/>
          </p:cNvSpPr>
          <p:nvPr/>
        </p:nvSpPr>
        <p:spPr bwMode="auto">
          <a:xfrm>
            <a:off x="1905000" y="3200400"/>
            <a:ext cx="25146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2" name="Line 110"/>
          <p:cNvSpPr>
            <a:spLocks noChangeShapeType="1"/>
          </p:cNvSpPr>
          <p:nvPr/>
        </p:nvSpPr>
        <p:spPr bwMode="auto">
          <a:xfrm flipV="1">
            <a:off x="2514600" y="3352800"/>
            <a:ext cx="19812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3" name="Line 111"/>
          <p:cNvSpPr>
            <a:spLocks noChangeShapeType="1"/>
          </p:cNvSpPr>
          <p:nvPr/>
        </p:nvSpPr>
        <p:spPr bwMode="auto">
          <a:xfrm flipH="1" flipV="1">
            <a:off x="4572000" y="3429000"/>
            <a:ext cx="152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4" name="Line 112"/>
          <p:cNvSpPr>
            <a:spLocks noChangeShapeType="1"/>
          </p:cNvSpPr>
          <p:nvPr/>
        </p:nvSpPr>
        <p:spPr bwMode="auto">
          <a:xfrm flipH="1" flipV="1">
            <a:off x="4648200" y="3429000"/>
            <a:ext cx="121920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5" name="Line 113"/>
          <p:cNvSpPr>
            <a:spLocks noChangeShapeType="1"/>
          </p:cNvSpPr>
          <p:nvPr/>
        </p:nvSpPr>
        <p:spPr bwMode="auto">
          <a:xfrm flipH="1" flipV="1">
            <a:off x="4724400" y="3352800"/>
            <a:ext cx="22860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6" name="Line 114"/>
          <p:cNvSpPr>
            <a:spLocks noChangeShapeType="1"/>
          </p:cNvSpPr>
          <p:nvPr/>
        </p:nvSpPr>
        <p:spPr bwMode="auto">
          <a:xfrm flipH="1" flipV="1">
            <a:off x="1905000" y="33528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7" name="Line 115"/>
          <p:cNvSpPr>
            <a:spLocks noChangeShapeType="1"/>
          </p:cNvSpPr>
          <p:nvPr/>
        </p:nvSpPr>
        <p:spPr bwMode="auto">
          <a:xfrm>
            <a:off x="2514600" y="4038600"/>
            <a:ext cx="2057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8" name="Line 116"/>
          <p:cNvSpPr>
            <a:spLocks noChangeShapeType="1"/>
          </p:cNvSpPr>
          <p:nvPr/>
        </p:nvSpPr>
        <p:spPr bwMode="auto">
          <a:xfrm flipH="1" flipV="1">
            <a:off x="4876800" y="4114800"/>
            <a:ext cx="990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9" name="Line 118"/>
          <p:cNvSpPr>
            <a:spLocks noChangeShapeType="1"/>
          </p:cNvSpPr>
          <p:nvPr/>
        </p:nvSpPr>
        <p:spPr bwMode="auto">
          <a:xfrm>
            <a:off x="6172200" y="4343400"/>
            <a:ext cx="68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0" name="Line 119"/>
          <p:cNvSpPr>
            <a:spLocks noChangeShapeType="1"/>
          </p:cNvSpPr>
          <p:nvPr/>
        </p:nvSpPr>
        <p:spPr bwMode="auto">
          <a:xfrm flipV="1">
            <a:off x="7010400" y="3810000"/>
            <a:ext cx="15240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1" name="Line 120"/>
          <p:cNvSpPr>
            <a:spLocks noChangeShapeType="1"/>
          </p:cNvSpPr>
          <p:nvPr/>
        </p:nvSpPr>
        <p:spPr bwMode="auto">
          <a:xfrm flipH="1" flipV="1">
            <a:off x="4672013" y="3429000"/>
            <a:ext cx="22098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2" name="Line 121"/>
          <p:cNvSpPr>
            <a:spLocks noChangeShapeType="1"/>
          </p:cNvSpPr>
          <p:nvPr/>
        </p:nvSpPr>
        <p:spPr bwMode="auto">
          <a:xfrm flipV="1">
            <a:off x="4572000" y="2667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3" name="Line 129"/>
          <p:cNvSpPr>
            <a:spLocks noChangeShapeType="1"/>
          </p:cNvSpPr>
          <p:nvPr/>
        </p:nvSpPr>
        <p:spPr bwMode="auto">
          <a:xfrm flipV="1">
            <a:off x="4953000" y="5486400"/>
            <a:ext cx="6858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4" name="Line 130"/>
          <p:cNvSpPr>
            <a:spLocks noChangeShapeType="1"/>
          </p:cNvSpPr>
          <p:nvPr/>
        </p:nvSpPr>
        <p:spPr bwMode="auto">
          <a:xfrm>
            <a:off x="4114800" y="5562600"/>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5" name="Line 131"/>
          <p:cNvSpPr>
            <a:spLocks noChangeShapeType="1"/>
          </p:cNvSpPr>
          <p:nvPr/>
        </p:nvSpPr>
        <p:spPr bwMode="auto">
          <a:xfrm flipH="1">
            <a:off x="3912393" y="4140200"/>
            <a:ext cx="654112" cy="203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6" name="Line 132"/>
          <p:cNvSpPr>
            <a:spLocks noChangeShapeType="1"/>
          </p:cNvSpPr>
          <p:nvPr/>
        </p:nvSpPr>
        <p:spPr bwMode="auto">
          <a:xfrm>
            <a:off x="6477000" y="4953000"/>
            <a:ext cx="2286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7" name="Line 140"/>
          <p:cNvSpPr>
            <a:spLocks noChangeShapeType="1"/>
          </p:cNvSpPr>
          <p:nvPr/>
        </p:nvSpPr>
        <p:spPr bwMode="auto">
          <a:xfrm flipH="1" flipV="1">
            <a:off x="2438400" y="1752600"/>
            <a:ext cx="1981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9" name="Line 145"/>
          <p:cNvSpPr>
            <a:spLocks noChangeShapeType="1"/>
          </p:cNvSpPr>
          <p:nvPr/>
        </p:nvSpPr>
        <p:spPr bwMode="auto">
          <a:xfrm flipV="1">
            <a:off x="4595813" y="1762368"/>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60" name="Line 146"/>
          <p:cNvSpPr>
            <a:spLocks noChangeShapeType="1"/>
          </p:cNvSpPr>
          <p:nvPr/>
        </p:nvSpPr>
        <p:spPr bwMode="auto">
          <a:xfrm flipH="1" flipV="1">
            <a:off x="3962400" y="1828800"/>
            <a:ext cx="457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61" name="Line 147"/>
          <p:cNvSpPr>
            <a:spLocks noChangeShapeType="1"/>
          </p:cNvSpPr>
          <p:nvPr/>
        </p:nvSpPr>
        <p:spPr bwMode="auto">
          <a:xfrm flipV="1">
            <a:off x="4648200" y="1828800"/>
            <a:ext cx="533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62" name="Text Box 148"/>
          <p:cNvSpPr txBox="1">
            <a:spLocks noChangeArrowheads="1"/>
          </p:cNvSpPr>
          <p:nvPr/>
        </p:nvSpPr>
        <p:spPr bwMode="auto">
          <a:xfrm>
            <a:off x="152400" y="6216650"/>
            <a:ext cx="8686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sz="3600"/>
              <a:t>   </a:t>
            </a:r>
            <a:endParaRPr lang="en-US"/>
          </a:p>
        </p:txBody>
      </p:sp>
      <p:sp>
        <p:nvSpPr>
          <p:cNvPr id="24664" name="Line 150"/>
          <p:cNvSpPr>
            <a:spLocks noChangeShapeType="1"/>
          </p:cNvSpPr>
          <p:nvPr/>
        </p:nvSpPr>
        <p:spPr bwMode="auto">
          <a:xfrm flipV="1">
            <a:off x="1905000" y="2617204"/>
            <a:ext cx="2550503" cy="4958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71" name="TextBox 96"/>
          <p:cNvSpPr txBox="1">
            <a:spLocks noChangeArrowheads="1"/>
          </p:cNvSpPr>
          <p:nvPr/>
        </p:nvSpPr>
        <p:spPr bwMode="auto">
          <a:xfrm>
            <a:off x="-5495" y="6472793"/>
            <a:ext cx="2133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University</a:t>
            </a:r>
          </a:p>
        </p:txBody>
      </p:sp>
      <p:sp>
        <p:nvSpPr>
          <p:cNvPr id="24672" name="TextBox 97"/>
          <p:cNvSpPr txBox="1">
            <a:spLocks noChangeArrowheads="1"/>
          </p:cNvSpPr>
          <p:nvPr/>
        </p:nvSpPr>
        <p:spPr bwMode="auto">
          <a:xfrm>
            <a:off x="-23727" y="5359400"/>
            <a:ext cx="20823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Lead School</a:t>
            </a:r>
          </a:p>
        </p:txBody>
      </p:sp>
      <p:sp>
        <p:nvSpPr>
          <p:cNvPr id="24673" name="TextBox 98"/>
          <p:cNvSpPr txBox="1">
            <a:spLocks noChangeArrowheads="1"/>
          </p:cNvSpPr>
          <p:nvPr/>
        </p:nvSpPr>
        <p:spPr bwMode="auto">
          <a:xfrm>
            <a:off x="-23727" y="5758934"/>
            <a:ext cx="1881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Partner School</a:t>
            </a:r>
          </a:p>
        </p:txBody>
      </p:sp>
      <p:sp>
        <p:nvSpPr>
          <p:cNvPr id="99" name="Oval 52"/>
          <p:cNvSpPr>
            <a:spLocks noChangeArrowheads="1"/>
          </p:cNvSpPr>
          <p:nvPr/>
        </p:nvSpPr>
        <p:spPr bwMode="auto">
          <a:xfrm>
            <a:off x="31187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0" name="Oval 54"/>
          <p:cNvSpPr>
            <a:spLocks noChangeArrowheads="1"/>
          </p:cNvSpPr>
          <p:nvPr/>
        </p:nvSpPr>
        <p:spPr bwMode="auto">
          <a:xfrm>
            <a:off x="2233980" y="1140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1" name="Oval 74"/>
          <p:cNvSpPr>
            <a:spLocks noChangeArrowheads="1"/>
          </p:cNvSpPr>
          <p:nvPr/>
        </p:nvSpPr>
        <p:spPr bwMode="auto">
          <a:xfrm>
            <a:off x="2966305" y="1978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2" name="Oval 75"/>
          <p:cNvSpPr>
            <a:spLocks noChangeArrowheads="1"/>
          </p:cNvSpPr>
          <p:nvPr/>
        </p:nvSpPr>
        <p:spPr bwMode="auto">
          <a:xfrm>
            <a:off x="28901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3" name="Oval 85"/>
          <p:cNvSpPr>
            <a:spLocks noChangeArrowheads="1"/>
          </p:cNvSpPr>
          <p:nvPr/>
        </p:nvSpPr>
        <p:spPr bwMode="auto">
          <a:xfrm>
            <a:off x="2128105" y="1673469"/>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04" name="Line 107"/>
          <p:cNvSpPr>
            <a:spLocks noChangeShapeType="1"/>
          </p:cNvSpPr>
          <p:nvPr/>
        </p:nvSpPr>
        <p:spPr bwMode="auto">
          <a:xfrm flipV="1">
            <a:off x="2432905" y="1673469"/>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5" name="Line 108"/>
          <p:cNvSpPr>
            <a:spLocks noChangeShapeType="1"/>
          </p:cNvSpPr>
          <p:nvPr/>
        </p:nvSpPr>
        <p:spPr bwMode="auto">
          <a:xfrm>
            <a:off x="2432905" y="1902069"/>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6" name="Line 114"/>
          <p:cNvSpPr>
            <a:spLocks noChangeShapeType="1"/>
          </p:cNvSpPr>
          <p:nvPr/>
        </p:nvSpPr>
        <p:spPr bwMode="auto">
          <a:xfrm flipV="1">
            <a:off x="1814513" y="1978269"/>
            <a:ext cx="465992"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7" name="Line 114"/>
          <p:cNvSpPr>
            <a:spLocks noChangeShapeType="1"/>
          </p:cNvSpPr>
          <p:nvPr/>
        </p:nvSpPr>
        <p:spPr bwMode="auto">
          <a:xfrm flipH="1" flipV="1">
            <a:off x="2362200" y="1978269"/>
            <a:ext cx="2051905" cy="126023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8" name="Line 150"/>
          <p:cNvSpPr>
            <a:spLocks noChangeShapeType="1"/>
          </p:cNvSpPr>
          <p:nvPr/>
        </p:nvSpPr>
        <p:spPr bwMode="auto">
          <a:xfrm flipV="1">
            <a:off x="2438400" y="2667000"/>
            <a:ext cx="2017103"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9" name="Line 150"/>
          <p:cNvSpPr>
            <a:spLocks noChangeShapeType="1"/>
          </p:cNvSpPr>
          <p:nvPr/>
        </p:nvSpPr>
        <p:spPr bwMode="auto">
          <a:xfrm>
            <a:off x="4648200" y="2623066"/>
            <a:ext cx="2433639" cy="9389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70" name="TextBox 95"/>
          <p:cNvSpPr txBox="1">
            <a:spLocks noChangeArrowheads="1"/>
          </p:cNvSpPr>
          <p:nvPr/>
        </p:nvSpPr>
        <p:spPr bwMode="auto">
          <a:xfrm>
            <a:off x="4029" y="6131174"/>
            <a:ext cx="2109787" cy="369888"/>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Facilitator</a:t>
            </a:r>
          </a:p>
        </p:txBody>
      </p:sp>
      <p:sp>
        <p:nvSpPr>
          <p:cNvPr id="110" name="Oval 49"/>
          <p:cNvSpPr>
            <a:spLocks noChangeArrowheads="1"/>
          </p:cNvSpPr>
          <p:nvPr/>
        </p:nvSpPr>
        <p:spPr bwMode="auto">
          <a:xfrm>
            <a:off x="5181600" y="1676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11" name="Oval 67"/>
          <p:cNvSpPr>
            <a:spLocks noChangeArrowheads="1"/>
          </p:cNvSpPr>
          <p:nvPr/>
        </p:nvSpPr>
        <p:spPr bwMode="auto">
          <a:xfrm>
            <a:off x="6816726" y="1902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2" name="Oval 68"/>
          <p:cNvSpPr>
            <a:spLocks noChangeArrowheads="1"/>
          </p:cNvSpPr>
          <p:nvPr/>
        </p:nvSpPr>
        <p:spPr bwMode="auto">
          <a:xfrm>
            <a:off x="5427541" y="10194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3" name="Oval 70"/>
          <p:cNvSpPr>
            <a:spLocks noChangeArrowheads="1"/>
          </p:cNvSpPr>
          <p:nvPr/>
        </p:nvSpPr>
        <p:spPr bwMode="auto">
          <a:xfrm>
            <a:off x="6740526" y="13051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4" name="Oval 72"/>
          <p:cNvSpPr>
            <a:spLocks noChangeArrowheads="1"/>
          </p:cNvSpPr>
          <p:nvPr/>
        </p:nvSpPr>
        <p:spPr bwMode="auto">
          <a:xfrm>
            <a:off x="5949218" y="11718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5" name="Oval 82"/>
          <p:cNvSpPr>
            <a:spLocks noChangeArrowheads="1"/>
          </p:cNvSpPr>
          <p:nvPr/>
        </p:nvSpPr>
        <p:spPr bwMode="auto">
          <a:xfrm>
            <a:off x="6283326" y="15337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6" name="Line 93"/>
          <p:cNvSpPr>
            <a:spLocks noChangeShapeType="1"/>
          </p:cNvSpPr>
          <p:nvPr/>
        </p:nvSpPr>
        <p:spPr bwMode="auto">
          <a:xfrm flipH="1">
            <a:off x="5480294" y="1762368"/>
            <a:ext cx="803031" cy="1221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17" name="Line 95"/>
          <p:cNvSpPr>
            <a:spLocks noChangeShapeType="1"/>
          </p:cNvSpPr>
          <p:nvPr/>
        </p:nvSpPr>
        <p:spPr bwMode="auto">
          <a:xfrm flipH="1">
            <a:off x="5448300" y="1444869"/>
            <a:ext cx="1292226" cy="266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18" name="Line 130"/>
          <p:cNvSpPr>
            <a:spLocks noChangeShapeType="1"/>
          </p:cNvSpPr>
          <p:nvPr/>
        </p:nvSpPr>
        <p:spPr bwMode="auto">
          <a:xfrm>
            <a:off x="6564313" y="1825869"/>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19" name="Line 145"/>
          <p:cNvSpPr>
            <a:spLocks noChangeShapeType="1"/>
          </p:cNvSpPr>
          <p:nvPr/>
        </p:nvSpPr>
        <p:spPr bwMode="auto">
          <a:xfrm flipV="1">
            <a:off x="5357812" y="1406769"/>
            <a:ext cx="585787"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20" name="Line 145"/>
          <p:cNvSpPr>
            <a:spLocks noChangeShapeType="1"/>
          </p:cNvSpPr>
          <p:nvPr/>
        </p:nvSpPr>
        <p:spPr bwMode="auto">
          <a:xfrm flipV="1">
            <a:off x="5333999" y="1305167"/>
            <a:ext cx="176213" cy="3683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21" name="Line 86"/>
          <p:cNvSpPr>
            <a:spLocks noChangeShapeType="1"/>
          </p:cNvSpPr>
          <p:nvPr/>
        </p:nvSpPr>
        <p:spPr bwMode="auto">
          <a:xfrm flipH="1">
            <a:off x="785813" y="3238500"/>
            <a:ext cx="852487" cy="190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22" name="Oval 85"/>
          <p:cNvSpPr>
            <a:spLocks noChangeArrowheads="1"/>
          </p:cNvSpPr>
          <p:nvPr/>
        </p:nvSpPr>
        <p:spPr bwMode="auto">
          <a:xfrm>
            <a:off x="3733800" y="1569426"/>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3" name="Oval 85"/>
          <p:cNvSpPr>
            <a:spLocks noChangeArrowheads="1"/>
          </p:cNvSpPr>
          <p:nvPr/>
        </p:nvSpPr>
        <p:spPr bwMode="auto">
          <a:xfrm>
            <a:off x="4419967" y="1447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4" name="Oval 71"/>
          <p:cNvSpPr>
            <a:spLocks noChangeArrowheads="1"/>
          </p:cNvSpPr>
          <p:nvPr/>
        </p:nvSpPr>
        <p:spPr bwMode="auto">
          <a:xfrm>
            <a:off x="3452813" y="8572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5" name="Oval 77"/>
          <p:cNvSpPr>
            <a:spLocks noChangeArrowheads="1"/>
          </p:cNvSpPr>
          <p:nvPr/>
        </p:nvSpPr>
        <p:spPr bwMode="auto">
          <a:xfrm>
            <a:off x="3975100" y="1162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6" name="Oval 79"/>
          <p:cNvSpPr>
            <a:spLocks noChangeArrowheads="1"/>
          </p:cNvSpPr>
          <p:nvPr/>
        </p:nvSpPr>
        <p:spPr bwMode="auto">
          <a:xfrm>
            <a:off x="3681413" y="9334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7" name="Oval 81"/>
          <p:cNvSpPr>
            <a:spLocks noChangeArrowheads="1"/>
          </p:cNvSpPr>
          <p:nvPr/>
        </p:nvSpPr>
        <p:spPr bwMode="auto">
          <a:xfrm>
            <a:off x="3376613" y="1162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8" name="Oval 71"/>
          <p:cNvSpPr>
            <a:spLocks noChangeArrowheads="1"/>
          </p:cNvSpPr>
          <p:nvPr/>
        </p:nvSpPr>
        <p:spPr bwMode="auto">
          <a:xfrm>
            <a:off x="4486398"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9" name="Oval 77"/>
          <p:cNvSpPr>
            <a:spLocks noChangeArrowheads="1"/>
          </p:cNvSpPr>
          <p:nvPr/>
        </p:nvSpPr>
        <p:spPr bwMode="auto">
          <a:xfrm>
            <a:off x="4894385" y="133691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0" name="Oval 79"/>
          <p:cNvSpPr>
            <a:spLocks noChangeArrowheads="1"/>
          </p:cNvSpPr>
          <p:nvPr/>
        </p:nvSpPr>
        <p:spPr bwMode="auto">
          <a:xfrm>
            <a:off x="4648200" y="108145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1" name="Oval 81"/>
          <p:cNvSpPr>
            <a:spLocks noChangeArrowheads="1"/>
          </p:cNvSpPr>
          <p:nvPr/>
        </p:nvSpPr>
        <p:spPr bwMode="auto">
          <a:xfrm>
            <a:off x="4179644"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2" name="Line 145"/>
          <p:cNvSpPr>
            <a:spLocks noChangeShapeType="1"/>
          </p:cNvSpPr>
          <p:nvPr/>
        </p:nvSpPr>
        <p:spPr bwMode="auto">
          <a:xfrm flipV="1">
            <a:off x="3912393" y="1354504"/>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3" name="Line 145"/>
          <p:cNvSpPr>
            <a:spLocks noChangeShapeType="1"/>
          </p:cNvSpPr>
          <p:nvPr/>
        </p:nvSpPr>
        <p:spPr bwMode="auto">
          <a:xfrm flipH="1" flipV="1">
            <a:off x="3605213" y="1406768"/>
            <a:ext cx="207167" cy="1826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4" name="Line 145"/>
          <p:cNvSpPr>
            <a:spLocks noChangeShapeType="1"/>
          </p:cNvSpPr>
          <p:nvPr/>
        </p:nvSpPr>
        <p:spPr bwMode="auto">
          <a:xfrm flipV="1">
            <a:off x="4686300" y="1559168"/>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5" name="Line 145"/>
          <p:cNvSpPr>
            <a:spLocks noChangeShapeType="1"/>
          </p:cNvSpPr>
          <p:nvPr/>
        </p:nvSpPr>
        <p:spPr bwMode="auto">
          <a:xfrm flipV="1">
            <a:off x="4649177" y="1306145"/>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6" name="Line 145"/>
          <p:cNvSpPr>
            <a:spLocks noChangeShapeType="1"/>
          </p:cNvSpPr>
          <p:nvPr/>
        </p:nvSpPr>
        <p:spPr bwMode="auto">
          <a:xfrm flipV="1">
            <a:off x="4545806" y="1081454"/>
            <a:ext cx="50007" cy="3790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7" name="Line 145"/>
          <p:cNvSpPr>
            <a:spLocks noChangeShapeType="1"/>
          </p:cNvSpPr>
          <p:nvPr/>
        </p:nvSpPr>
        <p:spPr bwMode="auto">
          <a:xfrm flipH="1" flipV="1">
            <a:off x="4414105" y="1019419"/>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8" name="Line 145"/>
          <p:cNvSpPr>
            <a:spLocks noChangeShapeType="1"/>
          </p:cNvSpPr>
          <p:nvPr/>
        </p:nvSpPr>
        <p:spPr bwMode="auto">
          <a:xfrm flipV="1">
            <a:off x="3812381" y="1171819"/>
            <a:ext cx="73820" cy="406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9" name="Line 145"/>
          <p:cNvSpPr>
            <a:spLocks noChangeShapeType="1"/>
          </p:cNvSpPr>
          <p:nvPr/>
        </p:nvSpPr>
        <p:spPr bwMode="auto">
          <a:xfrm flipH="1" flipV="1">
            <a:off x="3681414" y="1162050"/>
            <a:ext cx="116496" cy="3946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40" name="Line 145"/>
          <p:cNvSpPr>
            <a:spLocks noChangeShapeType="1"/>
          </p:cNvSpPr>
          <p:nvPr/>
        </p:nvSpPr>
        <p:spPr bwMode="auto">
          <a:xfrm flipV="1">
            <a:off x="2280506" y="1386254"/>
            <a:ext cx="50006" cy="3047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41" name="Line 145"/>
          <p:cNvSpPr>
            <a:spLocks noChangeShapeType="1"/>
          </p:cNvSpPr>
          <p:nvPr/>
        </p:nvSpPr>
        <p:spPr bwMode="auto">
          <a:xfrm flipH="1" flipV="1">
            <a:off x="2081214" y="1292469"/>
            <a:ext cx="128586" cy="3985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43" name="Oval 56"/>
          <p:cNvSpPr>
            <a:spLocks noChangeArrowheads="1"/>
          </p:cNvSpPr>
          <p:nvPr/>
        </p:nvSpPr>
        <p:spPr bwMode="auto">
          <a:xfrm>
            <a:off x="1742838" y="6501062"/>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144" name="Oval 78"/>
          <p:cNvSpPr>
            <a:spLocks noChangeArrowheads="1"/>
          </p:cNvSpPr>
          <p:nvPr/>
        </p:nvSpPr>
        <p:spPr bwMode="auto">
          <a:xfrm>
            <a:off x="1738493" y="614741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146" name="Oval 51"/>
          <p:cNvSpPr>
            <a:spLocks noChangeArrowheads="1"/>
          </p:cNvSpPr>
          <p:nvPr/>
        </p:nvSpPr>
        <p:spPr bwMode="auto">
          <a:xfrm>
            <a:off x="1718345" y="576970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7" name="Oval 46"/>
          <p:cNvSpPr>
            <a:spLocks noChangeArrowheads="1"/>
          </p:cNvSpPr>
          <p:nvPr/>
        </p:nvSpPr>
        <p:spPr bwMode="auto">
          <a:xfrm>
            <a:off x="1070829" y="18903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8" name="Oval 60"/>
          <p:cNvSpPr>
            <a:spLocks noChangeArrowheads="1"/>
          </p:cNvSpPr>
          <p:nvPr/>
        </p:nvSpPr>
        <p:spPr bwMode="auto">
          <a:xfrm>
            <a:off x="1299429" y="20427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9" name="Line 86"/>
          <p:cNvSpPr>
            <a:spLocks noChangeShapeType="1"/>
          </p:cNvSpPr>
          <p:nvPr/>
        </p:nvSpPr>
        <p:spPr bwMode="auto">
          <a:xfrm flipH="1">
            <a:off x="1580416" y="1864945"/>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50" name="Line 86"/>
          <p:cNvSpPr>
            <a:spLocks noChangeShapeType="1"/>
          </p:cNvSpPr>
          <p:nvPr/>
        </p:nvSpPr>
        <p:spPr bwMode="auto">
          <a:xfrm flipH="1">
            <a:off x="1299429" y="1750645"/>
            <a:ext cx="852487" cy="190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51" name="Oval 46"/>
          <p:cNvSpPr>
            <a:spLocks noChangeArrowheads="1"/>
          </p:cNvSpPr>
          <p:nvPr/>
        </p:nvSpPr>
        <p:spPr bwMode="auto">
          <a:xfrm>
            <a:off x="1895109" y="10003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2" name="Oval 46"/>
          <p:cNvSpPr>
            <a:spLocks noChangeArrowheads="1"/>
          </p:cNvSpPr>
          <p:nvPr/>
        </p:nvSpPr>
        <p:spPr bwMode="auto">
          <a:xfrm>
            <a:off x="1460257" y="835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3" name="Oval 46"/>
          <p:cNvSpPr>
            <a:spLocks noChangeArrowheads="1"/>
          </p:cNvSpPr>
          <p:nvPr/>
        </p:nvSpPr>
        <p:spPr bwMode="auto">
          <a:xfrm>
            <a:off x="1135673" y="11527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4" name="Oval 46"/>
          <p:cNvSpPr>
            <a:spLocks noChangeArrowheads="1"/>
          </p:cNvSpPr>
          <p:nvPr/>
        </p:nvSpPr>
        <p:spPr bwMode="auto">
          <a:xfrm>
            <a:off x="883994" y="149175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5" name="Oval 46"/>
          <p:cNvSpPr>
            <a:spLocks noChangeArrowheads="1"/>
          </p:cNvSpPr>
          <p:nvPr/>
        </p:nvSpPr>
        <p:spPr bwMode="auto">
          <a:xfrm>
            <a:off x="1228359" y="2438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6" name="Oval 46"/>
          <p:cNvSpPr>
            <a:spLocks noChangeArrowheads="1"/>
          </p:cNvSpPr>
          <p:nvPr/>
        </p:nvSpPr>
        <p:spPr bwMode="auto">
          <a:xfrm>
            <a:off x="1589575" y="249994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7" name="Oval 46"/>
          <p:cNvSpPr>
            <a:spLocks noChangeArrowheads="1"/>
          </p:cNvSpPr>
          <p:nvPr/>
        </p:nvSpPr>
        <p:spPr bwMode="auto">
          <a:xfrm>
            <a:off x="2209800" y="2283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8" name="Oval 46"/>
          <p:cNvSpPr>
            <a:spLocks noChangeArrowheads="1"/>
          </p:cNvSpPr>
          <p:nvPr/>
        </p:nvSpPr>
        <p:spPr bwMode="auto">
          <a:xfrm>
            <a:off x="2538413" y="221956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9" name="Line 86"/>
          <p:cNvSpPr>
            <a:spLocks noChangeShapeType="1"/>
          </p:cNvSpPr>
          <p:nvPr/>
        </p:nvSpPr>
        <p:spPr bwMode="auto">
          <a:xfrm flipH="1">
            <a:off x="1847116" y="1981200"/>
            <a:ext cx="386495" cy="53046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0" name="Line 86"/>
          <p:cNvSpPr>
            <a:spLocks noChangeShapeType="1"/>
          </p:cNvSpPr>
          <p:nvPr/>
        </p:nvSpPr>
        <p:spPr bwMode="auto">
          <a:xfrm flipH="1">
            <a:off x="1460257" y="1978268"/>
            <a:ext cx="739652" cy="52167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1" name="Line 86"/>
          <p:cNvSpPr>
            <a:spLocks noChangeShapeType="1"/>
          </p:cNvSpPr>
          <p:nvPr/>
        </p:nvSpPr>
        <p:spPr bwMode="auto">
          <a:xfrm>
            <a:off x="2330512" y="1978268"/>
            <a:ext cx="249298" cy="3048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2" name="Line 86"/>
          <p:cNvSpPr>
            <a:spLocks noChangeShapeType="1"/>
          </p:cNvSpPr>
          <p:nvPr/>
        </p:nvSpPr>
        <p:spPr bwMode="auto">
          <a:xfrm>
            <a:off x="2266216" y="2017345"/>
            <a:ext cx="64296" cy="33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3" name="Line 86"/>
          <p:cNvSpPr>
            <a:spLocks noChangeShapeType="1"/>
          </p:cNvSpPr>
          <p:nvPr/>
        </p:nvSpPr>
        <p:spPr bwMode="auto">
          <a:xfrm flipH="1" flipV="1">
            <a:off x="1135673" y="1691051"/>
            <a:ext cx="1064236" cy="307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4" name="Line 86"/>
          <p:cNvSpPr>
            <a:spLocks noChangeShapeType="1"/>
          </p:cNvSpPr>
          <p:nvPr/>
        </p:nvSpPr>
        <p:spPr bwMode="auto">
          <a:xfrm flipH="1" flipV="1">
            <a:off x="1395413" y="1418002"/>
            <a:ext cx="804496" cy="29356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5" name="Line 86"/>
          <p:cNvSpPr>
            <a:spLocks noChangeShapeType="1"/>
          </p:cNvSpPr>
          <p:nvPr/>
        </p:nvSpPr>
        <p:spPr bwMode="auto">
          <a:xfrm flipH="1" flipV="1">
            <a:off x="1638299" y="1085850"/>
            <a:ext cx="561609" cy="60031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7" name="Line 86"/>
          <p:cNvSpPr>
            <a:spLocks noChangeShapeType="1"/>
          </p:cNvSpPr>
          <p:nvPr/>
        </p:nvSpPr>
        <p:spPr bwMode="auto">
          <a:xfrm flipH="1">
            <a:off x="4672013" y="1994876"/>
            <a:ext cx="652585" cy="12436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8" name="Line 86"/>
          <p:cNvSpPr>
            <a:spLocks noChangeShapeType="1"/>
          </p:cNvSpPr>
          <p:nvPr/>
        </p:nvSpPr>
        <p:spPr bwMode="auto">
          <a:xfrm flipH="1" flipV="1">
            <a:off x="3886200" y="1845895"/>
            <a:ext cx="616438" cy="12919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9" name="Oval 85"/>
          <p:cNvSpPr>
            <a:spLocks noChangeArrowheads="1"/>
          </p:cNvSpPr>
          <p:nvPr/>
        </p:nvSpPr>
        <p:spPr bwMode="auto">
          <a:xfrm>
            <a:off x="6412280" y="2738314"/>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70" name="Oval 71"/>
          <p:cNvSpPr>
            <a:spLocks noChangeArrowheads="1"/>
          </p:cNvSpPr>
          <p:nvPr/>
        </p:nvSpPr>
        <p:spPr bwMode="auto">
          <a:xfrm>
            <a:off x="6478711" y="207156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1" name="Oval 77"/>
          <p:cNvSpPr>
            <a:spLocks noChangeArrowheads="1"/>
          </p:cNvSpPr>
          <p:nvPr/>
        </p:nvSpPr>
        <p:spPr bwMode="auto">
          <a:xfrm>
            <a:off x="6886698" y="2627431"/>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2" name="Oval 79"/>
          <p:cNvSpPr>
            <a:spLocks noChangeArrowheads="1"/>
          </p:cNvSpPr>
          <p:nvPr/>
        </p:nvSpPr>
        <p:spPr bwMode="auto">
          <a:xfrm>
            <a:off x="6640513" y="237196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3" name="Oval 81"/>
          <p:cNvSpPr>
            <a:spLocks noChangeArrowheads="1"/>
          </p:cNvSpPr>
          <p:nvPr/>
        </p:nvSpPr>
        <p:spPr bwMode="auto">
          <a:xfrm>
            <a:off x="6171957" y="207156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4" name="Line 145"/>
          <p:cNvSpPr>
            <a:spLocks noChangeShapeType="1"/>
          </p:cNvSpPr>
          <p:nvPr/>
        </p:nvSpPr>
        <p:spPr bwMode="auto">
          <a:xfrm flipV="1">
            <a:off x="6678613" y="2849682"/>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5" name="Line 145"/>
          <p:cNvSpPr>
            <a:spLocks noChangeShapeType="1"/>
          </p:cNvSpPr>
          <p:nvPr/>
        </p:nvSpPr>
        <p:spPr bwMode="auto">
          <a:xfrm flipV="1">
            <a:off x="6641490" y="2596659"/>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6" name="Line 145"/>
          <p:cNvSpPr>
            <a:spLocks noChangeShapeType="1"/>
          </p:cNvSpPr>
          <p:nvPr/>
        </p:nvSpPr>
        <p:spPr bwMode="auto">
          <a:xfrm flipV="1">
            <a:off x="6538119" y="2371968"/>
            <a:ext cx="50007" cy="3790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7" name="Line 145"/>
          <p:cNvSpPr>
            <a:spLocks noChangeShapeType="1"/>
          </p:cNvSpPr>
          <p:nvPr/>
        </p:nvSpPr>
        <p:spPr bwMode="auto">
          <a:xfrm flipH="1" flipV="1">
            <a:off x="6406418" y="2309933"/>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8" name="Line 86"/>
          <p:cNvSpPr>
            <a:spLocks noChangeShapeType="1"/>
          </p:cNvSpPr>
          <p:nvPr/>
        </p:nvSpPr>
        <p:spPr bwMode="auto">
          <a:xfrm flipH="1">
            <a:off x="4672013" y="2932231"/>
            <a:ext cx="1770550" cy="34437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9" name="Line 86"/>
          <p:cNvSpPr>
            <a:spLocks noChangeShapeType="1"/>
          </p:cNvSpPr>
          <p:nvPr/>
        </p:nvSpPr>
        <p:spPr bwMode="auto">
          <a:xfrm flipH="1" flipV="1">
            <a:off x="4724399" y="2524368"/>
            <a:ext cx="1718163" cy="29600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80" name="Oval 53"/>
          <p:cNvSpPr>
            <a:spLocks noChangeArrowheads="1"/>
          </p:cNvSpPr>
          <p:nvPr/>
        </p:nvSpPr>
        <p:spPr bwMode="auto">
          <a:xfrm>
            <a:off x="1695535" y="53467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81" name="Line 107"/>
          <p:cNvSpPr>
            <a:spLocks noChangeShapeType="1"/>
          </p:cNvSpPr>
          <p:nvPr/>
        </p:nvSpPr>
        <p:spPr bwMode="auto">
          <a:xfrm flipV="1">
            <a:off x="7162800" y="3238500"/>
            <a:ext cx="304800" cy="283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cxnSp>
        <p:nvCxnSpPr>
          <p:cNvPr id="3" name="Straight Connector 2"/>
          <p:cNvCxnSpPr/>
          <p:nvPr/>
        </p:nvCxnSpPr>
        <p:spPr>
          <a:xfrm>
            <a:off x="4029" y="5257800"/>
            <a:ext cx="20771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81213" y="5257800"/>
            <a:ext cx="14287" cy="160020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Line 111"/>
          <p:cNvSpPr>
            <a:spLocks noChangeShapeType="1"/>
          </p:cNvSpPr>
          <p:nvPr/>
        </p:nvSpPr>
        <p:spPr bwMode="auto">
          <a:xfrm flipV="1">
            <a:off x="3912393" y="3368918"/>
            <a:ext cx="563016" cy="9363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0" name="Line 111"/>
          <p:cNvSpPr>
            <a:spLocks noChangeShapeType="1"/>
          </p:cNvSpPr>
          <p:nvPr/>
        </p:nvSpPr>
        <p:spPr bwMode="auto">
          <a:xfrm flipH="1" flipV="1">
            <a:off x="2432905" y="4216400"/>
            <a:ext cx="791308" cy="8802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1" name="Line 111"/>
          <p:cNvSpPr>
            <a:spLocks noChangeShapeType="1"/>
          </p:cNvSpPr>
          <p:nvPr/>
        </p:nvSpPr>
        <p:spPr bwMode="auto">
          <a:xfrm flipH="1" flipV="1">
            <a:off x="5372100" y="1941145"/>
            <a:ext cx="1063626" cy="9021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2" name="Line 111"/>
          <p:cNvSpPr>
            <a:spLocks noChangeShapeType="1"/>
          </p:cNvSpPr>
          <p:nvPr/>
        </p:nvSpPr>
        <p:spPr bwMode="auto">
          <a:xfrm flipH="1" flipV="1">
            <a:off x="4656871" y="1694715"/>
            <a:ext cx="548542" cy="676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3" name="Line 111"/>
          <p:cNvSpPr>
            <a:spLocks noChangeShapeType="1"/>
          </p:cNvSpPr>
          <p:nvPr/>
        </p:nvSpPr>
        <p:spPr bwMode="auto">
          <a:xfrm flipH="1">
            <a:off x="4028708" y="1644159"/>
            <a:ext cx="390891" cy="2930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pic>
        <p:nvPicPr>
          <p:cNvPr id="194" name="Picture 19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427463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Oval 45"/>
          <p:cNvSpPr>
            <a:spLocks noChangeArrowheads="1"/>
          </p:cNvSpPr>
          <p:nvPr/>
        </p:nvSpPr>
        <p:spPr bwMode="auto">
          <a:xfrm>
            <a:off x="2209800" y="3886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0" name="Oval 46"/>
          <p:cNvSpPr>
            <a:spLocks noChangeArrowheads="1"/>
          </p:cNvSpPr>
          <p:nvPr/>
        </p:nvSpPr>
        <p:spPr bwMode="auto">
          <a:xfrm>
            <a:off x="539552" y="321297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1" name="Oval 47"/>
          <p:cNvSpPr>
            <a:spLocks noChangeArrowheads="1"/>
          </p:cNvSpPr>
          <p:nvPr/>
        </p:nvSpPr>
        <p:spPr bwMode="auto">
          <a:xfrm>
            <a:off x="2843213" y="436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2" name="Oval 48"/>
          <p:cNvSpPr>
            <a:spLocks noChangeArrowheads="1"/>
          </p:cNvSpPr>
          <p:nvPr/>
        </p:nvSpPr>
        <p:spPr bwMode="auto">
          <a:xfrm>
            <a:off x="1600200" y="3048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3" name="Oval 49"/>
          <p:cNvSpPr>
            <a:spLocks noChangeArrowheads="1"/>
          </p:cNvSpPr>
          <p:nvPr/>
        </p:nvSpPr>
        <p:spPr bwMode="auto">
          <a:xfrm>
            <a:off x="4572000" y="3962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4" name="Oval 50"/>
          <p:cNvSpPr>
            <a:spLocks noChangeArrowheads="1"/>
          </p:cNvSpPr>
          <p:nvPr/>
        </p:nvSpPr>
        <p:spPr bwMode="auto">
          <a:xfrm>
            <a:off x="3275856" y="486916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5" name="Oval 51"/>
          <p:cNvSpPr>
            <a:spLocks noChangeArrowheads="1"/>
          </p:cNvSpPr>
          <p:nvPr/>
        </p:nvSpPr>
        <p:spPr bwMode="auto">
          <a:xfrm>
            <a:off x="1776413" y="4826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7" name="Oval 53"/>
          <p:cNvSpPr>
            <a:spLocks noChangeArrowheads="1"/>
          </p:cNvSpPr>
          <p:nvPr/>
        </p:nvSpPr>
        <p:spPr bwMode="auto">
          <a:xfrm>
            <a:off x="5867400" y="4114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88" name="Oval 54"/>
          <p:cNvSpPr>
            <a:spLocks noChangeArrowheads="1"/>
          </p:cNvSpPr>
          <p:nvPr/>
        </p:nvSpPr>
        <p:spPr bwMode="auto">
          <a:xfrm>
            <a:off x="7391400" y="298547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89" name="Oval 55"/>
          <p:cNvSpPr>
            <a:spLocks noChangeArrowheads="1"/>
          </p:cNvSpPr>
          <p:nvPr/>
        </p:nvSpPr>
        <p:spPr bwMode="auto">
          <a:xfrm>
            <a:off x="5205413" y="4724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0" name="Oval 56"/>
          <p:cNvSpPr>
            <a:spLocks noChangeArrowheads="1"/>
          </p:cNvSpPr>
          <p:nvPr/>
        </p:nvSpPr>
        <p:spPr bwMode="auto">
          <a:xfrm>
            <a:off x="4419600" y="2362200"/>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24591" name="Oval 57"/>
          <p:cNvSpPr>
            <a:spLocks noChangeArrowheads="1"/>
          </p:cNvSpPr>
          <p:nvPr/>
        </p:nvSpPr>
        <p:spPr bwMode="auto">
          <a:xfrm>
            <a:off x="6259513" y="46482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2" name="Oval 58"/>
          <p:cNvSpPr>
            <a:spLocks noChangeArrowheads="1"/>
          </p:cNvSpPr>
          <p:nvPr/>
        </p:nvSpPr>
        <p:spPr bwMode="auto">
          <a:xfrm>
            <a:off x="3986213" y="43561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3" name="Oval 59"/>
          <p:cNvSpPr>
            <a:spLocks noChangeArrowheads="1"/>
          </p:cNvSpPr>
          <p:nvPr/>
        </p:nvSpPr>
        <p:spPr bwMode="auto">
          <a:xfrm>
            <a:off x="6858000" y="41910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594" name="Oval 60"/>
          <p:cNvSpPr>
            <a:spLocks noChangeArrowheads="1"/>
          </p:cNvSpPr>
          <p:nvPr/>
        </p:nvSpPr>
        <p:spPr bwMode="auto">
          <a:xfrm>
            <a:off x="785813" y="3530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5" name="Oval 61"/>
          <p:cNvSpPr>
            <a:spLocks noChangeArrowheads="1"/>
          </p:cNvSpPr>
          <p:nvPr/>
        </p:nvSpPr>
        <p:spPr bwMode="auto">
          <a:xfrm>
            <a:off x="6716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6" name="Oval 62"/>
          <p:cNvSpPr>
            <a:spLocks noChangeArrowheads="1"/>
          </p:cNvSpPr>
          <p:nvPr/>
        </p:nvSpPr>
        <p:spPr bwMode="auto">
          <a:xfrm>
            <a:off x="16240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7" name="Oval 63"/>
          <p:cNvSpPr>
            <a:spLocks noChangeArrowheads="1"/>
          </p:cNvSpPr>
          <p:nvPr/>
        </p:nvSpPr>
        <p:spPr bwMode="auto">
          <a:xfrm>
            <a:off x="2843808" y="486916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8" name="Oval 64"/>
          <p:cNvSpPr>
            <a:spLocks noChangeArrowheads="1"/>
          </p:cNvSpPr>
          <p:nvPr/>
        </p:nvSpPr>
        <p:spPr bwMode="auto">
          <a:xfrm>
            <a:off x="54340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599" name="Oval 65"/>
          <p:cNvSpPr>
            <a:spLocks noChangeArrowheads="1"/>
          </p:cNvSpPr>
          <p:nvPr/>
        </p:nvSpPr>
        <p:spPr bwMode="auto">
          <a:xfrm>
            <a:off x="2123728" y="486916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0" name="Oval 66"/>
          <p:cNvSpPr>
            <a:spLocks noChangeArrowheads="1"/>
          </p:cNvSpPr>
          <p:nvPr/>
        </p:nvSpPr>
        <p:spPr bwMode="auto">
          <a:xfrm>
            <a:off x="5662613" y="5334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1" name="Oval 67"/>
          <p:cNvSpPr>
            <a:spLocks noChangeArrowheads="1"/>
          </p:cNvSpPr>
          <p:nvPr/>
        </p:nvSpPr>
        <p:spPr bwMode="auto">
          <a:xfrm>
            <a:off x="4367213" y="5638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2" name="Oval 68"/>
          <p:cNvSpPr>
            <a:spLocks noChangeArrowheads="1"/>
          </p:cNvSpPr>
          <p:nvPr/>
        </p:nvSpPr>
        <p:spPr bwMode="auto">
          <a:xfrm>
            <a:off x="4519613" y="51943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3" name="Oval 69"/>
          <p:cNvSpPr>
            <a:spLocks noChangeArrowheads="1"/>
          </p:cNvSpPr>
          <p:nvPr/>
        </p:nvSpPr>
        <p:spPr bwMode="auto">
          <a:xfrm>
            <a:off x="3681413" y="4292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4" name="Oval 70"/>
          <p:cNvSpPr>
            <a:spLocks noChangeArrowheads="1"/>
          </p:cNvSpPr>
          <p:nvPr/>
        </p:nvSpPr>
        <p:spPr bwMode="auto">
          <a:xfrm>
            <a:off x="4291013" y="50419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5" name="Oval 71"/>
          <p:cNvSpPr>
            <a:spLocks noChangeArrowheads="1"/>
          </p:cNvSpPr>
          <p:nvPr/>
        </p:nvSpPr>
        <p:spPr bwMode="auto">
          <a:xfrm>
            <a:off x="7173913" y="4876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6" name="Oval 72"/>
          <p:cNvSpPr>
            <a:spLocks noChangeArrowheads="1"/>
          </p:cNvSpPr>
          <p:nvPr/>
        </p:nvSpPr>
        <p:spPr bwMode="auto">
          <a:xfrm>
            <a:off x="4716016" y="558924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7" name="Oval 74"/>
          <p:cNvSpPr>
            <a:spLocks noChangeArrowheads="1"/>
          </p:cNvSpPr>
          <p:nvPr/>
        </p:nvSpPr>
        <p:spPr bwMode="auto">
          <a:xfrm>
            <a:off x="7848600" y="3810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8" name="Oval 75"/>
          <p:cNvSpPr>
            <a:spLocks noChangeArrowheads="1"/>
          </p:cNvSpPr>
          <p:nvPr/>
        </p:nvSpPr>
        <p:spPr bwMode="auto">
          <a:xfrm>
            <a:off x="7772400" y="3276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09" name="Oval 76"/>
          <p:cNvSpPr>
            <a:spLocks noChangeArrowheads="1"/>
          </p:cNvSpPr>
          <p:nvPr/>
        </p:nvSpPr>
        <p:spPr bwMode="auto">
          <a:xfrm>
            <a:off x="6030913" y="52578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0" name="Oval 77"/>
          <p:cNvSpPr>
            <a:spLocks noChangeArrowheads="1"/>
          </p:cNvSpPr>
          <p:nvPr/>
        </p:nvSpPr>
        <p:spPr bwMode="auto">
          <a:xfrm>
            <a:off x="7696200"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1" name="Oval 78"/>
          <p:cNvSpPr>
            <a:spLocks noChangeArrowheads="1"/>
          </p:cNvSpPr>
          <p:nvPr/>
        </p:nvSpPr>
        <p:spPr bwMode="auto">
          <a:xfrm>
            <a:off x="4419600" y="312420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24612" name="Oval 79"/>
          <p:cNvSpPr>
            <a:spLocks noChangeArrowheads="1"/>
          </p:cNvSpPr>
          <p:nvPr/>
        </p:nvSpPr>
        <p:spPr bwMode="auto">
          <a:xfrm>
            <a:off x="7402513" y="4953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3" name="Oval 80"/>
          <p:cNvSpPr>
            <a:spLocks noChangeArrowheads="1"/>
          </p:cNvSpPr>
          <p:nvPr/>
        </p:nvSpPr>
        <p:spPr bwMode="auto">
          <a:xfrm>
            <a:off x="1395413" y="391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4" name="Oval 81"/>
          <p:cNvSpPr>
            <a:spLocks noChangeArrowheads="1"/>
          </p:cNvSpPr>
          <p:nvPr/>
        </p:nvSpPr>
        <p:spPr bwMode="auto">
          <a:xfrm>
            <a:off x="7097713" y="51816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5" name="Oval 82"/>
          <p:cNvSpPr>
            <a:spLocks noChangeArrowheads="1"/>
          </p:cNvSpPr>
          <p:nvPr/>
        </p:nvSpPr>
        <p:spPr bwMode="auto">
          <a:xfrm>
            <a:off x="3869197" y="5260691"/>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6" name="Oval 83"/>
          <p:cNvSpPr>
            <a:spLocks noChangeArrowheads="1"/>
          </p:cNvSpPr>
          <p:nvPr/>
        </p:nvSpPr>
        <p:spPr bwMode="auto">
          <a:xfrm>
            <a:off x="7467600" y="41910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7" name="Oval 84"/>
          <p:cNvSpPr>
            <a:spLocks noChangeArrowheads="1"/>
          </p:cNvSpPr>
          <p:nvPr/>
        </p:nvSpPr>
        <p:spPr bwMode="auto">
          <a:xfrm>
            <a:off x="1043608" y="414908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24618" name="Oval 85"/>
          <p:cNvSpPr>
            <a:spLocks noChangeArrowheads="1"/>
          </p:cNvSpPr>
          <p:nvPr/>
        </p:nvSpPr>
        <p:spPr bwMode="auto">
          <a:xfrm>
            <a:off x="7010400" y="35052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24619" name="Line 86"/>
          <p:cNvSpPr>
            <a:spLocks noChangeShapeType="1"/>
          </p:cNvSpPr>
          <p:nvPr/>
        </p:nvSpPr>
        <p:spPr bwMode="auto">
          <a:xfrm flipH="1">
            <a:off x="1066800" y="3352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0" name="Line 87"/>
          <p:cNvSpPr>
            <a:spLocks noChangeShapeType="1"/>
          </p:cNvSpPr>
          <p:nvPr/>
        </p:nvSpPr>
        <p:spPr bwMode="auto">
          <a:xfrm flipH="1">
            <a:off x="1600200" y="3352800"/>
            <a:ext cx="76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1" name="Line 89"/>
          <p:cNvSpPr>
            <a:spLocks noChangeShapeType="1"/>
          </p:cNvSpPr>
          <p:nvPr/>
        </p:nvSpPr>
        <p:spPr bwMode="auto">
          <a:xfrm flipH="1">
            <a:off x="2267743" y="4216400"/>
            <a:ext cx="94455" cy="6527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2" name="Line 90"/>
          <p:cNvSpPr>
            <a:spLocks noChangeShapeType="1"/>
          </p:cNvSpPr>
          <p:nvPr/>
        </p:nvSpPr>
        <p:spPr bwMode="auto">
          <a:xfrm>
            <a:off x="2438400" y="4191000"/>
            <a:ext cx="457200" cy="254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3" name="Line 91"/>
          <p:cNvSpPr>
            <a:spLocks noChangeShapeType="1"/>
          </p:cNvSpPr>
          <p:nvPr/>
        </p:nvSpPr>
        <p:spPr bwMode="auto">
          <a:xfrm>
            <a:off x="1752600" y="33528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4" name="Line 92"/>
          <p:cNvSpPr>
            <a:spLocks noChangeShapeType="1"/>
          </p:cNvSpPr>
          <p:nvPr/>
        </p:nvSpPr>
        <p:spPr bwMode="auto">
          <a:xfrm>
            <a:off x="2362200" y="4191000"/>
            <a:ext cx="481608" cy="7501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5" name="Line 93"/>
          <p:cNvSpPr>
            <a:spLocks noChangeShapeType="1"/>
          </p:cNvSpPr>
          <p:nvPr/>
        </p:nvSpPr>
        <p:spPr bwMode="auto">
          <a:xfrm flipH="1">
            <a:off x="4038600" y="4267200"/>
            <a:ext cx="609600" cy="990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6" name="Line 94"/>
          <p:cNvSpPr>
            <a:spLocks noChangeShapeType="1"/>
          </p:cNvSpPr>
          <p:nvPr/>
        </p:nvSpPr>
        <p:spPr bwMode="auto">
          <a:xfrm flipH="1">
            <a:off x="4291012" y="4216400"/>
            <a:ext cx="347785"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7" name="Line 95"/>
          <p:cNvSpPr>
            <a:spLocks noChangeShapeType="1"/>
          </p:cNvSpPr>
          <p:nvPr/>
        </p:nvSpPr>
        <p:spPr bwMode="auto">
          <a:xfrm flipH="1">
            <a:off x="4648200" y="4267200"/>
            <a:ext cx="762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8" name="Line 96"/>
          <p:cNvSpPr>
            <a:spLocks noChangeShapeType="1"/>
          </p:cNvSpPr>
          <p:nvPr/>
        </p:nvSpPr>
        <p:spPr bwMode="auto">
          <a:xfrm flipH="1">
            <a:off x="5486400" y="4419600"/>
            <a:ext cx="4572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29" name="Line 97"/>
          <p:cNvSpPr>
            <a:spLocks noChangeShapeType="1"/>
          </p:cNvSpPr>
          <p:nvPr/>
        </p:nvSpPr>
        <p:spPr bwMode="auto">
          <a:xfrm flipH="1">
            <a:off x="5791200" y="4419600"/>
            <a:ext cx="228600" cy="914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0" name="Line 98"/>
          <p:cNvSpPr>
            <a:spLocks noChangeShapeType="1"/>
          </p:cNvSpPr>
          <p:nvPr/>
        </p:nvSpPr>
        <p:spPr bwMode="auto">
          <a:xfrm>
            <a:off x="6096000" y="4419600"/>
            <a:ext cx="762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1" name="Line 99"/>
          <p:cNvSpPr>
            <a:spLocks noChangeShapeType="1"/>
          </p:cNvSpPr>
          <p:nvPr/>
        </p:nvSpPr>
        <p:spPr bwMode="auto">
          <a:xfrm>
            <a:off x="6172200" y="4419600"/>
            <a:ext cx="2286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2" name="Line 100"/>
          <p:cNvSpPr>
            <a:spLocks noChangeShapeType="1"/>
          </p:cNvSpPr>
          <p:nvPr/>
        </p:nvSpPr>
        <p:spPr bwMode="auto">
          <a:xfrm flipH="1">
            <a:off x="6858000" y="4495800"/>
            <a:ext cx="76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3" name="Line 101"/>
          <p:cNvSpPr>
            <a:spLocks noChangeShapeType="1"/>
          </p:cNvSpPr>
          <p:nvPr/>
        </p:nvSpPr>
        <p:spPr bwMode="auto">
          <a:xfrm flipH="1" flipV="1">
            <a:off x="7086600" y="4495800"/>
            <a:ext cx="3810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4" name="Line 102"/>
          <p:cNvSpPr>
            <a:spLocks noChangeShapeType="1"/>
          </p:cNvSpPr>
          <p:nvPr/>
        </p:nvSpPr>
        <p:spPr bwMode="auto">
          <a:xfrm>
            <a:off x="7391400" y="54102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5" name="Line 103"/>
          <p:cNvSpPr>
            <a:spLocks noChangeShapeType="1"/>
          </p:cNvSpPr>
          <p:nvPr/>
        </p:nvSpPr>
        <p:spPr bwMode="auto">
          <a:xfrm>
            <a:off x="5562600" y="5181600"/>
            <a:ext cx="152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6" name="Line 104"/>
          <p:cNvSpPr>
            <a:spLocks noChangeShapeType="1"/>
          </p:cNvSpPr>
          <p:nvPr/>
        </p:nvSpPr>
        <p:spPr bwMode="auto">
          <a:xfrm flipH="1" flipV="1">
            <a:off x="1295400" y="4343400"/>
            <a:ext cx="540296" cy="59776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7" name="Line 105"/>
          <p:cNvSpPr>
            <a:spLocks noChangeShapeType="1"/>
          </p:cNvSpPr>
          <p:nvPr/>
        </p:nvSpPr>
        <p:spPr bwMode="auto">
          <a:xfrm flipV="1">
            <a:off x="7543800" y="4495800"/>
            <a:ext cx="762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8" name="Line 106"/>
          <p:cNvSpPr>
            <a:spLocks noChangeShapeType="1"/>
          </p:cNvSpPr>
          <p:nvPr/>
        </p:nvSpPr>
        <p:spPr bwMode="auto">
          <a:xfrm>
            <a:off x="7162800" y="43434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39" name="Line 107"/>
          <p:cNvSpPr>
            <a:spLocks noChangeShapeType="1"/>
          </p:cNvSpPr>
          <p:nvPr/>
        </p:nvSpPr>
        <p:spPr bwMode="auto">
          <a:xfrm flipV="1">
            <a:off x="7315200" y="3505200"/>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0" name="Line 108"/>
          <p:cNvSpPr>
            <a:spLocks noChangeShapeType="1"/>
          </p:cNvSpPr>
          <p:nvPr/>
        </p:nvSpPr>
        <p:spPr bwMode="auto">
          <a:xfrm>
            <a:off x="7315200" y="3733800"/>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1" name="Line 109"/>
          <p:cNvSpPr>
            <a:spLocks noChangeShapeType="1"/>
          </p:cNvSpPr>
          <p:nvPr/>
        </p:nvSpPr>
        <p:spPr bwMode="auto">
          <a:xfrm>
            <a:off x="1905000" y="3200400"/>
            <a:ext cx="25146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2" name="Line 110"/>
          <p:cNvSpPr>
            <a:spLocks noChangeShapeType="1"/>
          </p:cNvSpPr>
          <p:nvPr/>
        </p:nvSpPr>
        <p:spPr bwMode="auto">
          <a:xfrm flipV="1">
            <a:off x="2514600" y="3352800"/>
            <a:ext cx="19812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3" name="Line 111"/>
          <p:cNvSpPr>
            <a:spLocks noChangeShapeType="1"/>
          </p:cNvSpPr>
          <p:nvPr/>
        </p:nvSpPr>
        <p:spPr bwMode="auto">
          <a:xfrm flipH="1" flipV="1">
            <a:off x="4572000" y="3429000"/>
            <a:ext cx="152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4" name="Line 112"/>
          <p:cNvSpPr>
            <a:spLocks noChangeShapeType="1"/>
          </p:cNvSpPr>
          <p:nvPr/>
        </p:nvSpPr>
        <p:spPr bwMode="auto">
          <a:xfrm flipH="1" flipV="1">
            <a:off x="4648200" y="3429000"/>
            <a:ext cx="121920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5" name="Line 113"/>
          <p:cNvSpPr>
            <a:spLocks noChangeShapeType="1"/>
          </p:cNvSpPr>
          <p:nvPr/>
        </p:nvSpPr>
        <p:spPr bwMode="auto">
          <a:xfrm flipH="1" flipV="1">
            <a:off x="4680012" y="3333750"/>
            <a:ext cx="2330388" cy="32385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6" name="Line 114"/>
          <p:cNvSpPr>
            <a:spLocks noChangeShapeType="1"/>
          </p:cNvSpPr>
          <p:nvPr/>
        </p:nvSpPr>
        <p:spPr bwMode="auto">
          <a:xfrm flipH="1" flipV="1">
            <a:off x="1905000" y="33528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7" name="Line 115"/>
          <p:cNvSpPr>
            <a:spLocks noChangeShapeType="1"/>
          </p:cNvSpPr>
          <p:nvPr/>
        </p:nvSpPr>
        <p:spPr bwMode="auto">
          <a:xfrm>
            <a:off x="2514600" y="4038600"/>
            <a:ext cx="2057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8" name="Line 116"/>
          <p:cNvSpPr>
            <a:spLocks noChangeShapeType="1"/>
          </p:cNvSpPr>
          <p:nvPr/>
        </p:nvSpPr>
        <p:spPr bwMode="auto">
          <a:xfrm flipH="1" flipV="1">
            <a:off x="4876800" y="4114800"/>
            <a:ext cx="990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49" name="Line 118"/>
          <p:cNvSpPr>
            <a:spLocks noChangeShapeType="1"/>
          </p:cNvSpPr>
          <p:nvPr/>
        </p:nvSpPr>
        <p:spPr bwMode="auto">
          <a:xfrm>
            <a:off x="6172200" y="4343400"/>
            <a:ext cx="685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0" name="Line 119"/>
          <p:cNvSpPr>
            <a:spLocks noChangeShapeType="1"/>
          </p:cNvSpPr>
          <p:nvPr/>
        </p:nvSpPr>
        <p:spPr bwMode="auto">
          <a:xfrm flipV="1">
            <a:off x="7010400" y="3810000"/>
            <a:ext cx="152400" cy="381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1" name="Line 120"/>
          <p:cNvSpPr>
            <a:spLocks noChangeShapeType="1"/>
          </p:cNvSpPr>
          <p:nvPr/>
        </p:nvSpPr>
        <p:spPr bwMode="auto">
          <a:xfrm flipH="1" flipV="1">
            <a:off x="4672013" y="3429000"/>
            <a:ext cx="2209800" cy="838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2" name="Line 121"/>
          <p:cNvSpPr>
            <a:spLocks noChangeShapeType="1"/>
          </p:cNvSpPr>
          <p:nvPr/>
        </p:nvSpPr>
        <p:spPr bwMode="auto">
          <a:xfrm flipV="1">
            <a:off x="4572000" y="26670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3" name="Line 129"/>
          <p:cNvSpPr>
            <a:spLocks noChangeShapeType="1"/>
          </p:cNvSpPr>
          <p:nvPr/>
        </p:nvSpPr>
        <p:spPr bwMode="auto">
          <a:xfrm flipV="1">
            <a:off x="6300192" y="5373216"/>
            <a:ext cx="562744" cy="1028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4" name="Line 130"/>
          <p:cNvSpPr>
            <a:spLocks noChangeShapeType="1"/>
          </p:cNvSpPr>
          <p:nvPr/>
        </p:nvSpPr>
        <p:spPr bwMode="auto">
          <a:xfrm>
            <a:off x="4067944" y="5517232"/>
            <a:ext cx="360040"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5" name="Line 131"/>
          <p:cNvSpPr>
            <a:spLocks noChangeShapeType="1"/>
          </p:cNvSpPr>
          <p:nvPr/>
        </p:nvSpPr>
        <p:spPr bwMode="auto">
          <a:xfrm flipH="1">
            <a:off x="3912393" y="4140200"/>
            <a:ext cx="654112" cy="203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6" name="Line 132"/>
          <p:cNvSpPr>
            <a:spLocks noChangeShapeType="1"/>
          </p:cNvSpPr>
          <p:nvPr/>
        </p:nvSpPr>
        <p:spPr bwMode="auto">
          <a:xfrm>
            <a:off x="6477000" y="4953000"/>
            <a:ext cx="228600"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7" name="Line 140"/>
          <p:cNvSpPr>
            <a:spLocks noChangeShapeType="1"/>
          </p:cNvSpPr>
          <p:nvPr/>
        </p:nvSpPr>
        <p:spPr bwMode="auto">
          <a:xfrm flipH="1" flipV="1">
            <a:off x="2438400" y="1752600"/>
            <a:ext cx="19812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59" name="Line 145"/>
          <p:cNvSpPr>
            <a:spLocks noChangeShapeType="1"/>
          </p:cNvSpPr>
          <p:nvPr/>
        </p:nvSpPr>
        <p:spPr bwMode="auto">
          <a:xfrm flipV="1">
            <a:off x="4595813" y="1762368"/>
            <a:ext cx="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60" name="Line 146"/>
          <p:cNvSpPr>
            <a:spLocks noChangeShapeType="1"/>
          </p:cNvSpPr>
          <p:nvPr/>
        </p:nvSpPr>
        <p:spPr bwMode="auto">
          <a:xfrm flipH="1" flipV="1">
            <a:off x="3962400" y="1828800"/>
            <a:ext cx="4572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61" name="Line 147"/>
          <p:cNvSpPr>
            <a:spLocks noChangeShapeType="1"/>
          </p:cNvSpPr>
          <p:nvPr/>
        </p:nvSpPr>
        <p:spPr bwMode="auto">
          <a:xfrm flipV="1">
            <a:off x="4648200" y="1828800"/>
            <a:ext cx="5334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62" name="Text Box 148"/>
          <p:cNvSpPr txBox="1">
            <a:spLocks noChangeArrowheads="1"/>
          </p:cNvSpPr>
          <p:nvPr/>
        </p:nvSpPr>
        <p:spPr bwMode="auto">
          <a:xfrm>
            <a:off x="152400" y="6216650"/>
            <a:ext cx="8686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pPr>
            <a:r>
              <a:rPr lang="en-US" sz="3600"/>
              <a:t>   </a:t>
            </a:r>
            <a:endParaRPr lang="en-US"/>
          </a:p>
        </p:txBody>
      </p:sp>
      <p:sp>
        <p:nvSpPr>
          <p:cNvPr id="24664" name="Line 150"/>
          <p:cNvSpPr>
            <a:spLocks noChangeShapeType="1"/>
          </p:cNvSpPr>
          <p:nvPr/>
        </p:nvSpPr>
        <p:spPr bwMode="auto">
          <a:xfrm flipV="1">
            <a:off x="1905000" y="2617204"/>
            <a:ext cx="2550503" cy="4958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71" name="TextBox 96"/>
          <p:cNvSpPr txBox="1">
            <a:spLocks noChangeArrowheads="1"/>
          </p:cNvSpPr>
          <p:nvPr/>
        </p:nvSpPr>
        <p:spPr bwMode="auto">
          <a:xfrm>
            <a:off x="-5495" y="6472793"/>
            <a:ext cx="21336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University</a:t>
            </a:r>
          </a:p>
        </p:txBody>
      </p:sp>
      <p:sp>
        <p:nvSpPr>
          <p:cNvPr id="24672" name="TextBox 97"/>
          <p:cNvSpPr txBox="1">
            <a:spLocks noChangeArrowheads="1"/>
          </p:cNvSpPr>
          <p:nvPr/>
        </p:nvSpPr>
        <p:spPr bwMode="auto">
          <a:xfrm>
            <a:off x="-23727" y="5359400"/>
            <a:ext cx="20823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Lead School</a:t>
            </a:r>
          </a:p>
        </p:txBody>
      </p:sp>
      <p:sp>
        <p:nvSpPr>
          <p:cNvPr id="24673" name="TextBox 98"/>
          <p:cNvSpPr txBox="1">
            <a:spLocks noChangeArrowheads="1"/>
          </p:cNvSpPr>
          <p:nvPr/>
        </p:nvSpPr>
        <p:spPr bwMode="auto">
          <a:xfrm>
            <a:off x="-23727" y="5758934"/>
            <a:ext cx="1881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Partner School</a:t>
            </a:r>
          </a:p>
        </p:txBody>
      </p:sp>
      <p:sp>
        <p:nvSpPr>
          <p:cNvPr id="99" name="Oval 52"/>
          <p:cNvSpPr>
            <a:spLocks noChangeArrowheads="1"/>
          </p:cNvSpPr>
          <p:nvPr/>
        </p:nvSpPr>
        <p:spPr bwMode="auto">
          <a:xfrm>
            <a:off x="31187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0" name="Oval 54"/>
          <p:cNvSpPr>
            <a:spLocks noChangeArrowheads="1"/>
          </p:cNvSpPr>
          <p:nvPr/>
        </p:nvSpPr>
        <p:spPr bwMode="auto">
          <a:xfrm>
            <a:off x="2233980" y="1140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1" name="Oval 74"/>
          <p:cNvSpPr>
            <a:spLocks noChangeArrowheads="1"/>
          </p:cNvSpPr>
          <p:nvPr/>
        </p:nvSpPr>
        <p:spPr bwMode="auto">
          <a:xfrm>
            <a:off x="2966305" y="1978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2" name="Oval 75"/>
          <p:cNvSpPr>
            <a:spLocks noChangeArrowheads="1"/>
          </p:cNvSpPr>
          <p:nvPr/>
        </p:nvSpPr>
        <p:spPr bwMode="auto">
          <a:xfrm>
            <a:off x="2890105" y="14448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03" name="Oval 85"/>
          <p:cNvSpPr>
            <a:spLocks noChangeArrowheads="1"/>
          </p:cNvSpPr>
          <p:nvPr/>
        </p:nvSpPr>
        <p:spPr bwMode="auto">
          <a:xfrm>
            <a:off x="2128105" y="1673469"/>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04" name="Line 107"/>
          <p:cNvSpPr>
            <a:spLocks noChangeShapeType="1"/>
          </p:cNvSpPr>
          <p:nvPr/>
        </p:nvSpPr>
        <p:spPr bwMode="auto">
          <a:xfrm flipV="1">
            <a:off x="2432905" y="1673469"/>
            <a:ext cx="457200" cy="76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5" name="Line 108"/>
          <p:cNvSpPr>
            <a:spLocks noChangeShapeType="1"/>
          </p:cNvSpPr>
          <p:nvPr/>
        </p:nvSpPr>
        <p:spPr bwMode="auto">
          <a:xfrm>
            <a:off x="2432905" y="1902069"/>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6" name="Line 114"/>
          <p:cNvSpPr>
            <a:spLocks noChangeShapeType="1"/>
          </p:cNvSpPr>
          <p:nvPr/>
        </p:nvSpPr>
        <p:spPr bwMode="auto">
          <a:xfrm flipV="1">
            <a:off x="1814513" y="1978269"/>
            <a:ext cx="465992"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7" name="Line 114"/>
          <p:cNvSpPr>
            <a:spLocks noChangeShapeType="1"/>
          </p:cNvSpPr>
          <p:nvPr/>
        </p:nvSpPr>
        <p:spPr bwMode="auto">
          <a:xfrm flipH="1" flipV="1">
            <a:off x="2362200" y="1978269"/>
            <a:ext cx="2051905" cy="126023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8" name="Line 150"/>
          <p:cNvSpPr>
            <a:spLocks noChangeShapeType="1"/>
          </p:cNvSpPr>
          <p:nvPr/>
        </p:nvSpPr>
        <p:spPr bwMode="auto">
          <a:xfrm flipV="1">
            <a:off x="2438400" y="2667000"/>
            <a:ext cx="2017103"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9" name="Line 150"/>
          <p:cNvSpPr>
            <a:spLocks noChangeShapeType="1"/>
          </p:cNvSpPr>
          <p:nvPr/>
        </p:nvSpPr>
        <p:spPr bwMode="auto">
          <a:xfrm>
            <a:off x="4648200" y="2623066"/>
            <a:ext cx="2433639" cy="9389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70" name="TextBox 95"/>
          <p:cNvSpPr txBox="1">
            <a:spLocks noChangeArrowheads="1"/>
          </p:cNvSpPr>
          <p:nvPr/>
        </p:nvSpPr>
        <p:spPr bwMode="auto">
          <a:xfrm>
            <a:off x="4029" y="6131174"/>
            <a:ext cx="2109787" cy="369888"/>
          </a:xfrm>
          <a:prstGeom prst="rect">
            <a:avLst/>
          </a:prstGeom>
          <a:noFill/>
          <a:ln w="2857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Facilitator</a:t>
            </a:r>
          </a:p>
        </p:txBody>
      </p:sp>
      <p:sp>
        <p:nvSpPr>
          <p:cNvPr id="110" name="Oval 49"/>
          <p:cNvSpPr>
            <a:spLocks noChangeArrowheads="1"/>
          </p:cNvSpPr>
          <p:nvPr/>
        </p:nvSpPr>
        <p:spPr bwMode="auto">
          <a:xfrm>
            <a:off x="5181600" y="16764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11" name="Oval 67"/>
          <p:cNvSpPr>
            <a:spLocks noChangeArrowheads="1"/>
          </p:cNvSpPr>
          <p:nvPr/>
        </p:nvSpPr>
        <p:spPr bwMode="auto">
          <a:xfrm>
            <a:off x="6660232" y="170080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2" name="Oval 68"/>
          <p:cNvSpPr>
            <a:spLocks noChangeArrowheads="1"/>
          </p:cNvSpPr>
          <p:nvPr/>
        </p:nvSpPr>
        <p:spPr bwMode="auto">
          <a:xfrm>
            <a:off x="5427541" y="10194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3" name="Oval 70"/>
          <p:cNvSpPr>
            <a:spLocks noChangeArrowheads="1"/>
          </p:cNvSpPr>
          <p:nvPr/>
        </p:nvSpPr>
        <p:spPr bwMode="auto">
          <a:xfrm>
            <a:off x="6740526" y="13051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4" name="Oval 72"/>
          <p:cNvSpPr>
            <a:spLocks noChangeArrowheads="1"/>
          </p:cNvSpPr>
          <p:nvPr/>
        </p:nvSpPr>
        <p:spPr bwMode="auto">
          <a:xfrm>
            <a:off x="5949218" y="117181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5" name="Oval 82"/>
          <p:cNvSpPr>
            <a:spLocks noChangeArrowheads="1"/>
          </p:cNvSpPr>
          <p:nvPr/>
        </p:nvSpPr>
        <p:spPr bwMode="auto">
          <a:xfrm>
            <a:off x="6283326" y="15337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16" name="Line 93"/>
          <p:cNvSpPr>
            <a:spLocks noChangeShapeType="1"/>
          </p:cNvSpPr>
          <p:nvPr/>
        </p:nvSpPr>
        <p:spPr bwMode="auto">
          <a:xfrm flipH="1">
            <a:off x="5480294" y="1762368"/>
            <a:ext cx="803031" cy="1221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17" name="Line 95"/>
          <p:cNvSpPr>
            <a:spLocks noChangeShapeType="1"/>
          </p:cNvSpPr>
          <p:nvPr/>
        </p:nvSpPr>
        <p:spPr bwMode="auto">
          <a:xfrm flipH="1">
            <a:off x="5448300" y="1444869"/>
            <a:ext cx="1292226" cy="266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18" name="Line 130"/>
          <p:cNvSpPr>
            <a:spLocks noChangeShapeType="1"/>
          </p:cNvSpPr>
          <p:nvPr/>
        </p:nvSpPr>
        <p:spPr bwMode="auto">
          <a:xfrm>
            <a:off x="6516216" y="1772816"/>
            <a:ext cx="2160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19" name="Line 145"/>
          <p:cNvSpPr>
            <a:spLocks noChangeShapeType="1"/>
          </p:cNvSpPr>
          <p:nvPr/>
        </p:nvSpPr>
        <p:spPr bwMode="auto">
          <a:xfrm flipV="1">
            <a:off x="5357812" y="1406769"/>
            <a:ext cx="585787" cy="304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20" name="Line 145"/>
          <p:cNvSpPr>
            <a:spLocks noChangeShapeType="1"/>
          </p:cNvSpPr>
          <p:nvPr/>
        </p:nvSpPr>
        <p:spPr bwMode="auto">
          <a:xfrm flipV="1">
            <a:off x="5333999" y="1305167"/>
            <a:ext cx="176213" cy="3683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21" name="Line 86"/>
          <p:cNvSpPr>
            <a:spLocks noChangeShapeType="1"/>
          </p:cNvSpPr>
          <p:nvPr/>
        </p:nvSpPr>
        <p:spPr bwMode="auto">
          <a:xfrm flipH="1">
            <a:off x="755576" y="3238500"/>
            <a:ext cx="882724" cy="464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22" name="Oval 85"/>
          <p:cNvSpPr>
            <a:spLocks noChangeArrowheads="1"/>
          </p:cNvSpPr>
          <p:nvPr/>
        </p:nvSpPr>
        <p:spPr bwMode="auto">
          <a:xfrm>
            <a:off x="3733800" y="1569426"/>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3" name="Oval 85"/>
          <p:cNvSpPr>
            <a:spLocks noChangeArrowheads="1"/>
          </p:cNvSpPr>
          <p:nvPr/>
        </p:nvSpPr>
        <p:spPr bwMode="auto">
          <a:xfrm>
            <a:off x="4419967" y="14478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24" name="Oval 71"/>
          <p:cNvSpPr>
            <a:spLocks noChangeArrowheads="1"/>
          </p:cNvSpPr>
          <p:nvPr/>
        </p:nvSpPr>
        <p:spPr bwMode="auto">
          <a:xfrm>
            <a:off x="3452813" y="8572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5" name="Oval 77"/>
          <p:cNvSpPr>
            <a:spLocks noChangeArrowheads="1"/>
          </p:cNvSpPr>
          <p:nvPr/>
        </p:nvSpPr>
        <p:spPr bwMode="auto">
          <a:xfrm>
            <a:off x="3975100" y="1162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6" name="Oval 79"/>
          <p:cNvSpPr>
            <a:spLocks noChangeArrowheads="1"/>
          </p:cNvSpPr>
          <p:nvPr/>
        </p:nvSpPr>
        <p:spPr bwMode="auto">
          <a:xfrm>
            <a:off x="3681413" y="9334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7" name="Oval 81"/>
          <p:cNvSpPr>
            <a:spLocks noChangeArrowheads="1"/>
          </p:cNvSpPr>
          <p:nvPr/>
        </p:nvSpPr>
        <p:spPr bwMode="auto">
          <a:xfrm>
            <a:off x="3275856" y="1196752"/>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8" name="Oval 71"/>
          <p:cNvSpPr>
            <a:spLocks noChangeArrowheads="1"/>
          </p:cNvSpPr>
          <p:nvPr/>
        </p:nvSpPr>
        <p:spPr bwMode="auto">
          <a:xfrm>
            <a:off x="4486398"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29" name="Oval 77"/>
          <p:cNvSpPr>
            <a:spLocks noChangeArrowheads="1"/>
          </p:cNvSpPr>
          <p:nvPr/>
        </p:nvSpPr>
        <p:spPr bwMode="auto">
          <a:xfrm>
            <a:off x="4894385" y="133691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0" name="Oval 79"/>
          <p:cNvSpPr>
            <a:spLocks noChangeArrowheads="1"/>
          </p:cNvSpPr>
          <p:nvPr/>
        </p:nvSpPr>
        <p:spPr bwMode="auto">
          <a:xfrm>
            <a:off x="4648200" y="108145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1" name="Oval 81"/>
          <p:cNvSpPr>
            <a:spLocks noChangeArrowheads="1"/>
          </p:cNvSpPr>
          <p:nvPr/>
        </p:nvSpPr>
        <p:spPr bwMode="auto">
          <a:xfrm>
            <a:off x="4179644" y="78105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32" name="Line 145"/>
          <p:cNvSpPr>
            <a:spLocks noChangeShapeType="1"/>
          </p:cNvSpPr>
          <p:nvPr/>
        </p:nvSpPr>
        <p:spPr bwMode="auto">
          <a:xfrm flipV="1">
            <a:off x="3912393" y="1354504"/>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3" name="Line 145"/>
          <p:cNvSpPr>
            <a:spLocks noChangeShapeType="1"/>
          </p:cNvSpPr>
          <p:nvPr/>
        </p:nvSpPr>
        <p:spPr bwMode="auto">
          <a:xfrm flipH="1" flipV="1">
            <a:off x="3605213" y="1406768"/>
            <a:ext cx="207167" cy="1826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4" name="Line 145"/>
          <p:cNvSpPr>
            <a:spLocks noChangeShapeType="1"/>
          </p:cNvSpPr>
          <p:nvPr/>
        </p:nvSpPr>
        <p:spPr bwMode="auto">
          <a:xfrm flipV="1">
            <a:off x="4686300" y="1559168"/>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5" name="Line 145"/>
          <p:cNvSpPr>
            <a:spLocks noChangeShapeType="1"/>
          </p:cNvSpPr>
          <p:nvPr/>
        </p:nvSpPr>
        <p:spPr bwMode="auto">
          <a:xfrm flipV="1">
            <a:off x="4649177" y="1306145"/>
            <a:ext cx="100013" cy="22371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6" name="Line 145"/>
          <p:cNvSpPr>
            <a:spLocks noChangeShapeType="1"/>
          </p:cNvSpPr>
          <p:nvPr/>
        </p:nvSpPr>
        <p:spPr bwMode="auto">
          <a:xfrm flipV="1">
            <a:off x="4545806" y="1081454"/>
            <a:ext cx="50007" cy="3790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7" name="Line 145"/>
          <p:cNvSpPr>
            <a:spLocks noChangeShapeType="1"/>
          </p:cNvSpPr>
          <p:nvPr/>
        </p:nvSpPr>
        <p:spPr bwMode="auto">
          <a:xfrm flipH="1" flipV="1">
            <a:off x="4414105" y="1019419"/>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8" name="Line 145"/>
          <p:cNvSpPr>
            <a:spLocks noChangeShapeType="1"/>
          </p:cNvSpPr>
          <p:nvPr/>
        </p:nvSpPr>
        <p:spPr bwMode="auto">
          <a:xfrm flipV="1">
            <a:off x="3812381" y="1171819"/>
            <a:ext cx="73820" cy="406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39" name="Line 145"/>
          <p:cNvSpPr>
            <a:spLocks noChangeShapeType="1"/>
          </p:cNvSpPr>
          <p:nvPr/>
        </p:nvSpPr>
        <p:spPr bwMode="auto">
          <a:xfrm flipH="1" flipV="1">
            <a:off x="3681414" y="1162050"/>
            <a:ext cx="116496" cy="3946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40" name="Line 145"/>
          <p:cNvSpPr>
            <a:spLocks noChangeShapeType="1"/>
          </p:cNvSpPr>
          <p:nvPr/>
        </p:nvSpPr>
        <p:spPr bwMode="auto">
          <a:xfrm flipV="1">
            <a:off x="2280506" y="1386254"/>
            <a:ext cx="50006" cy="30479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41" name="Line 145"/>
          <p:cNvSpPr>
            <a:spLocks noChangeShapeType="1"/>
          </p:cNvSpPr>
          <p:nvPr/>
        </p:nvSpPr>
        <p:spPr bwMode="auto">
          <a:xfrm flipH="1" flipV="1">
            <a:off x="2081214" y="1292469"/>
            <a:ext cx="128586" cy="3985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43" name="Oval 56"/>
          <p:cNvSpPr>
            <a:spLocks noChangeArrowheads="1"/>
          </p:cNvSpPr>
          <p:nvPr/>
        </p:nvSpPr>
        <p:spPr bwMode="auto">
          <a:xfrm>
            <a:off x="1742838" y="6501062"/>
            <a:ext cx="304800" cy="304800"/>
          </a:xfrm>
          <a:prstGeom prst="ellipse">
            <a:avLst/>
          </a:prstGeom>
          <a:solidFill>
            <a:schemeClr val="tx2"/>
          </a:solidFill>
          <a:ln w="9525">
            <a:solidFill>
              <a:srgbClr val="000000"/>
            </a:solidFill>
            <a:round/>
            <a:headEnd/>
            <a:tailEnd/>
          </a:ln>
        </p:spPr>
        <p:txBody>
          <a:bodyPr/>
          <a:lstStyle/>
          <a:p>
            <a:endParaRPr lang="en-US"/>
          </a:p>
        </p:txBody>
      </p:sp>
      <p:sp>
        <p:nvSpPr>
          <p:cNvPr id="144" name="Oval 78"/>
          <p:cNvSpPr>
            <a:spLocks noChangeArrowheads="1"/>
          </p:cNvSpPr>
          <p:nvPr/>
        </p:nvSpPr>
        <p:spPr bwMode="auto">
          <a:xfrm>
            <a:off x="1738493" y="6147410"/>
            <a:ext cx="304800" cy="304800"/>
          </a:xfrm>
          <a:prstGeom prst="ellipse">
            <a:avLst/>
          </a:prstGeom>
          <a:solidFill>
            <a:schemeClr val="accent2">
              <a:alpha val="85881"/>
            </a:schemeClr>
          </a:solidFill>
          <a:ln w="28575">
            <a:solidFill>
              <a:srgbClr val="FFFF00"/>
            </a:solidFill>
            <a:round/>
            <a:headEnd/>
            <a:tailEnd/>
          </a:ln>
        </p:spPr>
        <p:txBody>
          <a:bodyPr/>
          <a:lstStyle/>
          <a:p>
            <a:endParaRPr lang="en-US"/>
          </a:p>
        </p:txBody>
      </p:sp>
      <p:sp>
        <p:nvSpPr>
          <p:cNvPr id="146" name="Oval 51"/>
          <p:cNvSpPr>
            <a:spLocks noChangeArrowheads="1"/>
          </p:cNvSpPr>
          <p:nvPr/>
        </p:nvSpPr>
        <p:spPr bwMode="auto">
          <a:xfrm>
            <a:off x="1718345" y="576970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7" name="Oval 46"/>
          <p:cNvSpPr>
            <a:spLocks noChangeArrowheads="1"/>
          </p:cNvSpPr>
          <p:nvPr/>
        </p:nvSpPr>
        <p:spPr bwMode="auto">
          <a:xfrm>
            <a:off x="1070829" y="18903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8" name="Oval 60"/>
          <p:cNvSpPr>
            <a:spLocks noChangeArrowheads="1"/>
          </p:cNvSpPr>
          <p:nvPr/>
        </p:nvSpPr>
        <p:spPr bwMode="auto">
          <a:xfrm>
            <a:off x="1299429" y="2042745"/>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49" name="Line 86"/>
          <p:cNvSpPr>
            <a:spLocks noChangeShapeType="1"/>
          </p:cNvSpPr>
          <p:nvPr/>
        </p:nvSpPr>
        <p:spPr bwMode="auto">
          <a:xfrm flipH="1">
            <a:off x="1580416" y="1864945"/>
            <a:ext cx="5334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50" name="Line 86"/>
          <p:cNvSpPr>
            <a:spLocks noChangeShapeType="1"/>
          </p:cNvSpPr>
          <p:nvPr/>
        </p:nvSpPr>
        <p:spPr bwMode="auto">
          <a:xfrm flipH="1">
            <a:off x="1299429" y="1750645"/>
            <a:ext cx="852487" cy="1905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51" name="Oval 46"/>
          <p:cNvSpPr>
            <a:spLocks noChangeArrowheads="1"/>
          </p:cNvSpPr>
          <p:nvPr/>
        </p:nvSpPr>
        <p:spPr bwMode="auto">
          <a:xfrm>
            <a:off x="1895109" y="10003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2" name="Oval 46"/>
          <p:cNvSpPr>
            <a:spLocks noChangeArrowheads="1"/>
          </p:cNvSpPr>
          <p:nvPr/>
        </p:nvSpPr>
        <p:spPr bwMode="auto">
          <a:xfrm>
            <a:off x="1460257" y="8352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3" name="Oval 46"/>
          <p:cNvSpPr>
            <a:spLocks noChangeArrowheads="1"/>
          </p:cNvSpPr>
          <p:nvPr/>
        </p:nvSpPr>
        <p:spPr bwMode="auto">
          <a:xfrm>
            <a:off x="1135673" y="1152767"/>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4" name="Oval 46"/>
          <p:cNvSpPr>
            <a:spLocks noChangeArrowheads="1"/>
          </p:cNvSpPr>
          <p:nvPr/>
        </p:nvSpPr>
        <p:spPr bwMode="auto">
          <a:xfrm>
            <a:off x="883994" y="149175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5" name="Oval 46"/>
          <p:cNvSpPr>
            <a:spLocks noChangeArrowheads="1"/>
          </p:cNvSpPr>
          <p:nvPr/>
        </p:nvSpPr>
        <p:spPr bwMode="auto">
          <a:xfrm>
            <a:off x="1228359" y="2438400"/>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6" name="Oval 46"/>
          <p:cNvSpPr>
            <a:spLocks noChangeArrowheads="1"/>
          </p:cNvSpPr>
          <p:nvPr/>
        </p:nvSpPr>
        <p:spPr bwMode="auto">
          <a:xfrm>
            <a:off x="1589575" y="249994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7" name="Oval 46"/>
          <p:cNvSpPr>
            <a:spLocks noChangeArrowheads="1"/>
          </p:cNvSpPr>
          <p:nvPr/>
        </p:nvSpPr>
        <p:spPr bwMode="auto">
          <a:xfrm>
            <a:off x="2209800" y="2283069"/>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8" name="Oval 46"/>
          <p:cNvSpPr>
            <a:spLocks noChangeArrowheads="1"/>
          </p:cNvSpPr>
          <p:nvPr/>
        </p:nvSpPr>
        <p:spPr bwMode="auto">
          <a:xfrm>
            <a:off x="2538413" y="221956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59" name="Line 86"/>
          <p:cNvSpPr>
            <a:spLocks noChangeShapeType="1"/>
          </p:cNvSpPr>
          <p:nvPr/>
        </p:nvSpPr>
        <p:spPr bwMode="auto">
          <a:xfrm flipH="1">
            <a:off x="1847116" y="1981200"/>
            <a:ext cx="386495" cy="53046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0" name="Line 86"/>
          <p:cNvSpPr>
            <a:spLocks noChangeShapeType="1"/>
          </p:cNvSpPr>
          <p:nvPr/>
        </p:nvSpPr>
        <p:spPr bwMode="auto">
          <a:xfrm flipH="1">
            <a:off x="1460257" y="1978268"/>
            <a:ext cx="739652" cy="52167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1" name="Line 86"/>
          <p:cNvSpPr>
            <a:spLocks noChangeShapeType="1"/>
          </p:cNvSpPr>
          <p:nvPr/>
        </p:nvSpPr>
        <p:spPr bwMode="auto">
          <a:xfrm>
            <a:off x="2330512" y="1978268"/>
            <a:ext cx="249298" cy="30480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2" name="Line 86"/>
          <p:cNvSpPr>
            <a:spLocks noChangeShapeType="1"/>
          </p:cNvSpPr>
          <p:nvPr/>
        </p:nvSpPr>
        <p:spPr bwMode="auto">
          <a:xfrm>
            <a:off x="2266216" y="2017345"/>
            <a:ext cx="64296" cy="330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3" name="Line 86"/>
          <p:cNvSpPr>
            <a:spLocks noChangeShapeType="1"/>
          </p:cNvSpPr>
          <p:nvPr/>
        </p:nvSpPr>
        <p:spPr bwMode="auto">
          <a:xfrm flipH="1" flipV="1">
            <a:off x="1135673" y="1691051"/>
            <a:ext cx="1064236" cy="3077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4" name="Line 86"/>
          <p:cNvSpPr>
            <a:spLocks noChangeShapeType="1"/>
          </p:cNvSpPr>
          <p:nvPr/>
        </p:nvSpPr>
        <p:spPr bwMode="auto">
          <a:xfrm flipH="1" flipV="1">
            <a:off x="1395413" y="1418002"/>
            <a:ext cx="804496" cy="29356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5" name="Line 86"/>
          <p:cNvSpPr>
            <a:spLocks noChangeShapeType="1"/>
          </p:cNvSpPr>
          <p:nvPr/>
        </p:nvSpPr>
        <p:spPr bwMode="auto">
          <a:xfrm flipH="1" flipV="1">
            <a:off x="1638299" y="1085850"/>
            <a:ext cx="561609" cy="60031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6" name="Line 86"/>
          <p:cNvSpPr>
            <a:spLocks noChangeShapeType="1"/>
          </p:cNvSpPr>
          <p:nvPr/>
        </p:nvSpPr>
        <p:spPr bwMode="auto">
          <a:xfrm flipH="1" flipV="1">
            <a:off x="3388151" y="1641716"/>
            <a:ext cx="407561" cy="10599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7" name="Line 86"/>
          <p:cNvSpPr>
            <a:spLocks noChangeShapeType="1"/>
          </p:cNvSpPr>
          <p:nvPr/>
        </p:nvSpPr>
        <p:spPr bwMode="auto">
          <a:xfrm flipH="1">
            <a:off x="4672013" y="1994876"/>
            <a:ext cx="652585" cy="12436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8" name="Line 86"/>
          <p:cNvSpPr>
            <a:spLocks noChangeShapeType="1"/>
          </p:cNvSpPr>
          <p:nvPr/>
        </p:nvSpPr>
        <p:spPr bwMode="auto">
          <a:xfrm flipH="1" flipV="1">
            <a:off x="3886200" y="1845895"/>
            <a:ext cx="616438" cy="12919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69" name="Oval 85"/>
          <p:cNvSpPr>
            <a:spLocks noChangeArrowheads="1"/>
          </p:cNvSpPr>
          <p:nvPr/>
        </p:nvSpPr>
        <p:spPr bwMode="auto">
          <a:xfrm>
            <a:off x="6412280" y="2738314"/>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70" name="Oval 71"/>
          <p:cNvSpPr>
            <a:spLocks noChangeArrowheads="1"/>
          </p:cNvSpPr>
          <p:nvPr/>
        </p:nvSpPr>
        <p:spPr bwMode="auto">
          <a:xfrm>
            <a:off x="6588224" y="2060848"/>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1" name="Oval 77"/>
          <p:cNvSpPr>
            <a:spLocks noChangeArrowheads="1"/>
          </p:cNvSpPr>
          <p:nvPr/>
        </p:nvSpPr>
        <p:spPr bwMode="auto">
          <a:xfrm>
            <a:off x="6886698" y="2627431"/>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2" name="Oval 79"/>
          <p:cNvSpPr>
            <a:spLocks noChangeArrowheads="1"/>
          </p:cNvSpPr>
          <p:nvPr/>
        </p:nvSpPr>
        <p:spPr bwMode="auto">
          <a:xfrm>
            <a:off x="7020272" y="2132856"/>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3" name="Oval 81"/>
          <p:cNvSpPr>
            <a:spLocks noChangeArrowheads="1"/>
          </p:cNvSpPr>
          <p:nvPr/>
        </p:nvSpPr>
        <p:spPr bwMode="auto">
          <a:xfrm>
            <a:off x="6171957" y="2071564"/>
            <a:ext cx="304800" cy="304800"/>
          </a:xfrm>
          <a:prstGeom prst="ellipse">
            <a:avLst/>
          </a:prstGeom>
          <a:solidFill>
            <a:srgbClr val="339966">
              <a:alpha val="21960"/>
            </a:srgbClr>
          </a:solidFill>
          <a:ln w="9525">
            <a:solidFill>
              <a:srgbClr val="000000"/>
            </a:solidFill>
            <a:round/>
            <a:headEnd/>
            <a:tailEnd/>
          </a:ln>
        </p:spPr>
        <p:txBody>
          <a:bodyPr/>
          <a:lstStyle/>
          <a:p>
            <a:endParaRPr lang="en-US"/>
          </a:p>
        </p:txBody>
      </p:sp>
      <p:sp>
        <p:nvSpPr>
          <p:cNvPr id="174" name="Line 145"/>
          <p:cNvSpPr>
            <a:spLocks noChangeShapeType="1"/>
          </p:cNvSpPr>
          <p:nvPr/>
        </p:nvSpPr>
        <p:spPr bwMode="auto">
          <a:xfrm flipV="1">
            <a:off x="6678613" y="2849682"/>
            <a:ext cx="266700" cy="825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5" name="Line 145"/>
          <p:cNvSpPr>
            <a:spLocks noChangeShapeType="1"/>
          </p:cNvSpPr>
          <p:nvPr/>
        </p:nvSpPr>
        <p:spPr bwMode="auto">
          <a:xfrm flipV="1">
            <a:off x="6641490" y="2348880"/>
            <a:ext cx="450790" cy="4714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6" name="Line 145"/>
          <p:cNvSpPr>
            <a:spLocks noChangeShapeType="1"/>
          </p:cNvSpPr>
          <p:nvPr/>
        </p:nvSpPr>
        <p:spPr bwMode="auto">
          <a:xfrm flipV="1">
            <a:off x="6538119" y="2348880"/>
            <a:ext cx="122113" cy="40213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7" name="Line 145"/>
          <p:cNvSpPr>
            <a:spLocks noChangeShapeType="1"/>
          </p:cNvSpPr>
          <p:nvPr/>
        </p:nvSpPr>
        <p:spPr bwMode="auto">
          <a:xfrm flipH="1" flipV="1">
            <a:off x="6406418" y="2309933"/>
            <a:ext cx="72293"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8" name="Line 86"/>
          <p:cNvSpPr>
            <a:spLocks noChangeShapeType="1"/>
          </p:cNvSpPr>
          <p:nvPr/>
        </p:nvSpPr>
        <p:spPr bwMode="auto">
          <a:xfrm flipH="1">
            <a:off x="4672013" y="2932231"/>
            <a:ext cx="1770550" cy="34437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79" name="Line 86"/>
          <p:cNvSpPr>
            <a:spLocks noChangeShapeType="1"/>
          </p:cNvSpPr>
          <p:nvPr/>
        </p:nvSpPr>
        <p:spPr bwMode="auto">
          <a:xfrm flipH="1" flipV="1">
            <a:off x="4724399" y="2524368"/>
            <a:ext cx="1718163" cy="29600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80" name="Oval 53"/>
          <p:cNvSpPr>
            <a:spLocks noChangeArrowheads="1"/>
          </p:cNvSpPr>
          <p:nvPr/>
        </p:nvSpPr>
        <p:spPr bwMode="auto">
          <a:xfrm>
            <a:off x="1695535" y="5346700"/>
            <a:ext cx="304800" cy="304800"/>
          </a:xfrm>
          <a:prstGeom prst="ellipse">
            <a:avLst/>
          </a:prstGeom>
          <a:solidFill>
            <a:srgbClr val="339966">
              <a:alpha val="58038"/>
            </a:srgbClr>
          </a:solidFill>
          <a:ln w="9525">
            <a:solidFill>
              <a:srgbClr val="000000"/>
            </a:solidFill>
            <a:round/>
            <a:headEnd/>
            <a:tailEnd/>
          </a:ln>
        </p:spPr>
        <p:txBody>
          <a:bodyPr/>
          <a:lstStyle/>
          <a:p>
            <a:endParaRPr lang="en-US"/>
          </a:p>
        </p:txBody>
      </p:sp>
      <p:sp>
        <p:nvSpPr>
          <p:cNvPr id="181" name="Line 107"/>
          <p:cNvSpPr>
            <a:spLocks noChangeShapeType="1"/>
          </p:cNvSpPr>
          <p:nvPr/>
        </p:nvSpPr>
        <p:spPr bwMode="auto">
          <a:xfrm flipV="1">
            <a:off x="7162800" y="3238500"/>
            <a:ext cx="304800" cy="283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cxnSp>
        <p:nvCxnSpPr>
          <p:cNvPr id="3" name="Straight Connector 2"/>
          <p:cNvCxnSpPr/>
          <p:nvPr/>
        </p:nvCxnSpPr>
        <p:spPr>
          <a:xfrm>
            <a:off x="0" y="5229200"/>
            <a:ext cx="3833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44776" y="5214847"/>
            <a:ext cx="14287" cy="1628800"/>
          </a:xfrm>
          <a:prstGeom prst="line">
            <a:avLst/>
          </a:prstGeom>
        </p:spPr>
        <p:style>
          <a:lnRef idx="1">
            <a:schemeClr val="accent1"/>
          </a:lnRef>
          <a:fillRef idx="0">
            <a:schemeClr val="accent1"/>
          </a:fillRef>
          <a:effectRef idx="0">
            <a:schemeClr val="accent1"/>
          </a:effectRef>
          <a:fontRef idx="minor">
            <a:schemeClr val="tx1"/>
          </a:fontRef>
        </p:style>
      </p:cxnSp>
      <p:sp>
        <p:nvSpPr>
          <p:cNvPr id="189" name="Line 111"/>
          <p:cNvSpPr>
            <a:spLocks noChangeShapeType="1"/>
          </p:cNvSpPr>
          <p:nvPr/>
        </p:nvSpPr>
        <p:spPr bwMode="auto">
          <a:xfrm flipV="1">
            <a:off x="3912393" y="3368918"/>
            <a:ext cx="563016" cy="93638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0" name="Line 111"/>
          <p:cNvSpPr>
            <a:spLocks noChangeShapeType="1"/>
          </p:cNvSpPr>
          <p:nvPr/>
        </p:nvSpPr>
        <p:spPr bwMode="auto">
          <a:xfrm flipH="1" flipV="1">
            <a:off x="2432904" y="4216400"/>
            <a:ext cx="914959" cy="86878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1" name="Line 111"/>
          <p:cNvSpPr>
            <a:spLocks noChangeShapeType="1"/>
          </p:cNvSpPr>
          <p:nvPr/>
        </p:nvSpPr>
        <p:spPr bwMode="auto">
          <a:xfrm flipH="1" flipV="1">
            <a:off x="5372100" y="1941145"/>
            <a:ext cx="1063626" cy="9021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2" name="Line 111"/>
          <p:cNvSpPr>
            <a:spLocks noChangeShapeType="1"/>
          </p:cNvSpPr>
          <p:nvPr/>
        </p:nvSpPr>
        <p:spPr bwMode="auto">
          <a:xfrm flipH="1" flipV="1">
            <a:off x="4656871" y="1694715"/>
            <a:ext cx="548542" cy="6765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3" name="Line 111"/>
          <p:cNvSpPr>
            <a:spLocks noChangeShapeType="1"/>
          </p:cNvSpPr>
          <p:nvPr/>
        </p:nvSpPr>
        <p:spPr bwMode="auto">
          <a:xfrm flipH="1">
            <a:off x="4028708" y="1644159"/>
            <a:ext cx="390891" cy="2930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pic>
        <p:nvPicPr>
          <p:cNvPr id="194" name="Picture 19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
        <p:nvSpPr>
          <p:cNvPr id="182" name="Line 86"/>
          <p:cNvSpPr>
            <a:spLocks noChangeShapeType="1"/>
          </p:cNvSpPr>
          <p:nvPr/>
        </p:nvSpPr>
        <p:spPr bwMode="auto">
          <a:xfrm flipH="1">
            <a:off x="1086706" y="3402596"/>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83" name="Line 87"/>
          <p:cNvSpPr>
            <a:spLocks noChangeShapeType="1"/>
          </p:cNvSpPr>
          <p:nvPr/>
        </p:nvSpPr>
        <p:spPr bwMode="auto">
          <a:xfrm flipH="1">
            <a:off x="1620106" y="3402596"/>
            <a:ext cx="76200" cy="533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85" name="Line 90"/>
          <p:cNvSpPr>
            <a:spLocks noChangeShapeType="1"/>
          </p:cNvSpPr>
          <p:nvPr/>
        </p:nvSpPr>
        <p:spPr bwMode="auto">
          <a:xfrm>
            <a:off x="2458306" y="4240796"/>
            <a:ext cx="457200" cy="254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86" name="Line 91"/>
          <p:cNvSpPr>
            <a:spLocks noChangeShapeType="1"/>
          </p:cNvSpPr>
          <p:nvPr/>
        </p:nvSpPr>
        <p:spPr bwMode="auto">
          <a:xfrm>
            <a:off x="1772506" y="3402596"/>
            <a:ext cx="76200" cy="914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87" name="Line 92"/>
          <p:cNvSpPr>
            <a:spLocks noChangeShapeType="1"/>
          </p:cNvSpPr>
          <p:nvPr/>
        </p:nvSpPr>
        <p:spPr bwMode="auto">
          <a:xfrm>
            <a:off x="2382106" y="4240796"/>
            <a:ext cx="533710" cy="70037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88" name="Line 93"/>
          <p:cNvSpPr>
            <a:spLocks noChangeShapeType="1"/>
          </p:cNvSpPr>
          <p:nvPr/>
        </p:nvSpPr>
        <p:spPr bwMode="auto">
          <a:xfrm flipH="1">
            <a:off x="4058506" y="4316996"/>
            <a:ext cx="609600" cy="990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5" name="Line 95"/>
          <p:cNvSpPr>
            <a:spLocks noChangeShapeType="1"/>
          </p:cNvSpPr>
          <p:nvPr/>
        </p:nvSpPr>
        <p:spPr bwMode="auto">
          <a:xfrm flipH="1">
            <a:off x="4668106" y="4316996"/>
            <a:ext cx="76200" cy="914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6" name="Line 96"/>
          <p:cNvSpPr>
            <a:spLocks noChangeShapeType="1"/>
          </p:cNvSpPr>
          <p:nvPr/>
        </p:nvSpPr>
        <p:spPr bwMode="auto">
          <a:xfrm flipH="1">
            <a:off x="5486400" y="4427004"/>
            <a:ext cx="462818" cy="38529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7" name="Line 97"/>
          <p:cNvSpPr>
            <a:spLocks noChangeShapeType="1"/>
          </p:cNvSpPr>
          <p:nvPr/>
        </p:nvSpPr>
        <p:spPr bwMode="auto">
          <a:xfrm flipH="1">
            <a:off x="5811106" y="4469396"/>
            <a:ext cx="228600" cy="914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8" name="Line 98"/>
          <p:cNvSpPr>
            <a:spLocks noChangeShapeType="1"/>
          </p:cNvSpPr>
          <p:nvPr/>
        </p:nvSpPr>
        <p:spPr bwMode="auto">
          <a:xfrm>
            <a:off x="6115906" y="4469396"/>
            <a:ext cx="76200" cy="838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99" name="Line 99"/>
          <p:cNvSpPr>
            <a:spLocks noChangeShapeType="1"/>
          </p:cNvSpPr>
          <p:nvPr/>
        </p:nvSpPr>
        <p:spPr bwMode="auto">
          <a:xfrm>
            <a:off x="6192106" y="4469396"/>
            <a:ext cx="2286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0" name="Line 100"/>
          <p:cNvSpPr>
            <a:spLocks noChangeShapeType="1"/>
          </p:cNvSpPr>
          <p:nvPr/>
        </p:nvSpPr>
        <p:spPr bwMode="auto">
          <a:xfrm flipH="1">
            <a:off x="6877906" y="4545596"/>
            <a:ext cx="76200" cy="685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1" name="Line 101"/>
          <p:cNvSpPr>
            <a:spLocks noChangeShapeType="1"/>
          </p:cNvSpPr>
          <p:nvPr/>
        </p:nvSpPr>
        <p:spPr bwMode="auto">
          <a:xfrm flipH="1" flipV="1">
            <a:off x="7106506" y="4545596"/>
            <a:ext cx="381000"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2" name="Line 102"/>
          <p:cNvSpPr>
            <a:spLocks noChangeShapeType="1"/>
          </p:cNvSpPr>
          <p:nvPr/>
        </p:nvSpPr>
        <p:spPr bwMode="auto">
          <a:xfrm>
            <a:off x="7411306" y="5459996"/>
            <a:ext cx="30480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3" name="Line 103"/>
          <p:cNvSpPr>
            <a:spLocks noChangeShapeType="1"/>
          </p:cNvSpPr>
          <p:nvPr/>
        </p:nvSpPr>
        <p:spPr bwMode="auto">
          <a:xfrm>
            <a:off x="5582506" y="5231396"/>
            <a:ext cx="152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4" name="Line 105"/>
          <p:cNvSpPr>
            <a:spLocks noChangeShapeType="1"/>
          </p:cNvSpPr>
          <p:nvPr/>
        </p:nvSpPr>
        <p:spPr bwMode="auto">
          <a:xfrm flipV="1">
            <a:off x="7563706" y="4545596"/>
            <a:ext cx="76200"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5" name="Line 106"/>
          <p:cNvSpPr>
            <a:spLocks noChangeShapeType="1"/>
          </p:cNvSpPr>
          <p:nvPr/>
        </p:nvSpPr>
        <p:spPr bwMode="auto">
          <a:xfrm>
            <a:off x="7164288" y="4365104"/>
            <a:ext cx="323218" cy="2809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6" name="Line 107"/>
          <p:cNvSpPr>
            <a:spLocks noChangeShapeType="1"/>
          </p:cNvSpPr>
          <p:nvPr/>
        </p:nvSpPr>
        <p:spPr bwMode="auto">
          <a:xfrm flipV="1">
            <a:off x="7335106" y="3554996"/>
            <a:ext cx="457200" cy="76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7" name="Line 108"/>
          <p:cNvSpPr>
            <a:spLocks noChangeShapeType="1"/>
          </p:cNvSpPr>
          <p:nvPr/>
        </p:nvSpPr>
        <p:spPr bwMode="auto">
          <a:xfrm>
            <a:off x="7335106" y="3783596"/>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8" name="Line 109"/>
          <p:cNvSpPr>
            <a:spLocks noChangeShapeType="1"/>
          </p:cNvSpPr>
          <p:nvPr/>
        </p:nvSpPr>
        <p:spPr bwMode="auto">
          <a:xfrm>
            <a:off x="1924906" y="3250196"/>
            <a:ext cx="2514600" cy="76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09" name="Line 111"/>
          <p:cNvSpPr>
            <a:spLocks noChangeShapeType="1"/>
          </p:cNvSpPr>
          <p:nvPr/>
        </p:nvSpPr>
        <p:spPr bwMode="auto">
          <a:xfrm flipH="1" flipV="1">
            <a:off x="4591906" y="3478796"/>
            <a:ext cx="152400" cy="533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0" name="Line 112"/>
          <p:cNvSpPr>
            <a:spLocks noChangeShapeType="1"/>
          </p:cNvSpPr>
          <p:nvPr/>
        </p:nvSpPr>
        <p:spPr bwMode="auto">
          <a:xfrm flipH="1" flipV="1">
            <a:off x="4668106" y="3478796"/>
            <a:ext cx="1219200" cy="762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1" name="Line 114"/>
          <p:cNvSpPr>
            <a:spLocks noChangeShapeType="1"/>
          </p:cNvSpPr>
          <p:nvPr/>
        </p:nvSpPr>
        <p:spPr bwMode="auto">
          <a:xfrm flipH="1" flipV="1">
            <a:off x="1924906" y="3402596"/>
            <a:ext cx="381000" cy="533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2" name="Line 116"/>
          <p:cNvSpPr>
            <a:spLocks noChangeShapeType="1"/>
          </p:cNvSpPr>
          <p:nvPr/>
        </p:nvSpPr>
        <p:spPr bwMode="auto">
          <a:xfrm flipH="1" flipV="1">
            <a:off x="4896706" y="4164596"/>
            <a:ext cx="990600" cy="152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3" name="Line 119"/>
          <p:cNvSpPr>
            <a:spLocks noChangeShapeType="1"/>
          </p:cNvSpPr>
          <p:nvPr/>
        </p:nvSpPr>
        <p:spPr bwMode="auto">
          <a:xfrm flipV="1">
            <a:off x="7030306" y="3859796"/>
            <a:ext cx="152400" cy="381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4" name="Line 120"/>
          <p:cNvSpPr>
            <a:spLocks noChangeShapeType="1"/>
          </p:cNvSpPr>
          <p:nvPr/>
        </p:nvSpPr>
        <p:spPr bwMode="auto">
          <a:xfrm flipH="1" flipV="1">
            <a:off x="4691919" y="3478796"/>
            <a:ext cx="2209800" cy="838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5" name="Line 129"/>
          <p:cNvSpPr>
            <a:spLocks noChangeShapeType="1"/>
          </p:cNvSpPr>
          <p:nvPr/>
        </p:nvSpPr>
        <p:spPr bwMode="auto">
          <a:xfrm flipV="1">
            <a:off x="6300192" y="5301208"/>
            <a:ext cx="469776"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6" name="Line 131"/>
          <p:cNvSpPr>
            <a:spLocks noChangeShapeType="1"/>
          </p:cNvSpPr>
          <p:nvPr/>
        </p:nvSpPr>
        <p:spPr bwMode="auto">
          <a:xfrm flipH="1">
            <a:off x="3932299" y="4189996"/>
            <a:ext cx="654112" cy="203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7" name="Line 140"/>
          <p:cNvSpPr>
            <a:spLocks noChangeShapeType="1"/>
          </p:cNvSpPr>
          <p:nvPr/>
        </p:nvSpPr>
        <p:spPr bwMode="auto">
          <a:xfrm flipH="1" flipV="1">
            <a:off x="2458306" y="1802396"/>
            <a:ext cx="1981200" cy="685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8" name="Line 150"/>
          <p:cNvSpPr>
            <a:spLocks noChangeShapeType="1"/>
          </p:cNvSpPr>
          <p:nvPr/>
        </p:nvSpPr>
        <p:spPr bwMode="auto">
          <a:xfrm flipV="1">
            <a:off x="1924906" y="2628381"/>
            <a:ext cx="2561492" cy="53450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19" name="Line 107"/>
          <p:cNvSpPr>
            <a:spLocks noChangeShapeType="1"/>
          </p:cNvSpPr>
          <p:nvPr/>
        </p:nvSpPr>
        <p:spPr bwMode="auto">
          <a:xfrm flipV="1">
            <a:off x="2452811" y="1723265"/>
            <a:ext cx="457200" cy="76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0" name="Line 108"/>
          <p:cNvSpPr>
            <a:spLocks noChangeShapeType="1"/>
          </p:cNvSpPr>
          <p:nvPr/>
        </p:nvSpPr>
        <p:spPr bwMode="auto">
          <a:xfrm>
            <a:off x="2452811" y="1951865"/>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1" name="Line 114"/>
          <p:cNvSpPr>
            <a:spLocks noChangeShapeType="1"/>
          </p:cNvSpPr>
          <p:nvPr/>
        </p:nvSpPr>
        <p:spPr bwMode="auto">
          <a:xfrm flipV="1">
            <a:off x="1834419" y="2028065"/>
            <a:ext cx="465992" cy="1066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2" name="Line 114"/>
          <p:cNvSpPr>
            <a:spLocks noChangeShapeType="1"/>
          </p:cNvSpPr>
          <p:nvPr/>
        </p:nvSpPr>
        <p:spPr bwMode="auto">
          <a:xfrm flipH="1" flipV="1">
            <a:off x="2382106" y="2028065"/>
            <a:ext cx="2051905" cy="126023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3" name="Line 93"/>
          <p:cNvSpPr>
            <a:spLocks noChangeShapeType="1"/>
          </p:cNvSpPr>
          <p:nvPr/>
        </p:nvSpPr>
        <p:spPr bwMode="auto">
          <a:xfrm flipH="1">
            <a:off x="5500200" y="1812164"/>
            <a:ext cx="803031" cy="12211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4" name="Line 145"/>
          <p:cNvSpPr>
            <a:spLocks noChangeShapeType="1"/>
          </p:cNvSpPr>
          <p:nvPr/>
        </p:nvSpPr>
        <p:spPr bwMode="auto">
          <a:xfrm flipV="1">
            <a:off x="5377718" y="1456565"/>
            <a:ext cx="585787" cy="304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5" name="Line 145"/>
          <p:cNvSpPr>
            <a:spLocks noChangeShapeType="1"/>
          </p:cNvSpPr>
          <p:nvPr/>
        </p:nvSpPr>
        <p:spPr bwMode="auto">
          <a:xfrm flipV="1">
            <a:off x="5353905" y="1354963"/>
            <a:ext cx="176213" cy="36830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6" name="Line 145"/>
          <p:cNvSpPr>
            <a:spLocks noChangeShapeType="1"/>
          </p:cNvSpPr>
          <p:nvPr/>
        </p:nvSpPr>
        <p:spPr bwMode="auto">
          <a:xfrm flipV="1">
            <a:off x="3932299" y="1404300"/>
            <a:ext cx="100013" cy="22371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7" name="Line 145"/>
          <p:cNvSpPr>
            <a:spLocks noChangeShapeType="1"/>
          </p:cNvSpPr>
          <p:nvPr/>
        </p:nvSpPr>
        <p:spPr bwMode="auto">
          <a:xfrm flipH="1" flipV="1">
            <a:off x="3625119" y="1456564"/>
            <a:ext cx="207167" cy="18268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8" name="Line 145"/>
          <p:cNvSpPr>
            <a:spLocks noChangeShapeType="1"/>
          </p:cNvSpPr>
          <p:nvPr/>
        </p:nvSpPr>
        <p:spPr bwMode="auto">
          <a:xfrm flipV="1">
            <a:off x="4706206" y="1608964"/>
            <a:ext cx="266700" cy="8254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29" name="Line 145"/>
          <p:cNvSpPr>
            <a:spLocks noChangeShapeType="1"/>
          </p:cNvSpPr>
          <p:nvPr/>
        </p:nvSpPr>
        <p:spPr bwMode="auto">
          <a:xfrm flipV="1">
            <a:off x="4669083" y="1355941"/>
            <a:ext cx="100013" cy="223715"/>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0" name="Line 145"/>
          <p:cNvSpPr>
            <a:spLocks noChangeShapeType="1"/>
          </p:cNvSpPr>
          <p:nvPr/>
        </p:nvSpPr>
        <p:spPr bwMode="auto">
          <a:xfrm flipV="1">
            <a:off x="4565712" y="1131250"/>
            <a:ext cx="50007" cy="37904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1" name="Line 145"/>
          <p:cNvSpPr>
            <a:spLocks noChangeShapeType="1"/>
          </p:cNvSpPr>
          <p:nvPr/>
        </p:nvSpPr>
        <p:spPr bwMode="auto">
          <a:xfrm flipH="1" flipV="1">
            <a:off x="4475409" y="1037996"/>
            <a:ext cx="72293"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2" name="Line 145"/>
          <p:cNvSpPr>
            <a:spLocks noChangeShapeType="1"/>
          </p:cNvSpPr>
          <p:nvPr/>
        </p:nvSpPr>
        <p:spPr bwMode="auto">
          <a:xfrm flipV="1">
            <a:off x="3832287" y="1221615"/>
            <a:ext cx="73820" cy="406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3" name="Line 145"/>
          <p:cNvSpPr>
            <a:spLocks noChangeShapeType="1"/>
          </p:cNvSpPr>
          <p:nvPr/>
        </p:nvSpPr>
        <p:spPr bwMode="auto">
          <a:xfrm flipH="1" flipV="1">
            <a:off x="3721664" y="1149291"/>
            <a:ext cx="116496" cy="39467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4" name="Line 145"/>
          <p:cNvSpPr>
            <a:spLocks noChangeShapeType="1"/>
          </p:cNvSpPr>
          <p:nvPr/>
        </p:nvSpPr>
        <p:spPr bwMode="auto">
          <a:xfrm flipV="1">
            <a:off x="2300412" y="1436050"/>
            <a:ext cx="50006" cy="30479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5" name="Line 145"/>
          <p:cNvSpPr>
            <a:spLocks noChangeShapeType="1"/>
          </p:cNvSpPr>
          <p:nvPr/>
        </p:nvSpPr>
        <p:spPr bwMode="auto">
          <a:xfrm flipH="1" flipV="1">
            <a:off x="2101120" y="1342265"/>
            <a:ext cx="128586" cy="39858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6" name="Line 86"/>
          <p:cNvSpPr>
            <a:spLocks noChangeShapeType="1"/>
          </p:cNvSpPr>
          <p:nvPr/>
        </p:nvSpPr>
        <p:spPr bwMode="auto">
          <a:xfrm flipH="1">
            <a:off x="1600322" y="1914741"/>
            <a:ext cx="533400" cy="228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7" name="Line 86"/>
          <p:cNvSpPr>
            <a:spLocks noChangeShapeType="1"/>
          </p:cNvSpPr>
          <p:nvPr/>
        </p:nvSpPr>
        <p:spPr bwMode="auto">
          <a:xfrm flipH="1">
            <a:off x="1319335" y="1800441"/>
            <a:ext cx="852487" cy="1905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8" name="Line 86"/>
          <p:cNvSpPr>
            <a:spLocks noChangeShapeType="1"/>
          </p:cNvSpPr>
          <p:nvPr/>
        </p:nvSpPr>
        <p:spPr bwMode="auto">
          <a:xfrm flipH="1">
            <a:off x="1867022" y="2030996"/>
            <a:ext cx="386495" cy="530469"/>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39" name="Line 86"/>
          <p:cNvSpPr>
            <a:spLocks noChangeShapeType="1"/>
          </p:cNvSpPr>
          <p:nvPr/>
        </p:nvSpPr>
        <p:spPr bwMode="auto">
          <a:xfrm flipH="1">
            <a:off x="1480163" y="2028064"/>
            <a:ext cx="739652" cy="52167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0" name="Line 86"/>
          <p:cNvSpPr>
            <a:spLocks noChangeShapeType="1"/>
          </p:cNvSpPr>
          <p:nvPr/>
        </p:nvSpPr>
        <p:spPr bwMode="auto">
          <a:xfrm>
            <a:off x="2350418" y="2028064"/>
            <a:ext cx="249298" cy="30480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1" name="Line 86"/>
          <p:cNvSpPr>
            <a:spLocks noChangeShapeType="1"/>
          </p:cNvSpPr>
          <p:nvPr/>
        </p:nvSpPr>
        <p:spPr bwMode="auto">
          <a:xfrm>
            <a:off x="2286122" y="2067141"/>
            <a:ext cx="64296" cy="330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2" name="Line 86"/>
          <p:cNvSpPr>
            <a:spLocks noChangeShapeType="1"/>
          </p:cNvSpPr>
          <p:nvPr/>
        </p:nvSpPr>
        <p:spPr bwMode="auto">
          <a:xfrm flipH="1" flipV="1">
            <a:off x="1155579" y="1740847"/>
            <a:ext cx="1064236" cy="3077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3" name="Line 86"/>
          <p:cNvSpPr>
            <a:spLocks noChangeShapeType="1"/>
          </p:cNvSpPr>
          <p:nvPr/>
        </p:nvSpPr>
        <p:spPr bwMode="auto">
          <a:xfrm flipH="1" flipV="1">
            <a:off x="1415319" y="1467798"/>
            <a:ext cx="804496" cy="293567"/>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4" name="Line 86"/>
          <p:cNvSpPr>
            <a:spLocks noChangeShapeType="1"/>
          </p:cNvSpPr>
          <p:nvPr/>
        </p:nvSpPr>
        <p:spPr bwMode="auto">
          <a:xfrm flipH="1" flipV="1">
            <a:off x="1658205" y="1135646"/>
            <a:ext cx="561609" cy="600319"/>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6" name="Line 145"/>
          <p:cNvSpPr>
            <a:spLocks noChangeShapeType="1"/>
          </p:cNvSpPr>
          <p:nvPr/>
        </p:nvSpPr>
        <p:spPr bwMode="auto">
          <a:xfrm flipV="1">
            <a:off x="6698519" y="2899478"/>
            <a:ext cx="266700" cy="8254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7" name="Line 145"/>
          <p:cNvSpPr>
            <a:spLocks noChangeShapeType="1"/>
          </p:cNvSpPr>
          <p:nvPr/>
        </p:nvSpPr>
        <p:spPr bwMode="auto">
          <a:xfrm flipV="1">
            <a:off x="6660232" y="2348880"/>
            <a:ext cx="72008" cy="45105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8" name="Line 145"/>
          <p:cNvSpPr>
            <a:spLocks noChangeShapeType="1"/>
          </p:cNvSpPr>
          <p:nvPr/>
        </p:nvSpPr>
        <p:spPr bwMode="auto">
          <a:xfrm flipH="1" flipV="1">
            <a:off x="6426324" y="2359729"/>
            <a:ext cx="72293"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49" name="Line 86"/>
          <p:cNvSpPr>
            <a:spLocks noChangeShapeType="1"/>
          </p:cNvSpPr>
          <p:nvPr/>
        </p:nvSpPr>
        <p:spPr bwMode="auto">
          <a:xfrm flipH="1" flipV="1">
            <a:off x="4744305" y="2574164"/>
            <a:ext cx="1718163" cy="29600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0" name="Line 107"/>
          <p:cNvSpPr>
            <a:spLocks noChangeShapeType="1"/>
          </p:cNvSpPr>
          <p:nvPr/>
        </p:nvSpPr>
        <p:spPr bwMode="auto">
          <a:xfrm flipV="1">
            <a:off x="7182706" y="3288296"/>
            <a:ext cx="304800" cy="2833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1" name="Line 111"/>
          <p:cNvSpPr>
            <a:spLocks noChangeShapeType="1"/>
          </p:cNvSpPr>
          <p:nvPr/>
        </p:nvSpPr>
        <p:spPr bwMode="auto">
          <a:xfrm flipV="1">
            <a:off x="3932299" y="3418714"/>
            <a:ext cx="563016" cy="936381"/>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2" name="Line 111"/>
          <p:cNvSpPr>
            <a:spLocks noChangeShapeType="1"/>
          </p:cNvSpPr>
          <p:nvPr/>
        </p:nvSpPr>
        <p:spPr bwMode="auto">
          <a:xfrm flipH="1" flipV="1">
            <a:off x="2483768" y="4077072"/>
            <a:ext cx="791308" cy="8802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3" name="Line 111"/>
          <p:cNvSpPr>
            <a:spLocks noChangeShapeType="1"/>
          </p:cNvSpPr>
          <p:nvPr/>
        </p:nvSpPr>
        <p:spPr bwMode="auto">
          <a:xfrm flipH="1" flipV="1">
            <a:off x="5392006" y="1990941"/>
            <a:ext cx="1063626" cy="90218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4" name="Line 111"/>
          <p:cNvSpPr>
            <a:spLocks noChangeShapeType="1"/>
          </p:cNvSpPr>
          <p:nvPr/>
        </p:nvSpPr>
        <p:spPr bwMode="auto">
          <a:xfrm flipH="1" flipV="1">
            <a:off x="4676777" y="1744511"/>
            <a:ext cx="548542" cy="6765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5" name="Line 111"/>
          <p:cNvSpPr>
            <a:spLocks noChangeShapeType="1"/>
          </p:cNvSpPr>
          <p:nvPr/>
        </p:nvSpPr>
        <p:spPr bwMode="auto">
          <a:xfrm flipH="1">
            <a:off x="4048614" y="1693955"/>
            <a:ext cx="390891" cy="29309"/>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7" name="Line 87"/>
          <p:cNvSpPr>
            <a:spLocks noChangeShapeType="1"/>
          </p:cNvSpPr>
          <p:nvPr/>
        </p:nvSpPr>
        <p:spPr bwMode="auto">
          <a:xfrm flipH="1">
            <a:off x="1587159" y="3308810"/>
            <a:ext cx="76200" cy="533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59" name="Line 90"/>
          <p:cNvSpPr>
            <a:spLocks noChangeShapeType="1"/>
          </p:cNvSpPr>
          <p:nvPr/>
        </p:nvSpPr>
        <p:spPr bwMode="auto">
          <a:xfrm>
            <a:off x="2425359" y="4147010"/>
            <a:ext cx="457200" cy="2540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0" name="Line 91"/>
          <p:cNvSpPr>
            <a:spLocks noChangeShapeType="1"/>
          </p:cNvSpPr>
          <p:nvPr/>
        </p:nvSpPr>
        <p:spPr bwMode="auto">
          <a:xfrm>
            <a:off x="1739559" y="3308810"/>
            <a:ext cx="76200" cy="914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1" name="Line 92"/>
          <p:cNvSpPr>
            <a:spLocks noChangeShapeType="1"/>
          </p:cNvSpPr>
          <p:nvPr/>
        </p:nvSpPr>
        <p:spPr bwMode="auto">
          <a:xfrm>
            <a:off x="2349158" y="4147010"/>
            <a:ext cx="566657" cy="72215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2" name="Line 93"/>
          <p:cNvSpPr>
            <a:spLocks noChangeShapeType="1"/>
          </p:cNvSpPr>
          <p:nvPr/>
        </p:nvSpPr>
        <p:spPr bwMode="auto">
          <a:xfrm flipH="1">
            <a:off x="4025559" y="4223210"/>
            <a:ext cx="609600" cy="990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3" name="Line 95"/>
          <p:cNvSpPr>
            <a:spLocks noChangeShapeType="1"/>
          </p:cNvSpPr>
          <p:nvPr/>
        </p:nvSpPr>
        <p:spPr bwMode="auto">
          <a:xfrm flipH="1">
            <a:off x="4635159" y="4223210"/>
            <a:ext cx="76200" cy="914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4" name="Line 96"/>
          <p:cNvSpPr>
            <a:spLocks noChangeShapeType="1"/>
          </p:cNvSpPr>
          <p:nvPr/>
        </p:nvSpPr>
        <p:spPr bwMode="auto">
          <a:xfrm flipH="1">
            <a:off x="5535272" y="4489910"/>
            <a:ext cx="424234" cy="403563"/>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5" name="Line 97"/>
          <p:cNvSpPr>
            <a:spLocks noChangeShapeType="1"/>
          </p:cNvSpPr>
          <p:nvPr/>
        </p:nvSpPr>
        <p:spPr bwMode="auto">
          <a:xfrm flipH="1">
            <a:off x="5778159" y="4375610"/>
            <a:ext cx="228600" cy="914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6" name="Line 98"/>
          <p:cNvSpPr>
            <a:spLocks noChangeShapeType="1"/>
          </p:cNvSpPr>
          <p:nvPr/>
        </p:nvSpPr>
        <p:spPr bwMode="auto">
          <a:xfrm>
            <a:off x="6082959" y="4375610"/>
            <a:ext cx="76200" cy="838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7" name="Line 99"/>
          <p:cNvSpPr>
            <a:spLocks noChangeShapeType="1"/>
          </p:cNvSpPr>
          <p:nvPr/>
        </p:nvSpPr>
        <p:spPr bwMode="auto">
          <a:xfrm>
            <a:off x="6159159" y="4375610"/>
            <a:ext cx="2286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8" name="Line 100"/>
          <p:cNvSpPr>
            <a:spLocks noChangeShapeType="1"/>
          </p:cNvSpPr>
          <p:nvPr/>
        </p:nvSpPr>
        <p:spPr bwMode="auto">
          <a:xfrm flipH="1">
            <a:off x="6844959" y="4451810"/>
            <a:ext cx="76200" cy="685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69" name="Line 101"/>
          <p:cNvSpPr>
            <a:spLocks noChangeShapeType="1"/>
          </p:cNvSpPr>
          <p:nvPr/>
        </p:nvSpPr>
        <p:spPr bwMode="auto">
          <a:xfrm flipH="1" flipV="1">
            <a:off x="7073559" y="4451810"/>
            <a:ext cx="381000"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0" name="Line 102"/>
          <p:cNvSpPr>
            <a:spLocks noChangeShapeType="1"/>
          </p:cNvSpPr>
          <p:nvPr/>
        </p:nvSpPr>
        <p:spPr bwMode="auto">
          <a:xfrm>
            <a:off x="7378359" y="5366210"/>
            <a:ext cx="304800" cy="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1" name="Line 103"/>
          <p:cNvSpPr>
            <a:spLocks noChangeShapeType="1"/>
          </p:cNvSpPr>
          <p:nvPr/>
        </p:nvSpPr>
        <p:spPr bwMode="auto">
          <a:xfrm>
            <a:off x="5549559" y="5137610"/>
            <a:ext cx="1524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2" name="Line 105"/>
          <p:cNvSpPr>
            <a:spLocks noChangeShapeType="1"/>
          </p:cNvSpPr>
          <p:nvPr/>
        </p:nvSpPr>
        <p:spPr bwMode="auto">
          <a:xfrm flipV="1">
            <a:off x="7530759" y="4451810"/>
            <a:ext cx="76200"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3" name="Line 106"/>
          <p:cNvSpPr>
            <a:spLocks noChangeShapeType="1"/>
          </p:cNvSpPr>
          <p:nvPr/>
        </p:nvSpPr>
        <p:spPr bwMode="auto">
          <a:xfrm flipV="1">
            <a:off x="7149758" y="4293096"/>
            <a:ext cx="374569" cy="6314"/>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4" name="Line 107"/>
          <p:cNvSpPr>
            <a:spLocks noChangeShapeType="1"/>
          </p:cNvSpPr>
          <p:nvPr/>
        </p:nvSpPr>
        <p:spPr bwMode="auto">
          <a:xfrm flipV="1">
            <a:off x="7302159" y="3461210"/>
            <a:ext cx="457200" cy="76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5" name="Line 108"/>
          <p:cNvSpPr>
            <a:spLocks noChangeShapeType="1"/>
          </p:cNvSpPr>
          <p:nvPr/>
        </p:nvSpPr>
        <p:spPr bwMode="auto">
          <a:xfrm>
            <a:off x="7302159" y="3689810"/>
            <a:ext cx="5334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6" name="Line 109"/>
          <p:cNvSpPr>
            <a:spLocks noChangeShapeType="1"/>
          </p:cNvSpPr>
          <p:nvPr/>
        </p:nvSpPr>
        <p:spPr bwMode="auto">
          <a:xfrm>
            <a:off x="1891959" y="3156410"/>
            <a:ext cx="2514600" cy="76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7" name="Line 111"/>
          <p:cNvSpPr>
            <a:spLocks noChangeShapeType="1"/>
          </p:cNvSpPr>
          <p:nvPr/>
        </p:nvSpPr>
        <p:spPr bwMode="auto">
          <a:xfrm flipH="1" flipV="1">
            <a:off x="4558959" y="3385010"/>
            <a:ext cx="152400" cy="533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8" name="Line 112"/>
          <p:cNvSpPr>
            <a:spLocks noChangeShapeType="1"/>
          </p:cNvSpPr>
          <p:nvPr/>
        </p:nvSpPr>
        <p:spPr bwMode="auto">
          <a:xfrm flipH="1" flipV="1">
            <a:off x="4635159" y="3385010"/>
            <a:ext cx="1219200" cy="7620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79" name="Line 114"/>
          <p:cNvSpPr>
            <a:spLocks noChangeShapeType="1"/>
          </p:cNvSpPr>
          <p:nvPr/>
        </p:nvSpPr>
        <p:spPr bwMode="auto">
          <a:xfrm flipH="1" flipV="1">
            <a:off x="1891959" y="3308810"/>
            <a:ext cx="381000" cy="533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0" name="Line 116"/>
          <p:cNvSpPr>
            <a:spLocks noChangeShapeType="1"/>
          </p:cNvSpPr>
          <p:nvPr/>
        </p:nvSpPr>
        <p:spPr bwMode="auto">
          <a:xfrm flipH="1" flipV="1">
            <a:off x="4863759" y="4070810"/>
            <a:ext cx="990600" cy="152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2" name="Line 120"/>
          <p:cNvSpPr>
            <a:spLocks noChangeShapeType="1"/>
          </p:cNvSpPr>
          <p:nvPr/>
        </p:nvSpPr>
        <p:spPr bwMode="auto">
          <a:xfrm flipH="1" flipV="1">
            <a:off x="4658972" y="3385010"/>
            <a:ext cx="2209800" cy="838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3" name="Line 129"/>
          <p:cNvSpPr>
            <a:spLocks noChangeShapeType="1"/>
          </p:cNvSpPr>
          <p:nvPr/>
        </p:nvSpPr>
        <p:spPr bwMode="auto">
          <a:xfrm flipV="1">
            <a:off x="6300192" y="5301208"/>
            <a:ext cx="541784" cy="14401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4" name="Line 131"/>
          <p:cNvSpPr>
            <a:spLocks noChangeShapeType="1"/>
          </p:cNvSpPr>
          <p:nvPr/>
        </p:nvSpPr>
        <p:spPr bwMode="auto">
          <a:xfrm flipH="1">
            <a:off x="3899352" y="4096210"/>
            <a:ext cx="654112" cy="203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5" name="Line 140"/>
          <p:cNvSpPr>
            <a:spLocks noChangeShapeType="1"/>
          </p:cNvSpPr>
          <p:nvPr/>
        </p:nvSpPr>
        <p:spPr bwMode="auto">
          <a:xfrm flipH="1" flipV="1">
            <a:off x="2425359" y="1708610"/>
            <a:ext cx="1981200" cy="685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6" name="Line 150"/>
          <p:cNvSpPr>
            <a:spLocks noChangeShapeType="1"/>
          </p:cNvSpPr>
          <p:nvPr/>
        </p:nvSpPr>
        <p:spPr bwMode="auto">
          <a:xfrm flipV="1">
            <a:off x="1891959" y="2573214"/>
            <a:ext cx="2550503" cy="495884"/>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7" name="Line 107"/>
          <p:cNvSpPr>
            <a:spLocks noChangeShapeType="1"/>
          </p:cNvSpPr>
          <p:nvPr/>
        </p:nvSpPr>
        <p:spPr bwMode="auto">
          <a:xfrm flipV="1">
            <a:off x="2419864" y="1629479"/>
            <a:ext cx="457200" cy="76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8" name="Line 108"/>
          <p:cNvSpPr>
            <a:spLocks noChangeShapeType="1"/>
          </p:cNvSpPr>
          <p:nvPr/>
        </p:nvSpPr>
        <p:spPr bwMode="auto">
          <a:xfrm>
            <a:off x="2419864" y="1858079"/>
            <a:ext cx="533400" cy="2286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89" name="Line 114"/>
          <p:cNvSpPr>
            <a:spLocks noChangeShapeType="1"/>
          </p:cNvSpPr>
          <p:nvPr/>
        </p:nvSpPr>
        <p:spPr bwMode="auto">
          <a:xfrm flipV="1">
            <a:off x="1801472" y="1934279"/>
            <a:ext cx="465992" cy="1066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1" name="Line 93"/>
          <p:cNvSpPr>
            <a:spLocks noChangeShapeType="1"/>
          </p:cNvSpPr>
          <p:nvPr/>
        </p:nvSpPr>
        <p:spPr bwMode="auto">
          <a:xfrm flipH="1">
            <a:off x="5467253" y="1718378"/>
            <a:ext cx="803031" cy="122115"/>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2" name="Line 145"/>
          <p:cNvSpPr>
            <a:spLocks noChangeShapeType="1"/>
          </p:cNvSpPr>
          <p:nvPr/>
        </p:nvSpPr>
        <p:spPr bwMode="auto">
          <a:xfrm flipV="1">
            <a:off x="5344771" y="1362779"/>
            <a:ext cx="585787" cy="3048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3" name="Line 145"/>
          <p:cNvSpPr>
            <a:spLocks noChangeShapeType="1"/>
          </p:cNvSpPr>
          <p:nvPr/>
        </p:nvSpPr>
        <p:spPr bwMode="auto">
          <a:xfrm flipV="1">
            <a:off x="5320958" y="1261177"/>
            <a:ext cx="176213" cy="36830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4" name="Line 145"/>
          <p:cNvSpPr>
            <a:spLocks noChangeShapeType="1"/>
          </p:cNvSpPr>
          <p:nvPr/>
        </p:nvSpPr>
        <p:spPr bwMode="auto">
          <a:xfrm flipV="1">
            <a:off x="3899352" y="1310514"/>
            <a:ext cx="100013" cy="223715"/>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5" name="Line 145"/>
          <p:cNvSpPr>
            <a:spLocks noChangeShapeType="1"/>
          </p:cNvSpPr>
          <p:nvPr/>
        </p:nvSpPr>
        <p:spPr bwMode="auto">
          <a:xfrm flipH="1" flipV="1">
            <a:off x="3592172" y="1362778"/>
            <a:ext cx="207167" cy="182684"/>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6" name="Line 145"/>
          <p:cNvSpPr>
            <a:spLocks noChangeShapeType="1"/>
          </p:cNvSpPr>
          <p:nvPr/>
        </p:nvSpPr>
        <p:spPr bwMode="auto">
          <a:xfrm flipV="1">
            <a:off x="4673259" y="1515178"/>
            <a:ext cx="266700" cy="82548"/>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7" name="Line 145"/>
          <p:cNvSpPr>
            <a:spLocks noChangeShapeType="1"/>
          </p:cNvSpPr>
          <p:nvPr/>
        </p:nvSpPr>
        <p:spPr bwMode="auto">
          <a:xfrm flipV="1">
            <a:off x="4636136" y="1262155"/>
            <a:ext cx="100013" cy="223715"/>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8" name="Line 145"/>
          <p:cNvSpPr>
            <a:spLocks noChangeShapeType="1"/>
          </p:cNvSpPr>
          <p:nvPr/>
        </p:nvSpPr>
        <p:spPr bwMode="auto">
          <a:xfrm flipV="1">
            <a:off x="4532765" y="1037464"/>
            <a:ext cx="50007" cy="37904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299" name="Line 145"/>
          <p:cNvSpPr>
            <a:spLocks noChangeShapeType="1"/>
          </p:cNvSpPr>
          <p:nvPr/>
        </p:nvSpPr>
        <p:spPr bwMode="auto">
          <a:xfrm flipH="1" flipV="1">
            <a:off x="4359521" y="1019419"/>
            <a:ext cx="72293"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0" name="Line 145"/>
          <p:cNvSpPr>
            <a:spLocks noChangeShapeType="1"/>
          </p:cNvSpPr>
          <p:nvPr/>
        </p:nvSpPr>
        <p:spPr bwMode="auto">
          <a:xfrm flipV="1">
            <a:off x="3799340" y="1127829"/>
            <a:ext cx="73820" cy="4064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1" name="Line 145"/>
          <p:cNvSpPr>
            <a:spLocks noChangeShapeType="1"/>
          </p:cNvSpPr>
          <p:nvPr/>
        </p:nvSpPr>
        <p:spPr bwMode="auto">
          <a:xfrm flipH="1" flipV="1">
            <a:off x="3637507" y="1149120"/>
            <a:ext cx="116496" cy="39467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2" name="Line 145"/>
          <p:cNvSpPr>
            <a:spLocks noChangeShapeType="1"/>
          </p:cNvSpPr>
          <p:nvPr/>
        </p:nvSpPr>
        <p:spPr bwMode="auto">
          <a:xfrm flipV="1">
            <a:off x="2267465" y="1342264"/>
            <a:ext cx="50006" cy="30479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3" name="Line 145"/>
          <p:cNvSpPr>
            <a:spLocks noChangeShapeType="1"/>
          </p:cNvSpPr>
          <p:nvPr/>
        </p:nvSpPr>
        <p:spPr bwMode="auto">
          <a:xfrm flipH="1" flipV="1">
            <a:off x="2068173" y="1248479"/>
            <a:ext cx="128586" cy="39858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5" name="Line 86"/>
          <p:cNvSpPr>
            <a:spLocks noChangeShapeType="1"/>
          </p:cNvSpPr>
          <p:nvPr/>
        </p:nvSpPr>
        <p:spPr bwMode="auto">
          <a:xfrm flipH="1">
            <a:off x="1286388" y="1706655"/>
            <a:ext cx="852487" cy="1905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6" name="Line 86"/>
          <p:cNvSpPr>
            <a:spLocks noChangeShapeType="1"/>
          </p:cNvSpPr>
          <p:nvPr/>
        </p:nvSpPr>
        <p:spPr bwMode="auto">
          <a:xfrm flipH="1">
            <a:off x="1834075" y="1937210"/>
            <a:ext cx="386495" cy="530469"/>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7" name="Line 86"/>
          <p:cNvSpPr>
            <a:spLocks noChangeShapeType="1"/>
          </p:cNvSpPr>
          <p:nvPr/>
        </p:nvSpPr>
        <p:spPr bwMode="auto">
          <a:xfrm flipH="1">
            <a:off x="1447216" y="1934278"/>
            <a:ext cx="739652" cy="521677"/>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 name="Line 86"/>
          <p:cNvSpPr>
            <a:spLocks noChangeShapeType="1"/>
          </p:cNvSpPr>
          <p:nvPr/>
        </p:nvSpPr>
        <p:spPr bwMode="auto">
          <a:xfrm>
            <a:off x="2317471" y="1934278"/>
            <a:ext cx="249298" cy="30480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 name="Line 86"/>
          <p:cNvSpPr>
            <a:spLocks noChangeShapeType="1"/>
          </p:cNvSpPr>
          <p:nvPr/>
        </p:nvSpPr>
        <p:spPr bwMode="auto">
          <a:xfrm>
            <a:off x="2253175" y="1973355"/>
            <a:ext cx="64296" cy="330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0" name="Line 86"/>
          <p:cNvSpPr>
            <a:spLocks noChangeShapeType="1"/>
          </p:cNvSpPr>
          <p:nvPr/>
        </p:nvSpPr>
        <p:spPr bwMode="auto">
          <a:xfrm flipH="1" flipV="1">
            <a:off x="1122632" y="1647061"/>
            <a:ext cx="1064236" cy="3077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1" name="Line 86"/>
          <p:cNvSpPr>
            <a:spLocks noChangeShapeType="1"/>
          </p:cNvSpPr>
          <p:nvPr/>
        </p:nvSpPr>
        <p:spPr bwMode="auto">
          <a:xfrm flipH="1" flipV="1">
            <a:off x="1382372" y="1374012"/>
            <a:ext cx="804496" cy="293567"/>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2" name="Line 86"/>
          <p:cNvSpPr>
            <a:spLocks noChangeShapeType="1"/>
          </p:cNvSpPr>
          <p:nvPr/>
        </p:nvSpPr>
        <p:spPr bwMode="auto">
          <a:xfrm flipH="1" flipV="1">
            <a:off x="1625258" y="1041860"/>
            <a:ext cx="561609" cy="600319"/>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4" name="Line 145"/>
          <p:cNvSpPr>
            <a:spLocks noChangeShapeType="1"/>
          </p:cNvSpPr>
          <p:nvPr/>
        </p:nvSpPr>
        <p:spPr bwMode="auto">
          <a:xfrm flipV="1">
            <a:off x="6665572" y="2805692"/>
            <a:ext cx="266700" cy="82548"/>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5" name="Line 145"/>
          <p:cNvSpPr>
            <a:spLocks noChangeShapeType="1"/>
          </p:cNvSpPr>
          <p:nvPr/>
        </p:nvSpPr>
        <p:spPr bwMode="auto">
          <a:xfrm flipV="1">
            <a:off x="6660232" y="2276872"/>
            <a:ext cx="0" cy="430152"/>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6" name="Line 145"/>
          <p:cNvSpPr>
            <a:spLocks noChangeShapeType="1"/>
          </p:cNvSpPr>
          <p:nvPr/>
        </p:nvSpPr>
        <p:spPr bwMode="auto">
          <a:xfrm flipH="1" flipV="1">
            <a:off x="6393377" y="2265943"/>
            <a:ext cx="72293" cy="457200"/>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7" name="Line 86"/>
          <p:cNvSpPr>
            <a:spLocks noChangeShapeType="1"/>
          </p:cNvSpPr>
          <p:nvPr/>
        </p:nvSpPr>
        <p:spPr bwMode="auto">
          <a:xfrm flipH="1" flipV="1">
            <a:off x="4711358" y="2480378"/>
            <a:ext cx="1718163" cy="29600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8" name="Line 107"/>
          <p:cNvSpPr>
            <a:spLocks noChangeShapeType="1"/>
          </p:cNvSpPr>
          <p:nvPr/>
        </p:nvSpPr>
        <p:spPr bwMode="auto">
          <a:xfrm flipV="1">
            <a:off x="7149759" y="3194510"/>
            <a:ext cx="304800" cy="283308"/>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19" name="Line 111"/>
          <p:cNvSpPr>
            <a:spLocks noChangeShapeType="1"/>
          </p:cNvSpPr>
          <p:nvPr/>
        </p:nvSpPr>
        <p:spPr bwMode="auto">
          <a:xfrm flipV="1">
            <a:off x="3899352" y="3324928"/>
            <a:ext cx="563016" cy="936381"/>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20" name="Line 111"/>
          <p:cNvSpPr>
            <a:spLocks noChangeShapeType="1"/>
          </p:cNvSpPr>
          <p:nvPr/>
        </p:nvSpPr>
        <p:spPr bwMode="auto">
          <a:xfrm flipH="1" flipV="1">
            <a:off x="2419864" y="4172410"/>
            <a:ext cx="928000" cy="840766"/>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22" name="Line 111"/>
          <p:cNvSpPr>
            <a:spLocks noChangeShapeType="1"/>
          </p:cNvSpPr>
          <p:nvPr/>
        </p:nvSpPr>
        <p:spPr bwMode="auto">
          <a:xfrm flipH="1" flipV="1">
            <a:off x="4643830" y="1650725"/>
            <a:ext cx="548542" cy="67653"/>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24" name="Line 86"/>
          <p:cNvSpPr>
            <a:spLocks noChangeShapeType="1"/>
          </p:cNvSpPr>
          <p:nvPr/>
        </p:nvSpPr>
        <p:spPr bwMode="auto">
          <a:xfrm flipH="1">
            <a:off x="971600" y="3356992"/>
            <a:ext cx="720080" cy="37261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25" name="Line 87"/>
          <p:cNvSpPr>
            <a:spLocks noChangeShapeType="1"/>
          </p:cNvSpPr>
          <p:nvPr/>
        </p:nvSpPr>
        <p:spPr bwMode="auto">
          <a:xfrm flipH="1">
            <a:off x="1691680" y="3501008"/>
            <a:ext cx="76200" cy="5334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28" name="Line 91"/>
          <p:cNvSpPr>
            <a:spLocks noChangeShapeType="1"/>
          </p:cNvSpPr>
          <p:nvPr/>
        </p:nvSpPr>
        <p:spPr bwMode="auto">
          <a:xfrm>
            <a:off x="1798737" y="3356992"/>
            <a:ext cx="72008" cy="93610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32" name="Line 96"/>
          <p:cNvSpPr>
            <a:spLocks noChangeShapeType="1"/>
          </p:cNvSpPr>
          <p:nvPr/>
        </p:nvSpPr>
        <p:spPr bwMode="auto">
          <a:xfrm flipH="1">
            <a:off x="5670611" y="4445000"/>
            <a:ext cx="296802" cy="5334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33" name="Line 97"/>
          <p:cNvSpPr>
            <a:spLocks noChangeShapeType="1"/>
          </p:cNvSpPr>
          <p:nvPr/>
        </p:nvSpPr>
        <p:spPr bwMode="auto">
          <a:xfrm flipH="1">
            <a:off x="5845206" y="4479519"/>
            <a:ext cx="228600" cy="9144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34" name="Line 98"/>
          <p:cNvSpPr>
            <a:spLocks noChangeShapeType="1"/>
          </p:cNvSpPr>
          <p:nvPr/>
        </p:nvSpPr>
        <p:spPr bwMode="auto">
          <a:xfrm>
            <a:off x="6165265" y="4427004"/>
            <a:ext cx="76200" cy="838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35" name="Line 99"/>
          <p:cNvSpPr>
            <a:spLocks noChangeShapeType="1"/>
          </p:cNvSpPr>
          <p:nvPr/>
        </p:nvSpPr>
        <p:spPr bwMode="auto">
          <a:xfrm>
            <a:off x="6324600" y="4572000"/>
            <a:ext cx="2286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38" name="Line 102"/>
          <p:cNvSpPr>
            <a:spLocks noChangeShapeType="1"/>
          </p:cNvSpPr>
          <p:nvPr/>
        </p:nvSpPr>
        <p:spPr bwMode="auto">
          <a:xfrm>
            <a:off x="7452320" y="5373216"/>
            <a:ext cx="304800" cy="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39" name="Line 103"/>
          <p:cNvSpPr>
            <a:spLocks noChangeShapeType="1"/>
          </p:cNvSpPr>
          <p:nvPr/>
        </p:nvSpPr>
        <p:spPr bwMode="auto">
          <a:xfrm>
            <a:off x="5715000" y="5334000"/>
            <a:ext cx="1524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42" name="Line 107"/>
          <p:cNvSpPr>
            <a:spLocks noChangeShapeType="1"/>
          </p:cNvSpPr>
          <p:nvPr/>
        </p:nvSpPr>
        <p:spPr bwMode="auto">
          <a:xfrm flipV="1">
            <a:off x="7380312" y="3573016"/>
            <a:ext cx="457200" cy="76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43" name="Line 108"/>
          <p:cNvSpPr>
            <a:spLocks noChangeShapeType="1"/>
          </p:cNvSpPr>
          <p:nvPr/>
        </p:nvSpPr>
        <p:spPr bwMode="auto">
          <a:xfrm>
            <a:off x="7236296" y="3789040"/>
            <a:ext cx="576064" cy="21602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44" name="Line 109"/>
          <p:cNvSpPr>
            <a:spLocks noChangeShapeType="1"/>
          </p:cNvSpPr>
          <p:nvPr/>
        </p:nvSpPr>
        <p:spPr bwMode="auto">
          <a:xfrm>
            <a:off x="1835696" y="3284984"/>
            <a:ext cx="2736304" cy="14401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45" name="Line 111"/>
          <p:cNvSpPr>
            <a:spLocks noChangeShapeType="1"/>
          </p:cNvSpPr>
          <p:nvPr/>
        </p:nvSpPr>
        <p:spPr bwMode="auto">
          <a:xfrm flipH="1" flipV="1">
            <a:off x="4644008" y="3429000"/>
            <a:ext cx="144016" cy="57606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46" name="Line 112"/>
          <p:cNvSpPr>
            <a:spLocks noChangeShapeType="1"/>
          </p:cNvSpPr>
          <p:nvPr/>
        </p:nvSpPr>
        <p:spPr bwMode="auto">
          <a:xfrm flipH="1" flipV="1">
            <a:off x="4661686" y="3516896"/>
            <a:ext cx="1219200" cy="7620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47" name="Line 114"/>
          <p:cNvSpPr>
            <a:spLocks noChangeShapeType="1"/>
          </p:cNvSpPr>
          <p:nvPr/>
        </p:nvSpPr>
        <p:spPr bwMode="auto">
          <a:xfrm flipH="1" flipV="1">
            <a:off x="1966912" y="3320596"/>
            <a:ext cx="415193" cy="57729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48" name="Line 116"/>
          <p:cNvSpPr>
            <a:spLocks noChangeShapeType="1"/>
          </p:cNvSpPr>
          <p:nvPr/>
        </p:nvSpPr>
        <p:spPr bwMode="auto">
          <a:xfrm flipH="1" flipV="1">
            <a:off x="4860032" y="4221088"/>
            <a:ext cx="1159768" cy="19851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50" name="Line 120"/>
          <p:cNvSpPr>
            <a:spLocks noChangeShapeType="1"/>
          </p:cNvSpPr>
          <p:nvPr/>
        </p:nvSpPr>
        <p:spPr bwMode="auto">
          <a:xfrm flipH="1" flipV="1">
            <a:off x="4691236" y="3499310"/>
            <a:ext cx="2209800" cy="838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54" name="Line 150"/>
          <p:cNvSpPr>
            <a:spLocks noChangeShapeType="1"/>
          </p:cNvSpPr>
          <p:nvPr/>
        </p:nvSpPr>
        <p:spPr bwMode="auto">
          <a:xfrm flipV="1">
            <a:off x="1982483" y="2564904"/>
            <a:ext cx="2517510" cy="62960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56" name="Line 108"/>
          <p:cNvSpPr>
            <a:spLocks noChangeShapeType="1"/>
          </p:cNvSpPr>
          <p:nvPr/>
        </p:nvSpPr>
        <p:spPr bwMode="auto">
          <a:xfrm>
            <a:off x="2585305" y="2054469"/>
            <a:ext cx="5334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57" name="Line 114"/>
          <p:cNvSpPr>
            <a:spLocks noChangeShapeType="1"/>
          </p:cNvSpPr>
          <p:nvPr/>
        </p:nvSpPr>
        <p:spPr bwMode="auto">
          <a:xfrm flipV="1">
            <a:off x="1819331" y="2042745"/>
            <a:ext cx="434186" cy="111783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58" name="Line 114"/>
          <p:cNvSpPr>
            <a:spLocks noChangeShapeType="1"/>
          </p:cNvSpPr>
          <p:nvPr/>
        </p:nvSpPr>
        <p:spPr bwMode="auto">
          <a:xfrm flipH="1" flipV="1">
            <a:off x="2411760" y="2060848"/>
            <a:ext cx="1913384" cy="11543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59" name="Line 93"/>
          <p:cNvSpPr>
            <a:spLocks noChangeShapeType="1"/>
          </p:cNvSpPr>
          <p:nvPr/>
        </p:nvSpPr>
        <p:spPr bwMode="auto">
          <a:xfrm flipH="1">
            <a:off x="5508104" y="1772816"/>
            <a:ext cx="803031" cy="1221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0" name="Line 145"/>
          <p:cNvSpPr>
            <a:spLocks noChangeShapeType="1"/>
          </p:cNvSpPr>
          <p:nvPr/>
        </p:nvSpPr>
        <p:spPr bwMode="auto">
          <a:xfrm flipV="1">
            <a:off x="5510212" y="1559169"/>
            <a:ext cx="585787" cy="3048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1" name="Line 145"/>
          <p:cNvSpPr>
            <a:spLocks noChangeShapeType="1"/>
          </p:cNvSpPr>
          <p:nvPr/>
        </p:nvSpPr>
        <p:spPr bwMode="auto">
          <a:xfrm flipV="1">
            <a:off x="5403728" y="1332507"/>
            <a:ext cx="176213" cy="368301"/>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2" name="Line 145"/>
          <p:cNvSpPr>
            <a:spLocks noChangeShapeType="1"/>
          </p:cNvSpPr>
          <p:nvPr/>
        </p:nvSpPr>
        <p:spPr bwMode="auto">
          <a:xfrm flipV="1">
            <a:off x="4001674" y="1434476"/>
            <a:ext cx="100013" cy="2237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3" name="Line 145"/>
          <p:cNvSpPr>
            <a:spLocks noChangeShapeType="1"/>
          </p:cNvSpPr>
          <p:nvPr/>
        </p:nvSpPr>
        <p:spPr bwMode="auto">
          <a:xfrm flipH="1" flipV="1">
            <a:off x="3572745" y="1444869"/>
            <a:ext cx="207167" cy="182684"/>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4" name="Line 145"/>
          <p:cNvSpPr>
            <a:spLocks noChangeShapeType="1"/>
          </p:cNvSpPr>
          <p:nvPr/>
        </p:nvSpPr>
        <p:spPr bwMode="auto">
          <a:xfrm flipV="1">
            <a:off x="4838700" y="1711568"/>
            <a:ext cx="266700" cy="8254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5" name="Line 145"/>
          <p:cNvSpPr>
            <a:spLocks noChangeShapeType="1"/>
          </p:cNvSpPr>
          <p:nvPr/>
        </p:nvSpPr>
        <p:spPr bwMode="auto">
          <a:xfrm flipV="1">
            <a:off x="4801577" y="1458545"/>
            <a:ext cx="100013" cy="223715"/>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6" name="Line 145"/>
          <p:cNvSpPr>
            <a:spLocks noChangeShapeType="1"/>
          </p:cNvSpPr>
          <p:nvPr/>
        </p:nvSpPr>
        <p:spPr bwMode="auto">
          <a:xfrm flipV="1">
            <a:off x="4698206" y="1233854"/>
            <a:ext cx="50007" cy="37904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67" name="Line 145"/>
          <p:cNvSpPr>
            <a:spLocks noChangeShapeType="1"/>
          </p:cNvSpPr>
          <p:nvPr/>
        </p:nvSpPr>
        <p:spPr bwMode="auto">
          <a:xfrm flipV="1">
            <a:off x="4591906" y="1081454"/>
            <a:ext cx="52101" cy="48797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0" name="Line 145"/>
          <p:cNvSpPr>
            <a:spLocks noChangeShapeType="1"/>
          </p:cNvSpPr>
          <p:nvPr/>
        </p:nvSpPr>
        <p:spPr bwMode="auto">
          <a:xfrm flipV="1">
            <a:off x="2361377" y="1404054"/>
            <a:ext cx="50006" cy="304796"/>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1" name="Line 145"/>
          <p:cNvSpPr>
            <a:spLocks noChangeShapeType="1"/>
          </p:cNvSpPr>
          <p:nvPr/>
        </p:nvSpPr>
        <p:spPr bwMode="auto">
          <a:xfrm flipH="1" flipV="1">
            <a:off x="2140155" y="1340768"/>
            <a:ext cx="128586" cy="398581"/>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2" name="Line 86"/>
          <p:cNvSpPr>
            <a:spLocks noChangeShapeType="1"/>
          </p:cNvSpPr>
          <p:nvPr/>
        </p:nvSpPr>
        <p:spPr bwMode="auto">
          <a:xfrm flipH="1">
            <a:off x="1732816" y="2017345"/>
            <a:ext cx="533400" cy="2286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3" name="Line 86"/>
          <p:cNvSpPr>
            <a:spLocks noChangeShapeType="1"/>
          </p:cNvSpPr>
          <p:nvPr/>
        </p:nvSpPr>
        <p:spPr bwMode="auto">
          <a:xfrm flipH="1">
            <a:off x="1451828" y="1890345"/>
            <a:ext cx="752619" cy="203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5" name="Line 86"/>
          <p:cNvSpPr>
            <a:spLocks noChangeShapeType="1"/>
          </p:cNvSpPr>
          <p:nvPr/>
        </p:nvSpPr>
        <p:spPr bwMode="auto">
          <a:xfrm flipH="1">
            <a:off x="1716914" y="1952836"/>
            <a:ext cx="492885" cy="62233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6" name="Line 86"/>
          <p:cNvSpPr>
            <a:spLocks noChangeShapeType="1"/>
          </p:cNvSpPr>
          <p:nvPr/>
        </p:nvSpPr>
        <p:spPr bwMode="auto">
          <a:xfrm>
            <a:off x="2482912" y="2130668"/>
            <a:ext cx="249298" cy="304801"/>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7" name="Line 86"/>
          <p:cNvSpPr>
            <a:spLocks noChangeShapeType="1"/>
          </p:cNvSpPr>
          <p:nvPr/>
        </p:nvSpPr>
        <p:spPr bwMode="auto">
          <a:xfrm>
            <a:off x="2261688" y="2075768"/>
            <a:ext cx="64296" cy="33020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79" name="Line 86"/>
          <p:cNvSpPr>
            <a:spLocks noChangeShapeType="1"/>
          </p:cNvSpPr>
          <p:nvPr/>
        </p:nvSpPr>
        <p:spPr bwMode="auto">
          <a:xfrm flipH="1" flipV="1">
            <a:off x="1329226" y="1423376"/>
            <a:ext cx="804496" cy="34680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80" name="Line 86"/>
          <p:cNvSpPr>
            <a:spLocks noChangeShapeType="1"/>
          </p:cNvSpPr>
          <p:nvPr/>
        </p:nvSpPr>
        <p:spPr bwMode="auto">
          <a:xfrm flipH="1" flipV="1">
            <a:off x="1665332" y="1103894"/>
            <a:ext cx="561609" cy="60031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82" name="Line 145"/>
          <p:cNvSpPr>
            <a:spLocks noChangeShapeType="1"/>
          </p:cNvSpPr>
          <p:nvPr/>
        </p:nvSpPr>
        <p:spPr bwMode="auto">
          <a:xfrm flipV="1">
            <a:off x="6732240" y="2852936"/>
            <a:ext cx="266700" cy="8254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85" name="Line 86"/>
          <p:cNvSpPr>
            <a:spLocks noChangeShapeType="1"/>
          </p:cNvSpPr>
          <p:nvPr/>
        </p:nvSpPr>
        <p:spPr bwMode="auto">
          <a:xfrm flipH="1" flipV="1">
            <a:off x="4716016" y="2564904"/>
            <a:ext cx="1878946" cy="40787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86" name="Line 107"/>
          <p:cNvSpPr>
            <a:spLocks noChangeShapeType="1"/>
          </p:cNvSpPr>
          <p:nvPr/>
        </p:nvSpPr>
        <p:spPr bwMode="auto">
          <a:xfrm flipV="1">
            <a:off x="7164288" y="3284984"/>
            <a:ext cx="304800" cy="28330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89" name="Line 111"/>
          <p:cNvSpPr>
            <a:spLocks noChangeShapeType="1"/>
          </p:cNvSpPr>
          <p:nvPr/>
        </p:nvSpPr>
        <p:spPr bwMode="auto">
          <a:xfrm flipH="1" flipV="1">
            <a:off x="5524500" y="2093545"/>
            <a:ext cx="1063626" cy="902188"/>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1" name="Line 111"/>
          <p:cNvSpPr>
            <a:spLocks noChangeShapeType="1"/>
          </p:cNvSpPr>
          <p:nvPr/>
        </p:nvSpPr>
        <p:spPr bwMode="auto">
          <a:xfrm flipH="1">
            <a:off x="3995934" y="1700808"/>
            <a:ext cx="432049" cy="72009"/>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81" name="Line 130"/>
          <p:cNvSpPr>
            <a:spLocks noChangeShapeType="1"/>
          </p:cNvSpPr>
          <p:nvPr/>
        </p:nvSpPr>
        <p:spPr bwMode="auto">
          <a:xfrm>
            <a:off x="7596336" y="3212976"/>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88" name="Line 130"/>
          <p:cNvSpPr>
            <a:spLocks noChangeShapeType="1"/>
          </p:cNvSpPr>
          <p:nvPr/>
        </p:nvSpPr>
        <p:spPr bwMode="auto">
          <a:xfrm>
            <a:off x="6156176" y="1412776"/>
            <a:ext cx="228600" cy="152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2" name="Line 130"/>
          <p:cNvSpPr>
            <a:spLocks noChangeShapeType="1"/>
          </p:cNvSpPr>
          <p:nvPr/>
        </p:nvSpPr>
        <p:spPr bwMode="auto">
          <a:xfrm>
            <a:off x="5724128" y="1196752"/>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3" name="Line 130"/>
          <p:cNvSpPr>
            <a:spLocks noChangeShapeType="1"/>
          </p:cNvSpPr>
          <p:nvPr/>
        </p:nvSpPr>
        <p:spPr bwMode="auto">
          <a:xfrm flipH="1" flipV="1">
            <a:off x="6228183" y="1268760"/>
            <a:ext cx="504056" cy="144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4" name="Line 130"/>
          <p:cNvSpPr>
            <a:spLocks noChangeShapeType="1"/>
          </p:cNvSpPr>
          <p:nvPr/>
        </p:nvSpPr>
        <p:spPr bwMode="auto">
          <a:xfrm flipH="1">
            <a:off x="4512568" y="5445224"/>
            <a:ext cx="131440" cy="2244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5" name="Line 130"/>
          <p:cNvSpPr>
            <a:spLocks noChangeShapeType="1"/>
          </p:cNvSpPr>
          <p:nvPr/>
        </p:nvSpPr>
        <p:spPr bwMode="auto">
          <a:xfrm>
            <a:off x="4427984" y="5301208"/>
            <a:ext cx="12576"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6" name="Line 130"/>
          <p:cNvSpPr>
            <a:spLocks noChangeShapeType="1"/>
          </p:cNvSpPr>
          <p:nvPr/>
        </p:nvSpPr>
        <p:spPr bwMode="auto">
          <a:xfrm>
            <a:off x="4716016" y="5445224"/>
            <a:ext cx="72008"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7" name="Line 130"/>
          <p:cNvSpPr>
            <a:spLocks noChangeShapeType="1"/>
          </p:cNvSpPr>
          <p:nvPr/>
        </p:nvSpPr>
        <p:spPr bwMode="auto">
          <a:xfrm flipV="1">
            <a:off x="4067944" y="5229200"/>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8" name="Line 130"/>
          <p:cNvSpPr>
            <a:spLocks noChangeShapeType="1"/>
          </p:cNvSpPr>
          <p:nvPr/>
        </p:nvSpPr>
        <p:spPr bwMode="auto">
          <a:xfrm>
            <a:off x="2411760" y="5013176"/>
            <a:ext cx="43204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99" name="Line 130"/>
          <p:cNvSpPr>
            <a:spLocks noChangeShapeType="1"/>
          </p:cNvSpPr>
          <p:nvPr/>
        </p:nvSpPr>
        <p:spPr bwMode="auto">
          <a:xfrm>
            <a:off x="1835696" y="4509120"/>
            <a:ext cx="12576"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0" name="Line 130"/>
          <p:cNvSpPr>
            <a:spLocks noChangeShapeType="1"/>
          </p:cNvSpPr>
          <p:nvPr/>
        </p:nvSpPr>
        <p:spPr bwMode="auto">
          <a:xfrm flipH="1">
            <a:off x="6240760" y="4941168"/>
            <a:ext cx="131440"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1" name="Line 130"/>
          <p:cNvSpPr>
            <a:spLocks noChangeShapeType="1"/>
          </p:cNvSpPr>
          <p:nvPr/>
        </p:nvSpPr>
        <p:spPr bwMode="auto">
          <a:xfrm>
            <a:off x="2987824" y="4653136"/>
            <a:ext cx="360040"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2" name="Line 130"/>
          <p:cNvSpPr>
            <a:spLocks noChangeShapeType="1"/>
          </p:cNvSpPr>
          <p:nvPr/>
        </p:nvSpPr>
        <p:spPr bwMode="auto">
          <a:xfrm>
            <a:off x="2987824" y="4653136"/>
            <a:ext cx="0"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3" name="Line 130"/>
          <p:cNvSpPr>
            <a:spLocks noChangeShapeType="1"/>
          </p:cNvSpPr>
          <p:nvPr/>
        </p:nvSpPr>
        <p:spPr bwMode="auto">
          <a:xfrm flipH="1">
            <a:off x="2411760" y="4581128"/>
            <a:ext cx="504056" cy="3600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4" name="Line 130"/>
          <p:cNvSpPr>
            <a:spLocks noChangeShapeType="1"/>
          </p:cNvSpPr>
          <p:nvPr/>
        </p:nvSpPr>
        <p:spPr bwMode="auto">
          <a:xfrm>
            <a:off x="3851920" y="4581128"/>
            <a:ext cx="84584" cy="72846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5" name="Line 130"/>
          <p:cNvSpPr>
            <a:spLocks noChangeShapeType="1"/>
          </p:cNvSpPr>
          <p:nvPr/>
        </p:nvSpPr>
        <p:spPr bwMode="auto">
          <a:xfrm flipH="1">
            <a:off x="3995936" y="4581128"/>
            <a:ext cx="72008" cy="6480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6" name="Line 130"/>
          <p:cNvSpPr>
            <a:spLocks noChangeShapeType="1"/>
          </p:cNvSpPr>
          <p:nvPr/>
        </p:nvSpPr>
        <p:spPr bwMode="auto">
          <a:xfrm>
            <a:off x="4139952" y="4581128"/>
            <a:ext cx="216024" cy="50405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7" name="Line 130"/>
          <p:cNvSpPr>
            <a:spLocks noChangeShapeType="1"/>
          </p:cNvSpPr>
          <p:nvPr/>
        </p:nvSpPr>
        <p:spPr bwMode="auto">
          <a:xfrm flipH="1">
            <a:off x="1043608" y="1340768"/>
            <a:ext cx="216024"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8" name="Line 130"/>
          <p:cNvSpPr>
            <a:spLocks noChangeShapeType="1"/>
          </p:cNvSpPr>
          <p:nvPr/>
        </p:nvSpPr>
        <p:spPr bwMode="auto">
          <a:xfrm flipH="1">
            <a:off x="1331640" y="980728"/>
            <a:ext cx="216024"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09" name="Line 130"/>
          <p:cNvSpPr>
            <a:spLocks noChangeShapeType="1"/>
          </p:cNvSpPr>
          <p:nvPr/>
        </p:nvSpPr>
        <p:spPr bwMode="auto">
          <a:xfrm>
            <a:off x="1043608" y="1772816"/>
            <a:ext cx="144016"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0" name="Line 130"/>
          <p:cNvSpPr>
            <a:spLocks noChangeShapeType="1"/>
          </p:cNvSpPr>
          <p:nvPr/>
        </p:nvSpPr>
        <p:spPr bwMode="auto">
          <a:xfrm flipV="1">
            <a:off x="1403648" y="1196752"/>
            <a:ext cx="576064"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1" name="Line 130"/>
          <p:cNvSpPr>
            <a:spLocks noChangeShapeType="1"/>
          </p:cNvSpPr>
          <p:nvPr/>
        </p:nvSpPr>
        <p:spPr bwMode="auto">
          <a:xfrm flipH="1">
            <a:off x="1187624" y="1340768"/>
            <a:ext cx="1080120"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2" name="Line 130"/>
          <p:cNvSpPr>
            <a:spLocks noChangeShapeType="1"/>
          </p:cNvSpPr>
          <p:nvPr/>
        </p:nvSpPr>
        <p:spPr bwMode="auto">
          <a:xfrm flipH="1" flipV="1">
            <a:off x="1691680" y="980728"/>
            <a:ext cx="288032" cy="144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3" name="Line 130"/>
          <p:cNvSpPr>
            <a:spLocks noChangeShapeType="1"/>
          </p:cNvSpPr>
          <p:nvPr/>
        </p:nvSpPr>
        <p:spPr bwMode="auto">
          <a:xfrm flipH="1">
            <a:off x="2123728" y="1196752"/>
            <a:ext cx="216024"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4" name="Line 130"/>
          <p:cNvSpPr>
            <a:spLocks noChangeShapeType="1"/>
          </p:cNvSpPr>
          <p:nvPr/>
        </p:nvSpPr>
        <p:spPr bwMode="auto">
          <a:xfrm flipH="1" flipV="1">
            <a:off x="2483768" y="1412776"/>
            <a:ext cx="432048" cy="1440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5" name="Line 130"/>
          <p:cNvSpPr>
            <a:spLocks noChangeShapeType="1"/>
          </p:cNvSpPr>
          <p:nvPr/>
        </p:nvSpPr>
        <p:spPr bwMode="auto">
          <a:xfrm>
            <a:off x="1187624" y="2132856"/>
            <a:ext cx="144016" cy="43204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6" name="Line 130"/>
          <p:cNvSpPr>
            <a:spLocks noChangeShapeType="1"/>
          </p:cNvSpPr>
          <p:nvPr/>
        </p:nvSpPr>
        <p:spPr bwMode="auto">
          <a:xfrm>
            <a:off x="1331640" y="1412776"/>
            <a:ext cx="144016" cy="6480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7" name="Line 130"/>
          <p:cNvSpPr>
            <a:spLocks noChangeShapeType="1"/>
          </p:cNvSpPr>
          <p:nvPr/>
        </p:nvSpPr>
        <p:spPr bwMode="auto">
          <a:xfrm flipH="1">
            <a:off x="1043608" y="1412776"/>
            <a:ext cx="216024"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8" name="Line 130"/>
          <p:cNvSpPr>
            <a:spLocks noChangeShapeType="1"/>
          </p:cNvSpPr>
          <p:nvPr/>
        </p:nvSpPr>
        <p:spPr bwMode="auto">
          <a:xfrm flipH="1">
            <a:off x="1331640" y="1052736"/>
            <a:ext cx="216024"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19" name="Line 130"/>
          <p:cNvSpPr>
            <a:spLocks noChangeShapeType="1"/>
          </p:cNvSpPr>
          <p:nvPr/>
        </p:nvSpPr>
        <p:spPr bwMode="auto">
          <a:xfrm>
            <a:off x="1043608" y="1844824"/>
            <a:ext cx="144016"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0" name="Line 130"/>
          <p:cNvSpPr>
            <a:spLocks noChangeShapeType="1"/>
          </p:cNvSpPr>
          <p:nvPr/>
        </p:nvSpPr>
        <p:spPr bwMode="auto">
          <a:xfrm flipV="1">
            <a:off x="1403648" y="1268760"/>
            <a:ext cx="576064"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1" name="Line 130"/>
          <p:cNvSpPr>
            <a:spLocks noChangeShapeType="1"/>
          </p:cNvSpPr>
          <p:nvPr/>
        </p:nvSpPr>
        <p:spPr bwMode="auto">
          <a:xfrm flipH="1">
            <a:off x="1187624" y="1412776"/>
            <a:ext cx="1080120" cy="28803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2" name="Line 130"/>
          <p:cNvSpPr>
            <a:spLocks noChangeShapeType="1"/>
          </p:cNvSpPr>
          <p:nvPr/>
        </p:nvSpPr>
        <p:spPr bwMode="auto">
          <a:xfrm flipH="1" flipV="1">
            <a:off x="1691680" y="1052736"/>
            <a:ext cx="288032"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3" name="Line 130"/>
          <p:cNvSpPr>
            <a:spLocks noChangeShapeType="1"/>
          </p:cNvSpPr>
          <p:nvPr/>
        </p:nvSpPr>
        <p:spPr bwMode="auto">
          <a:xfrm flipH="1">
            <a:off x="2123728" y="1268760"/>
            <a:ext cx="216024"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4" name="Line 130"/>
          <p:cNvSpPr>
            <a:spLocks noChangeShapeType="1"/>
          </p:cNvSpPr>
          <p:nvPr/>
        </p:nvSpPr>
        <p:spPr bwMode="auto">
          <a:xfrm flipH="1" flipV="1">
            <a:off x="2483768" y="1484784"/>
            <a:ext cx="432048"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5" name="Line 130"/>
          <p:cNvSpPr>
            <a:spLocks noChangeShapeType="1"/>
          </p:cNvSpPr>
          <p:nvPr/>
        </p:nvSpPr>
        <p:spPr bwMode="auto">
          <a:xfrm>
            <a:off x="1187624" y="2204864"/>
            <a:ext cx="144016" cy="43204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6" name="Line 130"/>
          <p:cNvSpPr>
            <a:spLocks noChangeShapeType="1"/>
          </p:cNvSpPr>
          <p:nvPr/>
        </p:nvSpPr>
        <p:spPr bwMode="auto">
          <a:xfrm flipH="1">
            <a:off x="1115616" y="1412776"/>
            <a:ext cx="216024"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7" name="Line 130"/>
          <p:cNvSpPr>
            <a:spLocks noChangeShapeType="1"/>
          </p:cNvSpPr>
          <p:nvPr/>
        </p:nvSpPr>
        <p:spPr bwMode="auto">
          <a:xfrm flipH="1">
            <a:off x="1403648" y="1052736"/>
            <a:ext cx="216024"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8" name="Line 130"/>
          <p:cNvSpPr>
            <a:spLocks noChangeShapeType="1"/>
          </p:cNvSpPr>
          <p:nvPr/>
        </p:nvSpPr>
        <p:spPr bwMode="auto">
          <a:xfrm>
            <a:off x="1115616" y="1844824"/>
            <a:ext cx="144016"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29" name="Line 130"/>
          <p:cNvSpPr>
            <a:spLocks noChangeShapeType="1"/>
          </p:cNvSpPr>
          <p:nvPr/>
        </p:nvSpPr>
        <p:spPr bwMode="auto">
          <a:xfrm flipV="1">
            <a:off x="1475656" y="1268760"/>
            <a:ext cx="576064"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1" name="Line 130"/>
          <p:cNvSpPr>
            <a:spLocks noChangeShapeType="1"/>
          </p:cNvSpPr>
          <p:nvPr/>
        </p:nvSpPr>
        <p:spPr bwMode="auto">
          <a:xfrm flipH="1" flipV="1">
            <a:off x="1763688" y="1052736"/>
            <a:ext cx="288032" cy="1440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2" name="Line 130"/>
          <p:cNvSpPr>
            <a:spLocks noChangeShapeType="1"/>
          </p:cNvSpPr>
          <p:nvPr/>
        </p:nvSpPr>
        <p:spPr bwMode="auto">
          <a:xfrm flipH="1">
            <a:off x="2195736" y="1268760"/>
            <a:ext cx="216024"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3" name="Line 130"/>
          <p:cNvSpPr>
            <a:spLocks noChangeShapeType="1"/>
          </p:cNvSpPr>
          <p:nvPr/>
        </p:nvSpPr>
        <p:spPr bwMode="auto">
          <a:xfrm flipH="1" flipV="1">
            <a:off x="2555776" y="1484784"/>
            <a:ext cx="432048" cy="1440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4" name="Line 130"/>
          <p:cNvSpPr>
            <a:spLocks noChangeShapeType="1"/>
          </p:cNvSpPr>
          <p:nvPr/>
        </p:nvSpPr>
        <p:spPr bwMode="auto">
          <a:xfrm>
            <a:off x="1259632" y="2204864"/>
            <a:ext cx="144016" cy="43204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5" name="Line 111"/>
          <p:cNvSpPr>
            <a:spLocks noChangeShapeType="1"/>
          </p:cNvSpPr>
          <p:nvPr/>
        </p:nvSpPr>
        <p:spPr bwMode="auto">
          <a:xfrm flipH="1">
            <a:off x="1259632" y="908720"/>
            <a:ext cx="288032" cy="288032"/>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6" name="Line 111"/>
          <p:cNvSpPr>
            <a:spLocks noChangeShapeType="1"/>
          </p:cNvSpPr>
          <p:nvPr/>
        </p:nvSpPr>
        <p:spPr bwMode="auto">
          <a:xfrm flipH="1" flipV="1">
            <a:off x="1259632" y="2204864"/>
            <a:ext cx="144016" cy="36004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7" name="Line 104"/>
          <p:cNvSpPr>
            <a:spLocks noChangeShapeType="1"/>
          </p:cNvSpPr>
          <p:nvPr/>
        </p:nvSpPr>
        <p:spPr bwMode="auto">
          <a:xfrm flipH="1" flipV="1">
            <a:off x="971600" y="3789040"/>
            <a:ext cx="216024" cy="3600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8" name="Line 104"/>
          <p:cNvSpPr>
            <a:spLocks noChangeShapeType="1"/>
          </p:cNvSpPr>
          <p:nvPr/>
        </p:nvSpPr>
        <p:spPr bwMode="auto">
          <a:xfrm flipH="1" flipV="1">
            <a:off x="1043608" y="3789040"/>
            <a:ext cx="360040"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39" name="Line 130"/>
          <p:cNvSpPr>
            <a:spLocks noChangeShapeType="1"/>
          </p:cNvSpPr>
          <p:nvPr/>
        </p:nvSpPr>
        <p:spPr bwMode="auto">
          <a:xfrm>
            <a:off x="7956376" y="3573016"/>
            <a:ext cx="72008" cy="2880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40" name="Line 130"/>
          <p:cNvSpPr>
            <a:spLocks noChangeShapeType="1"/>
          </p:cNvSpPr>
          <p:nvPr/>
        </p:nvSpPr>
        <p:spPr bwMode="auto">
          <a:xfrm>
            <a:off x="7524328" y="3284984"/>
            <a:ext cx="432048" cy="6480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41" name="Line 130"/>
          <p:cNvSpPr>
            <a:spLocks noChangeShapeType="1"/>
          </p:cNvSpPr>
          <p:nvPr/>
        </p:nvSpPr>
        <p:spPr bwMode="auto">
          <a:xfrm>
            <a:off x="7668344" y="3212976"/>
            <a:ext cx="228600" cy="152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42" name="Line 130"/>
          <p:cNvSpPr>
            <a:spLocks noChangeShapeType="1"/>
          </p:cNvSpPr>
          <p:nvPr/>
        </p:nvSpPr>
        <p:spPr bwMode="auto">
          <a:xfrm>
            <a:off x="8028384" y="3573016"/>
            <a:ext cx="72008" cy="28803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43" name="Line 130"/>
          <p:cNvSpPr>
            <a:spLocks noChangeShapeType="1"/>
          </p:cNvSpPr>
          <p:nvPr/>
        </p:nvSpPr>
        <p:spPr bwMode="auto">
          <a:xfrm>
            <a:off x="7596336" y="3284984"/>
            <a:ext cx="432048" cy="64807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44" name="Line 130"/>
          <p:cNvSpPr>
            <a:spLocks noChangeShapeType="1"/>
          </p:cNvSpPr>
          <p:nvPr/>
        </p:nvSpPr>
        <p:spPr bwMode="auto">
          <a:xfrm>
            <a:off x="7668344" y="3140968"/>
            <a:ext cx="228600" cy="15240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45" name="Line 130"/>
          <p:cNvSpPr>
            <a:spLocks noChangeShapeType="1"/>
          </p:cNvSpPr>
          <p:nvPr/>
        </p:nvSpPr>
        <p:spPr bwMode="auto">
          <a:xfrm>
            <a:off x="8028384" y="3501008"/>
            <a:ext cx="72008" cy="288032"/>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48" name="Line 130"/>
          <p:cNvSpPr>
            <a:spLocks noChangeShapeType="1"/>
          </p:cNvSpPr>
          <p:nvPr/>
        </p:nvSpPr>
        <p:spPr bwMode="auto">
          <a:xfrm>
            <a:off x="8028384" y="3573016"/>
            <a:ext cx="72008" cy="288032"/>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0" name="Line 130"/>
          <p:cNvSpPr>
            <a:spLocks noChangeShapeType="1"/>
          </p:cNvSpPr>
          <p:nvPr/>
        </p:nvSpPr>
        <p:spPr bwMode="auto">
          <a:xfrm>
            <a:off x="6444208" y="1844824"/>
            <a:ext cx="216024"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1" name="Line 145"/>
          <p:cNvSpPr>
            <a:spLocks noChangeShapeType="1"/>
          </p:cNvSpPr>
          <p:nvPr/>
        </p:nvSpPr>
        <p:spPr bwMode="auto">
          <a:xfrm flipV="1">
            <a:off x="5438204" y="1631177"/>
            <a:ext cx="585787" cy="3048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2" name="Line 130"/>
          <p:cNvSpPr>
            <a:spLocks noChangeShapeType="1"/>
          </p:cNvSpPr>
          <p:nvPr/>
        </p:nvSpPr>
        <p:spPr bwMode="auto">
          <a:xfrm>
            <a:off x="6084168" y="1484784"/>
            <a:ext cx="228600" cy="152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3" name="Line 130"/>
          <p:cNvSpPr>
            <a:spLocks noChangeShapeType="1"/>
          </p:cNvSpPr>
          <p:nvPr/>
        </p:nvSpPr>
        <p:spPr bwMode="auto">
          <a:xfrm>
            <a:off x="5652120" y="1268760"/>
            <a:ext cx="288032" cy="720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4" name="Line 130"/>
          <p:cNvSpPr>
            <a:spLocks noChangeShapeType="1"/>
          </p:cNvSpPr>
          <p:nvPr/>
        </p:nvSpPr>
        <p:spPr bwMode="auto">
          <a:xfrm flipH="1" flipV="1">
            <a:off x="6156175" y="1340768"/>
            <a:ext cx="504056" cy="1440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5" name="Line 130"/>
          <p:cNvSpPr>
            <a:spLocks noChangeShapeType="1"/>
          </p:cNvSpPr>
          <p:nvPr/>
        </p:nvSpPr>
        <p:spPr bwMode="auto">
          <a:xfrm>
            <a:off x="6588224" y="1772816"/>
            <a:ext cx="216024"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6" name="Line 145"/>
          <p:cNvSpPr>
            <a:spLocks noChangeShapeType="1"/>
          </p:cNvSpPr>
          <p:nvPr/>
        </p:nvSpPr>
        <p:spPr bwMode="auto">
          <a:xfrm flipV="1">
            <a:off x="5582220" y="1559169"/>
            <a:ext cx="585787" cy="30480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7" name="Line 130"/>
          <p:cNvSpPr>
            <a:spLocks noChangeShapeType="1"/>
          </p:cNvSpPr>
          <p:nvPr/>
        </p:nvSpPr>
        <p:spPr bwMode="auto">
          <a:xfrm>
            <a:off x="6228184" y="1412776"/>
            <a:ext cx="228600" cy="15240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59" name="Line 130"/>
          <p:cNvSpPr>
            <a:spLocks noChangeShapeType="1"/>
          </p:cNvSpPr>
          <p:nvPr/>
        </p:nvSpPr>
        <p:spPr bwMode="auto">
          <a:xfrm flipH="1" flipV="1">
            <a:off x="6300191" y="1268760"/>
            <a:ext cx="504056" cy="1440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61" name="Line 145"/>
          <p:cNvSpPr>
            <a:spLocks noChangeShapeType="1"/>
          </p:cNvSpPr>
          <p:nvPr/>
        </p:nvSpPr>
        <p:spPr bwMode="auto">
          <a:xfrm flipV="1">
            <a:off x="5510212" y="1487161"/>
            <a:ext cx="585787" cy="3048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62" name="Line 130"/>
          <p:cNvSpPr>
            <a:spLocks noChangeShapeType="1"/>
          </p:cNvSpPr>
          <p:nvPr/>
        </p:nvSpPr>
        <p:spPr bwMode="auto">
          <a:xfrm>
            <a:off x="6228184" y="1340768"/>
            <a:ext cx="228600" cy="1524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65" name="Line 104"/>
          <p:cNvSpPr>
            <a:spLocks noChangeShapeType="1"/>
          </p:cNvSpPr>
          <p:nvPr/>
        </p:nvSpPr>
        <p:spPr bwMode="auto">
          <a:xfrm flipH="1" flipV="1">
            <a:off x="755576" y="3429000"/>
            <a:ext cx="144016"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66" name="Line 104"/>
          <p:cNvSpPr>
            <a:spLocks noChangeShapeType="1"/>
          </p:cNvSpPr>
          <p:nvPr/>
        </p:nvSpPr>
        <p:spPr bwMode="auto">
          <a:xfrm flipH="1" flipV="1">
            <a:off x="1547664" y="4149080"/>
            <a:ext cx="144016" cy="2160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67" name="Line 104"/>
          <p:cNvSpPr>
            <a:spLocks noChangeShapeType="1"/>
          </p:cNvSpPr>
          <p:nvPr/>
        </p:nvSpPr>
        <p:spPr bwMode="auto">
          <a:xfrm flipH="1" flipV="1">
            <a:off x="1547664" y="4149080"/>
            <a:ext cx="288032" cy="72008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68" name="Line 130"/>
          <p:cNvSpPr>
            <a:spLocks noChangeShapeType="1"/>
          </p:cNvSpPr>
          <p:nvPr/>
        </p:nvSpPr>
        <p:spPr bwMode="auto">
          <a:xfrm flipV="1">
            <a:off x="1259632" y="4149080"/>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69" name="Line 104"/>
          <p:cNvSpPr>
            <a:spLocks noChangeShapeType="1"/>
          </p:cNvSpPr>
          <p:nvPr/>
        </p:nvSpPr>
        <p:spPr bwMode="auto">
          <a:xfrm flipH="1" flipV="1">
            <a:off x="1295400" y="4415408"/>
            <a:ext cx="540296" cy="59776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0" name="Line 86"/>
          <p:cNvSpPr>
            <a:spLocks noChangeShapeType="1"/>
          </p:cNvSpPr>
          <p:nvPr/>
        </p:nvSpPr>
        <p:spPr bwMode="auto">
          <a:xfrm flipH="1">
            <a:off x="755576" y="3310508"/>
            <a:ext cx="882724" cy="4648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1" name="Line 130"/>
          <p:cNvSpPr>
            <a:spLocks noChangeShapeType="1"/>
          </p:cNvSpPr>
          <p:nvPr/>
        </p:nvSpPr>
        <p:spPr bwMode="auto">
          <a:xfrm>
            <a:off x="1835696" y="4581128"/>
            <a:ext cx="12576" cy="3684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2" name="Line 104"/>
          <p:cNvSpPr>
            <a:spLocks noChangeShapeType="1"/>
          </p:cNvSpPr>
          <p:nvPr/>
        </p:nvSpPr>
        <p:spPr bwMode="auto">
          <a:xfrm flipH="1" flipV="1">
            <a:off x="971600" y="3861048"/>
            <a:ext cx="216024" cy="36004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3" name="Line 104"/>
          <p:cNvSpPr>
            <a:spLocks noChangeShapeType="1"/>
          </p:cNvSpPr>
          <p:nvPr/>
        </p:nvSpPr>
        <p:spPr bwMode="auto">
          <a:xfrm flipH="1" flipV="1">
            <a:off x="1043608" y="3861048"/>
            <a:ext cx="360040"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4" name="Line 104"/>
          <p:cNvSpPr>
            <a:spLocks noChangeShapeType="1"/>
          </p:cNvSpPr>
          <p:nvPr/>
        </p:nvSpPr>
        <p:spPr bwMode="auto">
          <a:xfrm flipH="1" flipV="1">
            <a:off x="755576" y="3501008"/>
            <a:ext cx="144016"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5" name="Line 104"/>
          <p:cNvSpPr>
            <a:spLocks noChangeShapeType="1"/>
          </p:cNvSpPr>
          <p:nvPr/>
        </p:nvSpPr>
        <p:spPr bwMode="auto">
          <a:xfrm flipH="1" flipV="1">
            <a:off x="1547664" y="4221088"/>
            <a:ext cx="288032" cy="72008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6" name="Line 130"/>
          <p:cNvSpPr>
            <a:spLocks noChangeShapeType="1"/>
          </p:cNvSpPr>
          <p:nvPr/>
        </p:nvSpPr>
        <p:spPr bwMode="auto">
          <a:xfrm flipV="1">
            <a:off x="1259632" y="4221088"/>
            <a:ext cx="216024" cy="720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8" name="Line 86"/>
          <p:cNvSpPr>
            <a:spLocks noChangeShapeType="1"/>
          </p:cNvSpPr>
          <p:nvPr/>
        </p:nvSpPr>
        <p:spPr bwMode="auto">
          <a:xfrm flipH="1">
            <a:off x="683568" y="3382516"/>
            <a:ext cx="882724" cy="4648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79" name="Line 130"/>
          <p:cNvSpPr>
            <a:spLocks noChangeShapeType="1"/>
          </p:cNvSpPr>
          <p:nvPr/>
        </p:nvSpPr>
        <p:spPr bwMode="auto">
          <a:xfrm>
            <a:off x="1763688" y="4653136"/>
            <a:ext cx="12576" cy="3684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1" name="Line 104"/>
          <p:cNvSpPr>
            <a:spLocks noChangeShapeType="1"/>
          </p:cNvSpPr>
          <p:nvPr/>
        </p:nvSpPr>
        <p:spPr bwMode="auto">
          <a:xfrm flipH="1" flipV="1">
            <a:off x="971600" y="3933056"/>
            <a:ext cx="360040"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3" name="Line 104"/>
          <p:cNvSpPr>
            <a:spLocks noChangeShapeType="1"/>
          </p:cNvSpPr>
          <p:nvPr/>
        </p:nvSpPr>
        <p:spPr bwMode="auto">
          <a:xfrm flipH="1" flipV="1">
            <a:off x="1547664" y="4221088"/>
            <a:ext cx="216024" cy="79208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4" name="Line 130"/>
          <p:cNvSpPr>
            <a:spLocks noChangeShapeType="1"/>
          </p:cNvSpPr>
          <p:nvPr/>
        </p:nvSpPr>
        <p:spPr bwMode="auto">
          <a:xfrm flipV="1">
            <a:off x="1187624" y="4293096"/>
            <a:ext cx="216024" cy="7200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5" name="Line 130"/>
          <p:cNvSpPr>
            <a:spLocks noChangeShapeType="1"/>
          </p:cNvSpPr>
          <p:nvPr/>
        </p:nvSpPr>
        <p:spPr bwMode="auto">
          <a:xfrm flipH="1">
            <a:off x="7020272" y="2420888"/>
            <a:ext cx="144016" cy="29641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6" name="Line 130"/>
          <p:cNvSpPr>
            <a:spLocks noChangeShapeType="1"/>
          </p:cNvSpPr>
          <p:nvPr/>
        </p:nvSpPr>
        <p:spPr bwMode="auto">
          <a:xfrm flipH="1">
            <a:off x="6372200" y="2132856"/>
            <a:ext cx="288032"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7" name="Line 130"/>
          <p:cNvSpPr>
            <a:spLocks noChangeShapeType="1"/>
          </p:cNvSpPr>
          <p:nvPr/>
        </p:nvSpPr>
        <p:spPr bwMode="auto">
          <a:xfrm flipH="1" flipV="1">
            <a:off x="6876256" y="2132856"/>
            <a:ext cx="216024" cy="720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8" name="Line 130"/>
          <p:cNvSpPr>
            <a:spLocks noChangeShapeType="1"/>
          </p:cNvSpPr>
          <p:nvPr/>
        </p:nvSpPr>
        <p:spPr bwMode="auto">
          <a:xfrm>
            <a:off x="6876256" y="2276872"/>
            <a:ext cx="72008" cy="36842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89" name="Line 130"/>
          <p:cNvSpPr>
            <a:spLocks noChangeShapeType="1"/>
          </p:cNvSpPr>
          <p:nvPr/>
        </p:nvSpPr>
        <p:spPr bwMode="auto">
          <a:xfrm>
            <a:off x="6444208" y="2276872"/>
            <a:ext cx="504056" cy="3600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0" name="Line 130"/>
          <p:cNvSpPr>
            <a:spLocks noChangeShapeType="1"/>
          </p:cNvSpPr>
          <p:nvPr/>
        </p:nvSpPr>
        <p:spPr bwMode="auto">
          <a:xfrm>
            <a:off x="4139952" y="5589240"/>
            <a:ext cx="360040" cy="288032"/>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1" name="Line 145"/>
          <p:cNvSpPr>
            <a:spLocks noChangeShapeType="1"/>
          </p:cNvSpPr>
          <p:nvPr/>
        </p:nvSpPr>
        <p:spPr bwMode="auto">
          <a:xfrm flipV="1">
            <a:off x="6713498" y="2420888"/>
            <a:ext cx="450790" cy="47149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2" name="Line 130"/>
          <p:cNvSpPr>
            <a:spLocks noChangeShapeType="1"/>
          </p:cNvSpPr>
          <p:nvPr/>
        </p:nvSpPr>
        <p:spPr bwMode="auto">
          <a:xfrm flipH="1">
            <a:off x="4584576" y="5517232"/>
            <a:ext cx="131440" cy="2244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3" name="Line 130"/>
          <p:cNvSpPr>
            <a:spLocks noChangeShapeType="1"/>
          </p:cNvSpPr>
          <p:nvPr/>
        </p:nvSpPr>
        <p:spPr bwMode="auto">
          <a:xfrm>
            <a:off x="4499992" y="5373216"/>
            <a:ext cx="12576" cy="3684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4" name="Line 130"/>
          <p:cNvSpPr>
            <a:spLocks noChangeShapeType="1"/>
          </p:cNvSpPr>
          <p:nvPr/>
        </p:nvSpPr>
        <p:spPr bwMode="auto">
          <a:xfrm>
            <a:off x="4788024" y="5517232"/>
            <a:ext cx="72008" cy="2160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5" name="Line 130"/>
          <p:cNvSpPr>
            <a:spLocks noChangeShapeType="1"/>
          </p:cNvSpPr>
          <p:nvPr/>
        </p:nvSpPr>
        <p:spPr bwMode="auto">
          <a:xfrm flipH="1">
            <a:off x="7092280" y="2492896"/>
            <a:ext cx="144016" cy="29641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6" name="Line 130"/>
          <p:cNvSpPr>
            <a:spLocks noChangeShapeType="1"/>
          </p:cNvSpPr>
          <p:nvPr/>
        </p:nvSpPr>
        <p:spPr bwMode="auto">
          <a:xfrm flipH="1">
            <a:off x="6444208" y="2204864"/>
            <a:ext cx="288032"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7" name="Line 130"/>
          <p:cNvSpPr>
            <a:spLocks noChangeShapeType="1"/>
          </p:cNvSpPr>
          <p:nvPr/>
        </p:nvSpPr>
        <p:spPr bwMode="auto">
          <a:xfrm flipH="1" flipV="1">
            <a:off x="6948264" y="2204864"/>
            <a:ext cx="216024" cy="720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8" name="Line 130"/>
          <p:cNvSpPr>
            <a:spLocks noChangeShapeType="1"/>
          </p:cNvSpPr>
          <p:nvPr/>
        </p:nvSpPr>
        <p:spPr bwMode="auto">
          <a:xfrm>
            <a:off x="6948264" y="2348880"/>
            <a:ext cx="72008" cy="368424"/>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99" name="Line 130"/>
          <p:cNvSpPr>
            <a:spLocks noChangeShapeType="1"/>
          </p:cNvSpPr>
          <p:nvPr/>
        </p:nvSpPr>
        <p:spPr bwMode="auto">
          <a:xfrm>
            <a:off x="6516216" y="2348880"/>
            <a:ext cx="504056" cy="36004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0" name="Line 130"/>
          <p:cNvSpPr>
            <a:spLocks noChangeShapeType="1"/>
          </p:cNvSpPr>
          <p:nvPr/>
        </p:nvSpPr>
        <p:spPr bwMode="auto">
          <a:xfrm>
            <a:off x="4026291" y="5565562"/>
            <a:ext cx="360040" cy="288032"/>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1" name="Line 145"/>
          <p:cNvSpPr>
            <a:spLocks noChangeShapeType="1"/>
          </p:cNvSpPr>
          <p:nvPr/>
        </p:nvSpPr>
        <p:spPr bwMode="auto">
          <a:xfrm flipV="1">
            <a:off x="6569482" y="2420888"/>
            <a:ext cx="450790" cy="47149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2" name="Line 130"/>
          <p:cNvSpPr>
            <a:spLocks noChangeShapeType="1"/>
          </p:cNvSpPr>
          <p:nvPr/>
        </p:nvSpPr>
        <p:spPr bwMode="auto">
          <a:xfrm flipH="1">
            <a:off x="4440560" y="5517232"/>
            <a:ext cx="131440" cy="22440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3" name="Line 130"/>
          <p:cNvSpPr>
            <a:spLocks noChangeShapeType="1"/>
          </p:cNvSpPr>
          <p:nvPr/>
        </p:nvSpPr>
        <p:spPr bwMode="auto">
          <a:xfrm>
            <a:off x="4355976" y="5373216"/>
            <a:ext cx="12576" cy="3684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4" name="Line 130"/>
          <p:cNvSpPr>
            <a:spLocks noChangeShapeType="1"/>
          </p:cNvSpPr>
          <p:nvPr/>
        </p:nvSpPr>
        <p:spPr bwMode="auto">
          <a:xfrm>
            <a:off x="4644008" y="5517232"/>
            <a:ext cx="72008" cy="2160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5" name="Line 130"/>
          <p:cNvSpPr>
            <a:spLocks noChangeShapeType="1"/>
          </p:cNvSpPr>
          <p:nvPr/>
        </p:nvSpPr>
        <p:spPr bwMode="auto">
          <a:xfrm flipH="1">
            <a:off x="6948264" y="2492896"/>
            <a:ext cx="144016" cy="296416"/>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6" name="Line 130"/>
          <p:cNvSpPr>
            <a:spLocks noChangeShapeType="1"/>
          </p:cNvSpPr>
          <p:nvPr/>
        </p:nvSpPr>
        <p:spPr bwMode="auto">
          <a:xfrm flipH="1">
            <a:off x="6300192" y="2204864"/>
            <a:ext cx="288032"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7" name="Line 130"/>
          <p:cNvSpPr>
            <a:spLocks noChangeShapeType="1"/>
          </p:cNvSpPr>
          <p:nvPr/>
        </p:nvSpPr>
        <p:spPr bwMode="auto">
          <a:xfrm flipH="1" flipV="1">
            <a:off x="6804248" y="2204864"/>
            <a:ext cx="216024" cy="7200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8" name="Line 130"/>
          <p:cNvSpPr>
            <a:spLocks noChangeShapeType="1"/>
          </p:cNvSpPr>
          <p:nvPr/>
        </p:nvSpPr>
        <p:spPr bwMode="auto">
          <a:xfrm>
            <a:off x="6804248" y="2348880"/>
            <a:ext cx="72008" cy="368424"/>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09" name="Line 130"/>
          <p:cNvSpPr>
            <a:spLocks noChangeShapeType="1"/>
          </p:cNvSpPr>
          <p:nvPr/>
        </p:nvSpPr>
        <p:spPr bwMode="auto">
          <a:xfrm>
            <a:off x="6372200" y="2348880"/>
            <a:ext cx="504056" cy="36004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1" name="Line 145"/>
          <p:cNvSpPr>
            <a:spLocks noChangeShapeType="1"/>
          </p:cNvSpPr>
          <p:nvPr/>
        </p:nvSpPr>
        <p:spPr bwMode="auto">
          <a:xfrm flipV="1">
            <a:off x="6641490" y="2420888"/>
            <a:ext cx="450790" cy="471494"/>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5" name="Line 130"/>
          <p:cNvSpPr>
            <a:spLocks noChangeShapeType="1"/>
          </p:cNvSpPr>
          <p:nvPr/>
        </p:nvSpPr>
        <p:spPr bwMode="auto">
          <a:xfrm flipH="1">
            <a:off x="7020272" y="2492896"/>
            <a:ext cx="144016" cy="296416"/>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6" name="Line 130"/>
          <p:cNvSpPr>
            <a:spLocks noChangeShapeType="1"/>
          </p:cNvSpPr>
          <p:nvPr/>
        </p:nvSpPr>
        <p:spPr bwMode="auto">
          <a:xfrm flipH="1">
            <a:off x="6372200" y="2204864"/>
            <a:ext cx="288032" cy="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7" name="Line 130"/>
          <p:cNvSpPr>
            <a:spLocks noChangeShapeType="1"/>
          </p:cNvSpPr>
          <p:nvPr/>
        </p:nvSpPr>
        <p:spPr bwMode="auto">
          <a:xfrm flipH="1" flipV="1">
            <a:off x="6876256" y="2204864"/>
            <a:ext cx="216024" cy="72008"/>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8" name="Line 130"/>
          <p:cNvSpPr>
            <a:spLocks noChangeShapeType="1"/>
          </p:cNvSpPr>
          <p:nvPr/>
        </p:nvSpPr>
        <p:spPr bwMode="auto">
          <a:xfrm>
            <a:off x="6876256" y="2348880"/>
            <a:ext cx="72008" cy="368424"/>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9" name="Line 130"/>
          <p:cNvSpPr>
            <a:spLocks noChangeShapeType="1"/>
          </p:cNvSpPr>
          <p:nvPr/>
        </p:nvSpPr>
        <p:spPr bwMode="auto">
          <a:xfrm>
            <a:off x="6444208" y="2348880"/>
            <a:ext cx="504056" cy="36004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0" name="Line 130"/>
          <p:cNvSpPr>
            <a:spLocks noChangeShapeType="1"/>
          </p:cNvSpPr>
          <p:nvPr/>
        </p:nvSpPr>
        <p:spPr bwMode="auto">
          <a:xfrm>
            <a:off x="3059832" y="5085184"/>
            <a:ext cx="3600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1" name="Line 130"/>
          <p:cNvSpPr>
            <a:spLocks noChangeShapeType="1"/>
          </p:cNvSpPr>
          <p:nvPr/>
        </p:nvSpPr>
        <p:spPr bwMode="auto">
          <a:xfrm>
            <a:off x="2123728" y="5517232"/>
            <a:ext cx="36004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2" name="TextBox 97"/>
          <p:cNvSpPr txBox="1">
            <a:spLocks noChangeArrowheads="1"/>
          </p:cNvSpPr>
          <p:nvPr/>
        </p:nvSpPr>
        <p:spPr bwMode="auto">
          <a:xfrm>
            <a:off x="2483768" y="5301208"/>
            <a:ext cx="14401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1</a:t>
            </a:r>
            <a:r>
              <a:rPr lang="en-US" sz="1800" b="1" baseline="30000" dirty="0"/>
              <a:t>st</a:t>
            </a:r>
            <a:r>
              <a:rPr lang="en-US" sz="1800" b="1" dirty="0"/>
              <a:t> Contact</a:t>
            </a:r>
          </a:p>
        </p:txBody>
      </p:sp>
      <p:sp>
        <p:nvSpPr>
          <p:cNvPr id="525" name="TextBox 97"/>
          <p:cNvSpPr txBox="1">
            <a:spLocks noChangeArrowheads="1"/>
          </p:cNvSpPr>
          <p:nvPr/>
        </p:nvSpPr>
        <p:spPr bwMode="auto">
          <a:xfrm>
            <a:off x="2411760" y="5733256"/>
            <a:ext cx="158417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 2</a:t>
            </a:r>
            <a:r>
              <a:rPr lang="en-US" sz="1800" b="1" baseline="30000" dirty="0"/>
              <a:t>nd</a:t>
            </a:r>
            <a:r>
              <a:rPr lang="en-US" sz="1800" b="1" dirty="0"/>
              <a:t> Contact</a:t>
            </a:r>
          </a:p>
        </p:txBody>
      </p:sp>
      <p:sp>
        <p:nvSpPr>
          <p:cNvPr id="526" name="Line 130"/>
          <p:cNvSpPr>
            <a:spLocks noChangeShapeType="1"/>
          </p:cNvSpPr>
          <p:nvPr/>
        </p:nvSpPr>
        <p:spPr bwMode="auto">
          <a:xfrm>
            <a:off x="2143634" y="6673334"/>
            <a:ext cx="360040" cy="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7" name="Line 130"/>
          <p:cNvSpPr>
            <a:spLocks noChangeShapeType="1"/>
          </p:cNvSpPr>
          <p:nvPr/>
        </p:nvSpPr>
        <p:spPr bwMode="auto">
          <a:xfrm>
            <a:off x="2113816" y="5889329"/>
            <a:ext cx="36004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8" name="Line 130"/>
          <p:cNvSpPr>
            <a:spLocks noChangeShapeType="1"/>
          </p:cNvSpPr>
          <p:nvPr/>
        </p:nvSpPr>
        <p:spPr bwMode="auto">
          <a:xfrm>
            <a:off x="2144808" y="6277962"/>
            <a:ext cx="360040" cy="0"/>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9" name="TextBox 97"/>
          <p:cNvSpPr txBox="1">
            <a:spLocks noChangeArrowheads="1"/>
          </p:cNvSpPr>
          <p:nvPr/>
        </p:nvSpPr>
        <p:spPr bwMode="auto">
          <a:xfrm>
            <a:off x="2411760" y="6093296"/>
            <a:ext cx="15247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 3</a:t>
            </a:r>
            <a:r>
              <a:rPr lang="en-US" sz="1800" b="1" baseline="30000" dirty="0"/>
              <a:t>rd</a:t>
            </a:r>
            <a:r>
              <a:rPr lang="en-US" sz="1800" b="1" dirty="0"/>
              <a:t> Contact</a:t>
            </a:r>
          </a:p>
        </p:txBody>
      </p:sp>
      <p:sp>
        <p:nvSpPr>
          <p:cNvPr id="530" name="TextBox 97"/>
          <p:cNvSpPr txBox="1">
            <a:spLocks noChangeArrowheads="1"/>
          </p:cNvSpPr>
          <p:nvPr/>
        </p:nvSpPr>
        <p:spPr bwMode="auto">
          <a:xfrm>
            <a:off x="2483768" y="6488668"/>
            <a:ext cx="14401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sz="1800" b="1" dirty="0"/>
              <a:t>4</a:t>
            </a:r>
            <a:r>
              <a:rPr lang="en-US" sz="1800" b="1" baseline="30000" dirty="0"/>
              <a:t>th</a:t>
            </a:r>
            <a:r>
              <a:rPr lang="en-US" sz="1800" b="1" dirty="0"/>
              <a:t> Contact</a:t>
            </a:r>
          </a:p>
        </p:txBody>
      </p:sp>
      <p:sp>
        <p:nvSpPr>
          <p:cNvPr id="510" name="Line 121"/>
          <p:cNvSpPr>
            <a:spLocks noChangeShapeType="1"/>
          </p:cNvSpPr>
          <p:nvPr/>
        </p:nvSpPr>
        <p:spPr bwMode="auto">
          <a:xfrm flipV="1">
            <a:off x="4615719" y="2658180"/>
            <a:ext cx="2237" cy="482788"/>
          </a:xfrm>
          <a:prstGeom prst="line">
            <a:avLst/>
          </a:prstGeom>
          <a:noFill/>
          <a:ln w="9525">
            <a:solidFill>
              <a:srgbClr val="3366FF"/>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2" name="Line 121"/>
          <p:cNvSpPr>
            <a:spLocks noChangeShapeType="1"/>
          </p:cNvSpPr>
          <p:nvPr/>
        </p:nvSpPr>
        <p:spPr bwMode="auto">
          <a:xfrm flipH="1" flipV="1">
            <a:off x="4668106" y="2667000"/>
            <a:ext cx="5153" cy="457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3" name="Line 121"/>
          <p:cNvSpPr>
            <a:spLocks noChangeShapeType="1"/>
          </p:cNvSpPr>
          <p:nvPr/>
        </p:nvSpPr>
        <p:spPr bwMode="auto">
          <a:xfrm flipV="1">
            <a:off x="4502638" y="2664810"/>
            <a:ext cx="0" cy="457200"/>
          </a:xfrm>
          <a:prstGeom prst="line">
            <a:avLst/>
          </a:prstGeom>
          <a:noFill/>
          <a:ln w="9525">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14" name="Line 145"/>
          <p:cNvSpPr>
            <a:spLocks noChangeShapeType="1"/>
          </p:cNvSpPr>
          <p:nvPr/>
        </p:nvSpPr>
        <p:spPr bwMode="auto">
          <a:xfrm flipV="1">
            <a:off x="4644008" y="1772816"/>
            <a:ext cx="0" cy="6096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3" name="Line 146"/>
          <p:cNvSpPr>
            <a:spLocks noChangeShapeType="1"/>
          </p:cNvSpPr>
          <p:nvPr/>
        </p:nvSpPr>
        <p:spPr bwMode="auto">
          <a:xfrm flipH="1" flipV="1">
            <a:off x="3995936" y="1772816"/>
            <a:ext cx="457200" cy="605408"/>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24" name="Line 147"/>
          <p:cNvSpPr>
            <a:spLocks noChangeShapeType="1"/>
          </p:cNvSpPr>
          <p:nvPr/>
        </p:nvSpPr>
        <p:spPr bwMode="auto">
          <a:xfrm flipV="1">
            <a:off x="4716016" y="1844824"/>
            <a:ext cx="571128" cy="50405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31" name="Line 96"/>
          <p:cNvSpPr>
            <a:spLocks noChangeShapeType="1"/>
          </p:cNvSpPr>
          <p:nvPr/>
        </p:nvSpPr>
        <p:spPr bwMode="auto">
          <a:xfrm flipH="1">
            <a:off x="5603385" y="4507228"/>
            <a:ext cx="364027" cy="42949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32" name="Line 96"/>
          <p:cNvSpPr>
            <a:spLocks noChangeShapeType="1"/>
          </p:cNvSpPr>
          <p:nvPr/>
        </p:nvSpPr>
        <p:spPr bwMode="auto">
          <a:xfrm flipH="1">
            <a:off x="5420972" y="4379150"/>
            <a:ext cx="509586" cy="389517"/>
          </a:xfrm>
          <a:prstGeom prst="line">
            <a:avLst/>
          </a:prstGeom>
          <a:noFill/>
          <a:ln w="9525">
            <a:solidFill>
              <a:schemeClr val="tx2">
                <a:lumMod val="60000"/>
                <a:lumOff val="40000"/>
              </a:schemeClr>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33" name="Line 96"/>
          <p:cNvSpPr>
            <a:spLocks noChangeShapeType="1"/>
          </p:cNvSpPr>
          <p:nvPr/>
        </p:nvSpPr>
        <p:spPr bwMode="auto">
          <a:xfrm flipH="1">
            <a:off x="5549559" y="4445000"/>
            <a:ext cx="457200" cy="481596"/>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534" name="Line 96"/>
          <p:cNvSpPr>
            <a:spLocks noChangeShapeType="1"/>
          </p:cNvSpPr>
          <p:nvPr/>
        </p:nvSpPr>
        <p:spPr bwMode="auto">
          <a:xfrm flipH="1">
            <a:off x="5467253" y="4337510"/>
            <a:ext cx="468349" cy="463090"/>
          </a:xfrm>
          <a:prstGeom prst="line">
            <a:avLst/>
          </a:prstGeom>
          <a:noFill/>
          <a:ln w="9525">
            <a:solidFill>
              <a:srgbClr val="FFC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4" name="TextBox 3"/>
          <p:cNvSpPr txBox="1"/>
          <p:nvPr/>
        </p:nvSpPr>
        <p:spPr>
          <a:xfrm>
            <a:off x="5380889" y="0"/>
            <a:ext cx="3752522" cy="954107"/>
          </a:xfrm>
          <a:prstGeom prst="rect">
            <a:avLst/>
          </a:prstGeom>
          <a:solidFill>
            <a:schemeClr val="tx2">
              <a:lumMod val="20000"/>
              <a:lumOff val="80000"/>
            </a:schemeClr>
          </a:solidFill>
          <a:ln>
            <a:solidFill>
              <a:schemeClr val="tx1"/>
            </a:solidFill>
          </a:ln>
        </p:spPr>
        <p:txBody>
          <a:bodyPr wrap="square" rtlCol="0">
            <a:spAutoFit/>
          </a:bodyPr>
          <a:lstStyle/>
          <a:p>
            <a:r>
              <a:rPr lang="en-GB" sz="2800" b="1" dirty="0"/>
              <a:t> 31 Secondary schools 237 Primary schools</a:t>
            </a:r>
          </a:p>
        </p:txBody>
      </p:sp>
    </p:spTree>
    <p:extLst>
      <p:ext uri="{BB962C8B-B14F-4D97-AF65-F5344CB8AC3E}">
        <p14:creationId xmlns:p14="http://schemas.microsoft.com/office/powerpoint/2010/main" val="26863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55600"/>
            <a:ext cx="9144000" cy="6139081"/>
          </a:xfrm>
          <a:prstGeom prst="rect">
            <a:avLst/>
          </a:prstGeom>
        </p:spPr>
      </p:pic>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7137400" y="6205855"/>
            <a:ext cx="2006600" cy="652145"/>
          </a:xfrm>
          <a:prstGeom prst="rect">
            <a:avLst/>
          </a:prstGeom>
          <a:noFill/>
          <a:ln>
            <a:noFill/>
          </a:ln>
        </p:spPr>
      </p:pic>
    </p:spTree>
    <p:extLst>
      <p:ext uri="{BB962C8B-B14F-4D97-AF65-F5344CB8AC3E}">
        <p14:creationId xmlns:p14="http://schemas.microsoft.com/office/powerpoint/2010/main" val="6798941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103" y="-891480"/>
            <a:ext cx="10441160" cy="7749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590751" y="6566883"/>
            <a:ext cx="3024336" cy="276999"/>
          </a:xfrm>
          <a:prstGeom prst="rect">
            <a:avLst/>
          </a:prstGeom>
          <a:noFill/>
        </p:spPr>
        <p:txBody>
          <a:bodyPr wrap="square" rtlCol="0">
            <a:spAutoFit/>
          </a:bodyPr>
          <a:lstStyle/>
          <a:p>
            <a:r>
              <a:rPr lang="en-GB" sz="1200" dirty="0">
                <a:solidFill>
                  <a:schemeClr val="bg1"/>
                </a:solidFill>
              </a:rPr>
              <a:t>Wikimedia Commons: Internet map 1024.jpg</a:t>
            </a:r>
          </a:p>
        </p:txBody>
      </p:sp>
      <p:pic>
        <p:nvPicPr>
          <p:cNvPr id="8" name="Picture 2" descr="C:\Users\s2112358\Desktop\M31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95" y="-747464"/>
            <a:ext cx="11226839" cy="759353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40568" y="6566882"/>
            <a:ext cx="2674322" cy="276999"/>
          </a:xfrm>
          <a:prstGeom prst="rect">
            <a:avLst/>
          </a:prstGeom>
        </p:spPr>
        <p:txBody>
          <a:bodyPr wrap="none">
            <a:spAutoFit/>
          </a:bodyPr>
          <a:lstStyle/>
          <a:p>
            <a:r>
              <a:rPr lang="en-GB" sz="1200" dirty="0">
                <a:solidFill>
                  <a:schemeClr val="bg1"/>
                </a:solidFill>
              </a:rPr>
              <a:t>http://www.vicologamba.it/?m=201112</a:t>
            </a:r>
          </a:p>
        </p:txBody>
      </p:sp>
      <p:pic>
        <p:nvPicPr>
          <p:cNvPr id="9" name="Picture 2" descr="C:\Users\s2112358\Desktop\17676838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08" y="-603448"/>
            <a:ext cx="11624221" cy="77494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156176" y="6453336"/>
            <a:ext cx="3553693" cy="276999"/>
          </a:xfrm>
          <a:prstGeom prst="rect">
            <a:avLst/>
          </a:prstGeom>
        </p:spPr>
        <p:txBody>
          <a:bodyPr wrap="square">
            <a:spAutoFit/>
          </a:bodyPr>
          <a:lstStyle/>
          <a:p>
            <a:r>
              <a:rPr lang="en-GB" sz="1200" dirty="0">
                <a:solidFill>
                  <a:schemeClr val="bg1"/>
                </a:solidFill>
              </a:rPr>
              <a:t>https://www.healthtap.com/user_questions/1168476</a:t>
            </a:r>
          </a:p>
        </p:txBody>
      </p:sp>
    </p:spTree>
    <p:extLst>
      <p:ext uri="{BB962C8B-B14F-4D97-AF65-F5344CB8AC3E}">
        <p14:creationId xmlns:p14="http://schemas.microsoft.com/office/powerpoint/2010/main" val="33113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b="1" dirty="0"/>
              <a:t>What does this tell us about supporting EE/ESD?</a:t>
            </a:r>
          </a:p>
        </p:txBody>
      </p:sp>
      <p:sp>
        <p:nvSpPr>
          <p:cNvPr id="3" name="Content Placeholder 2"/>
          <p:cNvSpPr>
            <a:spLocks noGrp="1"/>
          </p:cNvSpPr>
          <p:nvPr>
            <p:ph idx="1"/>
          </p:nvPr>
        </p:nvSpPr>
        <p:spPr>
          <a:xfrm>
            <a:off x="395536" y="1412776"/>
            <a:ext cx="8229600" cy="5257800"/>
          </a:xfrm>
        </p:spPr>
        <p:txBody>
          <a:bodyPr>
            <a:normAutofit/>
          </a:bodyPr>
          <a:lstStyle/>
          <a:p>
            <a:pPr marL="0" indent="0">
              <a:buNone/>
            </a:pPr>
            <a:r>
              <a:rPr lang="en-GB" dirty="0">
                <a:solidFill>
                  <a:srgbClr val="000000"/>
                </a:solidFill>
              </a:rPr>
              <a:t>Provide</a:t>
            </a:r>
            <a:r>
              <a:rPr lang="en-GB" b="1" dirty="0">
                <a:solidFill>
                  <a:srgbClr val="000000"/>
                </a:solidFill>
              </a:rPr>
              <a:t> </a:t>
            </a:r>
            <a:r>
              <a:rPr lang="en-GB" dirty="0">
                <a:solidFill>
                  <a:srgbClr val="000000"/>
                </a:solidFill>
              </a:rPr>
              <a:t>a limited number of parameters within which frameworks operate.</a:t>
            </a:r>
          </a:p>
          <a:p>
            <a:pPr>
              <a:buFontTx/>
              <a:buChar char="-"/>
            </a:pPr>
            <a:r>
              <a:rPr lang="en-GB" dirty="0">
                <a:solidFill>
                  <a:srgbClr val="000000"/>
                </a:solidFill>
              </a:rPr>
              <a:t>ESD 1 (content)</a:t>
            </a:r>
          </a:p>
          <a:p>
            <a:pPr>
              <a:buFontTx/>
              <a:buChar char="-"/>
            </a:pPr>
            <a:r>
              <a:rPr lang="en-GB" dirty="0">
                <a:solidFill>
                  <a:srgbClr val="000000"/>
                </a:solidFill>
              </a:rPr>
              <a:t>ESD 2 (process) </a:t>
            </a:r>
          </a:p>
          <a:p>
            <a:pPr>
              <a:buFontTx/>
              <a:buChar char="-"/>
            </a:pPr>
            <a:r>
              <a:rPr lang="en-GB" dirty="0">
                <a:solidFill>
                  <a:srgbClr val="000000"/>
                </a:solidFill>
              </a:rPr>
              <a:t>The tools of analysis (teacher-led research)</a:t>
            </a:r>
          </a:p>
          <a:p>
            <a:pPr marL="0" indent="0">
              <a:buNone/>
            </a:pPr>
            <a:r>
              <a:rPr lang="en-GB" dirty="0">
                <a:solidFill>
                  <a:srgbClr val="000000"/>
                </a:solidFill>
              </a:rPr>
              <a:t>To look for:</a:t>
            </a:r>
          </a:p>
          <a:p>
            <a:pPr>
              <a:buFontTx/>
              <a:buChar char="-"/>
            </a:pPr>
            <a:r>
              <a:rPr lang="en-GB" dirty="0">
                <a:solidFill>
                  <a:srgbClr val="000000"/>
                </a:solidFill>
              </a:rPr>
              <a:t>ESD 3 (emergent outcomes)… </a:t>
            </a:r>
          </a:p>
          <a:p>
            <a:pPr>
              <a:buFontTx/>
              <a:buChar char="-"/>
            </a:pPr>
            <a:r>
              <a:rPr lang="en-GB" dirty="0">
                <a:solidFill>
                  <a:srgbClr val="000000"/>
                </a:solidFill>
              </a:rPr>
              <a:t>… and share the learning.</a:t>
            </a:r>
          </a:p>
          <a:p>
            <a:pPr marL="0" indent="0">
              <a:buNone/>
            </a:pPr>
            <a:endParaRPr lang="en-GB" dirty="0">
              <a:solidFill>
                <a:srgbClr val="000000"/>
              </a:solidFill>
            </a:endParaRPr>
          </a:p>
        </p:txBody>
      </p:sp>
      <p:pic>
        <p:nvPicPr>
          <p:cNvPr id="4" name="Picture 3"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22642774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 for neoliberalism…</a:t>
            </a:r>
          </a:p>
        </p:txBody>
      </p:sp>
      <p:sp>
        <p:nvSpPr>
          <p:cNvPr id="3" name="Content Placeholder 2"/>
          <p:cNvSpPr>
            <a:spLocks noGrp="1"/>
          </p:cNvSpPr>
          <p:nvPr>
            <p:ph idx="1"/>
          </p:nvPr>
        </p:nvSpPr>
        <p:spPr>
          <a:xfrm>
            <a:off x="467544" y="1340768"/>
            <a:ext cx="3312368" cy="4968552"/>
          </a:xfrm>
        </p:spPr>
        <p:txBody>
          <a:bodyPr/>
          <a:lstStyle/>
          <a:p>
            <a:r>
              <a:rPr lang="en-GB" dirty="0"/>
              <a:t>Individualisation</a:t>
            </a:r>
            <a:br>
              <a:rPr lang="en-GB" dirty="0"/>
            </a:br>
            <a:endParaRPr lang="en-GB" dirty="0"/>
          </a:p>
          <a:p>
            <a:r>
              <a:rPr lang="en-GB" dirty="0"/>
              <a:t>Inequality</a:t>
            </a:r>
            <a:br>
              <a:rPr lang="en-GB" dirty="0"/>
            </a:br>
            <a:endParaRPr lang="en-GB" dirty="0"/>
          </a:p>
          <a:p>
            <a:r>
              <a:rPr lang="en-GB" dirty="0"/>
              <a:t>Insecurity</a:t>
            </a:r>
            <a:br>
              <a:rPr lang="en-GB" dirty="0"/>
            </a:br>
            <a:endParaRPr lang="en-GB" dirty="0"/>
          </a:p>
          <a:p>
            <a:r>
              <a:rPr lang="en-GB" dirty="0" err="1"/>
              <a:t>Depoliticization</a:t>
            </a:r>
            <a:br>
              <a:rPr lang="en-GB" dirty="0"/>
            </a:br>
            <a:endParaRPr lang="en-GB" dirty="0"/>
          </a:p>
          <a:p>
            <a:r>
              <a:rPr lang="en-GB" dirty="0" err="1"/>
              <a:t>Financialization</a:t>
            </a:r>
            <a:endParaRPr lang="en-GB" dirty="0"/>
          </a:p>
        </p:txBody>
      </p:sp>
      <p:sp>
        <p:nvSpPr>
          <p:cNvPr id="4" name="Content Placeholder 2"/>
          <p:cNvSpPr txBox="1">
            <a:spLocks/>
          </p:cNvSpPr>
          <p:nvPr/>
        </p:nvSpPr>
        <p:spPr>
          <a:xfrm>
            <a:off x="3779912" y="1412776"/>
            <a:ext cx="5184576" cy="496855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Ø"/>
            </a:pPr>
            <a:r>
              <a:rPr lang="en-GB" b="1" dirty="0"/>
              <a:t>Collaborate (grasp that we </a:t>
            </a:r>
            <a:r>
              <a:rPr lang="en-GB" b="1" i="1" dirty="0"/>
              <a:t>are</a:t>
            </a:r>
            <a:r>
              <a:rPr lang="en-GB" b="1" dirty="0"/>
              <a:t> our relationships) </a:t>
            </a:r>
            <a:br>
              <a:rPr lang="en-GB" b="1" dirty="0"/>
            </a:br>
            <a:endParaRPr lang="en-GB" b="1" dirty="0"/>
          </a:p>
          <a:p>
            <a:pPr>
              <a:buFont typeface="Wingdings" charset="2"/>
              <a:buChar char="Ø"/>
            </a:pPr>
            <a:r>
              <a:rPr lang="en-GB" b="1" dirty="0"/>
              <a:t>Share; broaden the value base</a:t>
            </a:r>
            <a:br>
              <a:rPr lang="en-GB" b="1" dirty="0"/>
            </a:br>
            <a:r>
              <a:rPr lang="en-GB" b="1" dirty="0"/>
              <a:t> </a:t>
            </a:r>
          </a:p>
          <a:p>
            <a:pPr>
              <a:buFont typeface="Wingdings" charset="2"/>
              <a:buChar char="Ø"/>
            </a:pPr>
            <a:r>
              <a:rPr lang="en-GB" b="1" dirty="0"/>
              <a:t>Network; build trust</a:t>
            </a:r>
            <a:br>
              <a:rPr lang="en-GB" b="1" dirty="0"/>
            </a:br>
            <a:endParaRPr lang="en-GB" b="1" dirty="0"/>
          </a:p>
          <a:p>
            <a:pPr>
              <a:buFont typeface="Wingdings" charset="2"/>
              <a:buChar char="Ø"/>
            </a:pPr>
            <a:r>
              <a:rPr lang="en-GB" b="1" dirty="0"/>
              <a:t>Be political – recognise an ideology when it bites you on the bum</a:t>
            </a:r>
            <a:br>
              <a:rPr lang="en-GB" b="1" dirty="0"/>
            </a:br>
            <a:endParaRPr lang="en-GB" b="1" dirty="0"/>
          </a:p>
          <a:p>
            <a:pPr>
              <a:buFont typeface="Wingdings" charset="2"/>
              <a:buChar char="Ø"/>
            </a:pPr>
            <a:r>
              <a:rPr lang="en-GB" b="1" dirty="0"/>
              <a:t>Critique your values; volunteer</a:t>
            </a:r>
          </a:p>
        </p:txBody>
      </p:sp>
      <p:pic>
        <p:nvPicPr>
          <p:cNvPr id="5" name="Picture 4" descr="Description: appFormLogo"/>
          <p:cNvPicPr/>
          <p:nvPr/>
        </p:nvPicPr>
        <p:blipFill>
          <a:blip r:embed="rId2">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72106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r>
              <a:rPr lang="en-GB" b="1" dirty="0"/>
              <a:t>To summarise…</a:t>
            </a:r>
          </a:p>
        </p:txBody>
      </p:sp>
      <p:sp>
        <p:nvSpPr>
          <p:cNvPr id="6" name="Content Placeholder 2"/>
          <p:cNvSpPr>
            <a:spLocks noGrp="1"/>
          </p:cNvSpPr>
          <p:nvPr>
            <p:ph idx="1"/>
          </p:nvPr>
        </p:nvSpPr>
        <p:spPr>
          <a:xfrm>
            <a:off x="457200" y="908720"/>
            <a:ext cx="8229600" cy="5760640"/>
          </a:xfrm>
        </p:spPr>
        <p:txBody>
          <a:bodyPr>
            <a:normAutofit fontScale="92500"/>
          </a:bodyPr>
          <a:lstStyle/>
          <a:p>
            <a:r>
              <a:rPr lang="en-GB" dirty="0"/>
              <a:t>Teaching EE/ESD demands both ESD 1 and ESD 2</a:t>
            </a:r>
            <a:br>
              <a:rPr lang="en-GB" dirty="0"/>
            </a:br>
            <a:endParaRPr lang="en-GB" dirty="0"/>
          </a:p>
          <a:p>
            <a:r>
              <a:rPr lang="en-GB" dirty="0"/>
              <a:t>We all face dilemmas and contradictions - teachers can self-create possibilities to resolve these (</a:t>
            </a:r>
            <a:r>
              <a:rPr lang="en-GB" i="1" dirty="0">
                <a:solidFill>
                  <a:srgbClr val="FF0000"/>
                </a:solidFill>
              </a:rPr>
              <a:t>autopoiesis</a:t>
            </a:r>
            <a:r>
              <a:rPr lang="en-GB" dirty="0"/>
              <a:t>) </a:t>
            </a:r>
          </a:p>
          <a:p>
            <a:endParaRPr lang="en-GB" dirty="0"/>
          </a:p>
          <a:p>
            <a:r>
              <a:rPr lang="en-GB" dirty="0"/>
              <a:t>ESD 3 is the </a:t>
            </a:r>
            <a:r>
              <a:rPr lang="en-GB" i="1" dirty="0">
                <a:solidFill>
                  <a:srgbClr val="FF0000"/>
                </a:solidFill>
              </a:rPr>
              <a:t>emergent</a:t>
            </a:r>
            <a:r>
              <a:rPr lang="en-GB" dirty="0"/>
              <a:t> property of good EE/ESD </a:t>
            </a:r>
            <a:br>
              <a:rPr lang="en-GB" dirty="0"/>
            </a:br>
            <a:endParaRPr lang="en-GB" dirty="0"/>
          </a:p>
          <a:p>
            <a:r>
              <a:rPr lang="en-GB" dirty="0"/>
              <a:t>The terms in red relate to </a:t>
            </a:r>
            <a:r>
              <a:rPr lang="en-GB" i="1" dirty="0">
                <a:solidFill>
                  <a:srgbClr val="FF0000"/>
                </a:solidFill>
              </a:rPr>
              <a:t>complexity theory</a:t>
            </a:r>
            <a:r>
              <a:rPr lang="en-GB" dirty="0"/>
              <a:t>; this suggests that we change systems simply by being a part of them (we are never apart </a:t>
            </a:r>
            <a:r>
              <a:rPr lang="en-GB" i="1" dirty="0"/>
              <a:t>from</a:t>
            </a:r>
            <a:r>
              <a:rPr lang="en-GB" dirty="0"/>
              <a:t> them).</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216418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sz="4000" b="1" dirty="0">
                <a:solidFill>
                  <a:srgbClr val="FF0000"/>
                </a:solidFill>
              </a:rPr>
              <a:t>Thank you</a:t>
            </a:r>
          </a:p>
        </p:txBody>
      </p:sp>
      <p:sp>
        <p:nvSpPr>
          <p:cNvPr id="2" name="TextBox 1"/>
          <p:cNvSpPr txBox="1"/>
          <p:nvPr/>
        </p:nvSpPr>
        <p:spPr>
          <a:xfrm>
            <a:off x="1547664" y="5445224"/>
            <a:ext cx="6048672" cy="584776"/>
          </a:xfrm>
          <a:prstGeom prst="rect">
            <a:avLst/>
          </a:prstGeom>
          <a:noFill/>
        </p:spPr>
        <p:txBody>
          <a:bodyPr wrap="square" rtlCol="0">
            <a:spAutoFit/>
          </a:bodyPr>
          <a:lstStyle/>
          <a:p>
            <a:pPr algn="ctr"/>
            <a:r>
              <a:rPr lang="en-GB" sz="3200" b="1" dirty="0">
                <a:hlinkClick r:id="rId2"/>
              </a:rPr>
              <a:t>pvare@glos.ac.uk</a:t>
            </a:r>
            <a:r>
              <a:rPr lang="en-GB" sz="3200" b="1" dirty="0"/>
              <a:t> </a:t>
            </a:r>
          </a:p>
        </p:txBody>
      </p:sp>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6804248" y="6237313"/>
            <a:ext cx="2339752" cy="631376"/>
          </a:xfrm>
          <a:prstGeom prst="rect">
            <a:avLst/>
          </a:prstGeom>
          <a:noFill/>
          <a:ln>
            <a:noFill/>
          </a:ln>
        </p:spPr>
      </p:pic>
    </p:spTree>
    <p:extLst>
      <p:ext uri="{BB962C8B-B14F-4D97-AF65-F5344CB8AC3E}">
        <p14:creationId xmlns:p14="http://schemas.microsoft.com/office/powerpoint/2010/main" val="327861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80">
                                          <p:stCondLst>
                                            <p:cond delay="0"/>
                                          </p:stCondLst>
                                        </p:cTn>
                                        <p:tgtEl>
                                          <p:spTgt spid="3">
                                            <p:txEl>
                                              <p:pRg st="2" end="2"/>
                                            </p:txEl>
                                          </p:spTgt>
                                        </p:tgtEl>
                                      </p:cBhvr>
                                    </p:animEffect>
                                    <p:anim calcmode="lin" valueType="num">
                                      <p:cBhvr>
                                        <p:cTn id="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2" end="2"/>
                                            </p:txEl>
                                          </p:spTgt>
                                        </p:tgtEl>
                                      </p:cBhvr>
                                      <p:to x="100000" y="60000"/>
                                    </p:animScale>
                                    <p:animScale>
                                      <p:cBhvr>
                                        <p:cTn id="14" dur="166" decel="50000">
                                          <p:stCondLst>
                                            <p:cond delay="676"/>
                                          </p:stCondLst>
                                        </p:cTn>
                                        <p:tgtEl>
                                          <p:spTgt spid="3">
                                            <p:txEl>
                                              <p:pRg st="2" end="2"/>
                                            </p:txEl>
                                          </p:spTgt>
                                        </p:tgtEl>
                                      </p:cBhvr>
                                      <p:to x="100000" y="100000"/>
                                    </p:animScale>
                                    <p:animScale>
                                      <p:cBhvr>
                                        <p:cTn id="15" dur="26">
                                          <p:stCondLst>
                                            <p:cond delay="1312"/>
                                          </p:stCondLst>
                                        </p:cTn>
                                        <p:tgtEl>
                                          <p:spTgt spid="3">
                                            <p:txEl>
                                              <p:pRg st="2" end="2"/>
                                            </p:txEl>
                                          </p:spTgt>
                                        </p:tgtEl>
                                      </p:cBhvr>
                                      <p:to x="100000" y="80000"/>
                                    </p:animScale>
                                    <p:animScale>
                                      <p:cBhvr>
                                        <p:cTn id="16" dur="166" decel="50000">
                                          <p:stCondLst>
                                            <p:cond delay="1338"/>
                                          </p:stCondLst>
                                        </p:cTn>
                                        <p:tgtEl>
                                          <p:spTgt spid="3">
                                            <p:txEl>
                                              <p:pRg st="2" end="2"/>
                                            </p:txEl>
                                          </p:spTgt>
                                        </p:tgtEl>
                                      </p:cBhvr>
                                      <p:to x="100000" y="100000"/>
                                    </p:animScale>
                                    <p:animScale>
                                      <p:cBhvr>
                                        <p:cTn id="17" dur="26">
                                          <p:stCondLst>
                                            <p:cond delay="1642"/>
                                          </p:stCondLst>
                                        </p:cTn>
                                        <p:tgtEl>
                                          <p:spTgt spid="3">
                                            <p:txEl>
                                              <p:pRg st="2" end="2"/>
                                            </p:txEl>
                                          </p:spTgt>
                                        </p:tgtEl>
                                      </p:cBhvr>
                                      <p:to x="100000" y="90000"/>
                                    </p:animScale>
                                    <p:animScale>
                                      <p:cBhvr>
                                        <p:cTn id="18" dur="166" decel="50000">
                                          <p:stCondLst>
                                            <p:cond delay="1668"/>
                                          </p:stCondLst>
                                        </p:cTn>
                                        <p:tgtEl>
                                          <p:spTgt spid="3">
                                            <p:txEl>
                                              <p:pRg st="2" end="2"/>
                                            </p:txEl>
                                          </p:spTgt>
                                        </p:tgtEl>
                                      </p:cBhvr>
                                      <p:to x="100000" y="100000"/>
                                    </p:animScale>
                                    <p:animScale>
                                      <p:cBhvr>
                                        <p:cTn id="19" dur="26">
                                          <p:stCondLst>
                                            <p:cond delay="1808"/>
                                          </p:stCondLst>
                                        </p:cTn>
                                        <p:tgtEl>
                                          <p:spTgt spid="3">
                                            <p:txEl>
                                              <p:pRg st="2" end="2"/>
                                            </p:txEl>
                                          </p:spTgt>
                                        </p:tgtEl>
                                      </p:cBhvr>
                                      <p:to x="100000" y="95000"/>
                                    </p:animScale>
                                    <p:animScale>
                                      <p:cBhvr>
                                        <p:cTn id="20" dur="166" decel="50000">
                                          <p:stCondLst>
                                            <p:cond delay="1834"/>
                                          </p:stCondLst>
                                        </p:cTn>
                                        <p:tgtEl>
                                          <p:spTgt spid="3">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1000"/>
                                        <p:tgtEl>
                                          <p:spTgt spid="2">
                                            <p:txEl>
                                              <p:pRg st="0" end="0"/>
                                            </p:txEl>
                                          </p:spTgt>
                                        </p:tgtEl>
                                      </p:cBhvr>
                                    </p:animEffect>
                                    <p:anim calcmode="lin" valueType="num">
                                      <p:cBhvr>
                                        <p:cTn id="2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8229600" cy="994122"/>
          </a:xfrm>
        </p:spPr>
        <p:txBody>
          <a:bodyPr>
            <a:normAutofit/>
          </a:bodyPr>
          <a:lstStyle/>
          <a:p>
            <a:r>
              <a:rPr lang="en-GB" sz="3200" dirty="0"/>
              <a:t>References</a:t>
            </a:r>
          </a:p>
        </p:txBody>
      </p:sp>
      <p:sp>
        <p:nvSpPr>
          <p:cNvPr id="3" name="Content Placeholder 2"/>
          <p:cNvSpPr>
            <a:spLocks noGrp="1"/>
          </p:cNvSpPr>
          <p:nvPr>
            <p:ph idx="1"/>
          </p:nvPr>
        </p:nvSpPr>
        <p:spPr>
          <a:xfrm>
            <a:off x="107504" y="620688"/>
            <a:ext cx="9036496" cy="6336704"/>
          </a:xfrm>
        </p:spPr>
        <p:txBody>
          <a:bodyPr>
            <a:normAutofit fontScale="40000" lnSpcReduction="20000"/>
          </a:bodyPr>
          <a:lstStyle/>
          <a:p>
            <a:pPr marL="0" indent="0">
              <a:buNone/>
            </a:pPr>
            <a:r>
              <a:rPr lang="en-GB" dirty="0"/>
              <a:t>Arendt H (1994) </a:t>
            </a:r>
            <a:r>
              <a:rPr lang="en-GB" i="1" dirty="0"/>
              <a:t>Eichmann in Jerusalem: a report on the banality of evil</a:t>
            </a:r>
            <a:r>
              <a:rPr lang="en-GB" dirty="0"/>
              <a:t> (revised edition). London: Penguin</a:t>
            </a:r>
          </a:p>
          <a:p>
            <a:pPr marL="0" indent="0">
              <a:buNone/>
            </a:pPr>
            <a:r>
              <a:rPr lang="en-GB" dirty="0"/>
              <a:t> </a:t>
            </a:r>
          </a:p>
          <a:p>
            <a:pPr marL="0" indent="0">
              <a:buNone/>
            </a:pPr>
            <a:r>
              <a:rPr lang="en-GB" dirty="0"/>
              <a:t>Ball S J &amp; </a:t>
            </a:r>
            <a:r>
              <a:rPr lang="en-GB" dirty="0" err="1"/>
              <a:t>Olmedo</a:t>
            </a:r>
            <a:r>
              <a:rPr lang="en-GB" dirty="0"/>
              <a:t> A (2013) Care of the self, resistance and subjectivity under neoliberal </a:t>
            </a:r>
            <a:r>
              <a:rPr lang="en-GB" dirty="0" err="1"/>
              <a:t>governmentalities</a:t>
            </a:r>
            <a:r>
              <a:rPr lang="en-GB" dirty="0"/>
              <a:t> in </a:t>
            </a:r>
            <a:r>
              <a:rPr lang="en-GB" i="1" dirty="0"/>
              <a:t>Critical Studies in Education</a:t>
            </a:r>
            <a:r>
              <a:rPr lang="en-GB" dirty="0"/>
              <a:t>, 54:1, 85-96</a:t>
            </a:r>
          </a:p>
          <a:p>
            <a:pPr marL="0" indent="0">
              <a:buNone/>
            </a:pPr>
            <a:endParaRPr lang="en-US" dirty="0"/>
          </a:p>
          <a:p>
            <a:pPr marL="0" indent="0">
              <a:buNone/>
            </a:pPr>
            <a:r>
              <a:rPr lang="en-GB" dirty="0"/>
              <a:t>Cuban L (1992) Managing Dilemmas while Building Professional Communities, in </a:t>
            </a:r>
            <a:r>
              <a:rPr lang="en-GB" i="1" dirty="0"/>
              <a:t>Educational Researcher</a:t>
            </a:r>
            <a:r>
              <a:rPr lang="en-GB" dirty="0"/>
              <a:t>, 21:1, 4-11</a:t>
            </a:r>
          </a:p>
          <a:p>
            <a:pPr marL="0" indent="0">
              <a:buNone/>
            </a:pPr>
            <a:endParaRPr lang="en-US" dirty="0"/>
          </a:p>
          <a:p>
            <a:pPr marL="0" indent="0">
              <a:buNone/>
            </a:pPr>
            <a:r>
              <a:rPr lang="en-GB" dirty="0"/>
              <a:t>Engeström Y (1987) </a:t>
            </a:r>
            <a:r>
              <a:rPr lang="en-GB" i="1" dirty="0"/>
              <a:t>Learning by Expanding:  An Activity - Theoretical Approach to Developmental Research</a:t>
            </a:r>
            <a:r>
              <a:rPr lang="en-GB" dirty="0"/>
              <a:t>. Helsinki: The Laboratory of Comparative Human Cognition</a:t>
            </a:r>
          </a:p>
          <a:p>
            <a:pPr marL="0" indent="0">
              <a:buNone/>
            </a:pPr>
            <a:r>
              <a:rPr lang="en-GB" dirty="0"/>
              <a:t>Accessed March 2016 at: </a:t>
            </a:r>
            <a:r>
              <a:rPr lang="en-GB" dirty="0">
                <a:hlinkClick r:id="rId2"/>
              </a:rPr>
              <a:t>http://lchc.ucsd.edu/mca/Paper/Engestrom/expanding</a:t>
            </a:r>
            <a:r>
              <a:rPr lang="en-GB" dirty="0"/>
              <a:t>  </a:t>
            </a:r>
          </a:p>
          <a:p>
            <a:pPr marL="0" indent="0">
              <a:buNone/>
            </a:pPr>
            <a:endParaRPr lang="en-US" dirty="0"/>
          </a:p>
          <a:p>
            <a:pPr marL="0" indent="0">
              <a:buNone/>
            </a:pPr>
            <a:r>
              <a:rPr lang="en-GB" dirty="0"/>
              <a:t>Lazzarato M (2009) Neoliberalism in Action Inequality, Insecurity and the Reconstitution of the Social, </a:t>
            </a:r>
            <a:r>
              <a:rPr lang="en-GB" i="1" dirty="0"/>
              <a:t>Theory, Culture &amp; Society</a:t>
            </a:r>
            <a:r>
              <a:rPr lang="en-GB" dirty="0"/>
              <a:t>, 26:6, 109–133</a:t>
            </a:r>
          </a:p>
          <a:p>
            <a:pPr marL="0" indent="0">
              <a:buNone/>
            </a:pPr>
            <a:endParaRPr lang="en-US" dirty="0"/>
          </a:p>
          <a:p>
            <a:pPr marL="0" indent="0">
              <a:buNone/>
            </a:pPr>
            <a:r>
              <a:rPr lang="en-US" dirty="0" err="1"/>
              <a:t>Maturana</a:t>
            </a:r>
            <a:r>
              <a:rPr lang="en-US" dirty="0"/>
              <a:t> H R &amp; Varela F J (1994) </a:t>
            </a:r>
            <a:r>
              <a:rPr lang="en-US" i="1" dirty="0"/>
              <a:t>The tree of knowledge: the biological roots of human understanding</a:t>
            </a:r>
            <a:r>
              <a:rPr lang="en-US" dirty="0"/>
              <a:t>. Boston MA: </a:t>
            </a:r>
            <a:r>
              <a:rPr lang="en-US" dirty="0" err="1"/>
              <a:t>Shambhala</a:t>
            </a:r>
            <a:endParaRPr lang="en-GB" dirty="0"/>
          </a:p>
          <a:p>
            <a:pPr marL="0" indent="0">
              <a:buNone/>
            </a:pPr>
            <a:endParaRPr lang="en-GB" dirty="0"/>
          </a:p>
          <a:p>
            <a:pPr marL="0" indent="0">
              <a:buNone/>
            </a:pPr>
            <a:r>
              <a:rPr lang="en-US" dirty="0" err="1"/>
              <a:t>Pueyo</a:t>
            </a:r>
            <a:r>
              <a:rPr lang="en-US" dirty="0"/>
              <a:t> S (2014) Ecological </a:t>
            </a:r>
            <a:r>
              <a:rPr lang="en-US" dirty="0" err="1"/>
              <a:t>Econophysics</a:t>
            </a:r>
            <a:r>
              <a:rPr lang="en-US" dirty="0"/>
              <a:t> for Degrowth. </a:t>
            </a:r>
            <a:r>
              <a:rPr lang="en-US" i="1" dirty="0"/>
              <a:t>Sustainability</a:t>
            </a:r>
            <a:r>
              <a:rPr lang="en-US" dirty="0"/>
              <a:t> 2014, 6, 3431-3483; DOI:10.3390/su6063431 </a:t>
            </a:r>
            <a:endParaRPr lang="en-GB" dirty="0"/>
          </a:p>
          <a:p>
            <a:pPr marL="0" indent="0">
              <a:buNone/>
            </a:pPr>
            <a:endParaRPr lang="en-GB" dirty="0"/>
          </a:p>
          <a:p>
            <a:pPr marL="0" indent="0">
              <a:buNone/>
            </a:pPr>
            <a:r>
              <a:rPr lang="en-GB" dirty="0"/>
              <a:t>Steffen W, Sanderson A, Tyson P D, </a:t>
            </a:r>
            <a:r>
              <a:rPr lang="en-GB" dirty="0" err="1"/>
              <a:t>Jäger</a:t>
            </a:r>
            <a:r>
              <a:rPr lang="en-GB" dirty="0"/>
              <a:t> J, Matson P M, Moore III B, Oldfield F, Rich­ardson K, </a:t>
            </a:r>
            <a:r>
              <a:rPr lang="en-GB" dirty="0" err="1"/>
              <a:t>Schellnhuber</a:t>
            </a:r>
            <a:r>
              <a:rPr lang="en-GB" dirty="0"/>
              <a:t> H J, Turner B L, Wasson R J (2004) </a:t>
            </a:r>
            <a:r>
              <a:rPr lang="en-GB" i="1" dirty="0"/>
              <a:t>Global Change and the Earth System: A Planet Under Pressure</a:t>
            </a:r>
            <a:r>
              <a:rPr lang="en-GB" dirty="0"/>
              <a:t>. Heidelberg: Springer </a:t>
            </a:r>
          </a:p>
          <a:p>
            <a:pPr marL="0" indent="0">
              <a:buNone/>
            </a:pPr>
            <a:endParaRPr lang="en-GB" dirty="0"/>
          </a:p>
          <a:p>
            <a:pPr marL="0" indent="0">
              <a:buNone/>
            </a:pPr>
            <a:r>
              <a:rPr lang="en-GB" dirty="0"/>
              <a:t>Stevenson R (1987) </a:t>
            </a:r>
            <a:r>
              <a:rPr lang="en-GB" i="1" dirty="0"/>
              <a:t>Schooling and environmental education: contradictions in purpose and practice</a:t>
            </a:r>
            <a:r>
              <a:rPr lang="en-GB" dirty="0"/>
              <a:t> in: I </a:t>
            </a:r>
            <a:r>
              <a:rPr lang="en-GB" dirty="0" err="1"/>
              <a:t>Robottom</a:t>
            </a:r>
            <a:r>
              <a:rPr lang="en-GB" dirty="0"/>
              <a:t> (Ed.) </a:t>
            </a:r>
            <a:r>
              <a:rPr lang="en-GB" i="1" dirty="0"/>
              <a:t>Environmental education: practice and possibility</a:t>
            </a:r>
            <a:r>
              <a:rPr lang="en-GB" dirty="0"/>
              <a:t>, Victoria, Australia: </a:t>
            </a:r>
            <a:r>
              <a:rPr lang="en-GB" dirty="0" err="1"/>
              <a:t>Deakin</a:t>
            </a:r>
            <a:r>
              <a:rPr lang="en-GB" dirty="0"/>
              <a:t> University Press, 69–82</a:t>
            </a:r>
          </a:p>
          <a:p>
            <a:pPr marL="0" indent="0">
              <a:buNone/>
            </a:pPr>
            <a:endParaRPr lang="en-GB" dirty="0"/>
          </a:p>
          <a:p>
            <a:pPr marL="0" indent="0">
              <a:buNone/>
            </a:pPr>
            <a:r>
              <a:rPr lang="en-GB" dirty="0"/>
              <a:t>Stevenson R B (2007a): Schooling and environmental education: contradictions in purpose and practice, </a:t>
            </a:r>
            <a:r>
              <a:rPr lang="en-GB" i="1" dirty="0"/>
              <a:t>Environmental Education Research</a:t>
            </a:r>
            <a:r>
              <a:rPr lang="en-GB" dirty="0"/>
              <a:t>, 13:2, 139-153</a:t>
            </a:r>
          </a:p>
          <a:p>
            <a:pPr marL="0" indent="0">
              <a:buNone/>
            </a:pPr>
            <a:endParaRPr lang="en-GB" dirty="0"/>
          </a:p>
          <a:p>
            <a:pPr marL="0" indent="0">
              <a:buNone/>
            </a:pPr>
            <a:r>
              <a:rPr lang="en-GB" dirty="0"/>
              <a:t>Stevenson R B (2007b): Schooling and environmental/sustainability education: from discourses of policy and practice to discourses of professional learning, </a:t>
            </a:r>
            <a:r>
              <a:rPr lang="en-GB" i="1" dirty="0"/>
              <a:t>Environmental Education Research</a:t>
            </a:r>
            <a:r>
              <a:rPr lang="en-GB" dirty="0"/>
              <a:t>, 13:2, 265-285</a:t>
            </a:r>
          </a:p>
          <a:p>
            <a:endParaRPr lang="en-GB" dirty="0"/>
          </a:p>
          <a:p>
            <a:pPr marL="0" indent="0">
              <a:buNone/>
            </a:pPr>
            <a:r>
              <a:rPr lang="en-GB" dirty="0"/>
              <a:t>Vare P &amp; Scott WAH (2007) </a:t>
            </a:r>
            <a:r>
              <a:rPr lang="en-GB" i="1" dirty="0"/>
              <a:t>Learning for a Change: exploring the relationship between education and sustainable development</a:t>
            </a:r>
            <a:r>
              <a:rPr lang="en-GB" dirty="0"/>
              <a:t>; Journal of Education for Sustainable Development 1:2, 191–198</a:t>
            </a:r>
          </a:p>
        </p:txBody>
      </p:sp>
    </p:spTree>
    <p:extLst>
      <p:ext uri="{BB962C8B-B14F-4D97-AF65-F5344CB8AC3E}">
        <p14:creationId xmlns:p14="http://schemas.microsoft.com/office/powerpoint/2010/main" val="341725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4500"/>
            <a:ext cx="9144000" cy="6054390"/>
          </a:xfrm>
          <a:prstGeom prst="rect">
            <a:avLst/>
          </a:prstGeom>
        </p:spPr>
      </p:pic>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7137400" y="6205855"/>
            <a:ext cx="2006600" cy="652145"/>
          </a:xfrm>
          <a:prstGeom prst="rect">
            <a:avLst/>
          </a:prstGeom>
          <a:noFill/>
          <a:ln>
            <a:noFill/>
          </a:ln>
        </p:spPr>
      </p:pic>
    </p:spTree>
    <p:extLst>
      <p:ext uri="{BB962C8B-B14F-4D97-AF65-F5344CB8AC3E}">
        <p14:creationId xmlns:p14="http://schemas.microsoft.com/office/powerpoint/2010/main" val="2323693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647" y="417789"/>
            <a:ext cx="9171421" cy="6049579"/>
          </a:xfrm>
          <a:prstGeom prst="rect">
            <a:avLst/>
          </a:prstGeom>
        </p:spPr>
      </p:pic>
      <p:pic>
        <p:nvPicPr>
          <p:cNvPr id="4" name="Picture 3" descr="Description: appFormLogo"/>
          <p:cNvPicPr/>
          <p:nvPr/>
        </p:nvPicPr>
        <p:blipFill>
          <a:blip r:embed="rId3">
            <a:extLst>
              <a:ext uri="{28A0092B-C50C-407E-A947-70E740481C1C}">
                <a14:useLocalDpi xmlns:a14="http://schemas.microsoft.com/office/drawing/2010/main" val="0"/>
              </a:ext>
            </a:extLst>
          </a:blip>
          <a:srcRect/>
          <a:stretch>
            <a:fillRect/>
          </a:stretch>
        </p:blipFill>
        <p:spPr bwMode="auto">
          <a:xfrm>
            <a:off x="7137400" y="6202907"/>
            <a:ext cx="2006600" cy="652145"/>
          </a:xfrm>
          <a:prstGeom prst="rect">
            <a:avLst/>
          </a:prstGeom>
          <a:noFill/>
          <a:ln>
            <a:noFill/>
          </a:ln>
        </p:spPr>
      </p:pic>
    </p:spTree>
    <p:extLst>
      <p:ext uri="{BB962C8B-B14F-4D97-AF65-F5344CB8AC3E}">
        <p14:creationId xmlns:p14="http://schemas.microsoft.com/office/powerpoint/2010/main" val="30696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Shell1"/>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66206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0"/>
            <a:ext cx="5184576" cy="6597352"/>
          </a:xfrm>
          <a:prstGeom prst="rect">
            <a:avLst/>
          </a:prstGeom>
          <a:noFill/>
          <a:ln>
            <a:noFill/>
          </a:ln>
        </p:spPr>
      </p:pic>
      <p:sp>
        <p:nvSpPr>
          <p:cNvPr id="3" name="TextBox 2"/>
          <p:cNvSpPr txBox="1"/>
          <p:nvPr/>
        </p:nvSpPr>
        <p:spPr>
          <a:xfrm>
            <a:off x="6876256" y="6381328"/>
            <a:ext cx="1800200" cy="338554"/>
          </a:xfrm>
          <a:prstGeom prst="rect">
            <a:avLst/>
          </a:prstGeom>
          <a:noFill/>
        </p:spPr>
        <p:txBody>
          <a:bodyPr wrap="square" rtlCol="0">
            <a:spAutoFit/>
          </a:bodyPr>
          <a:lstStyle/>
          <a:p>
            <a:pPr algn="r"/>
            <a:r>
              <a:rPr lang="en-GB" sz="1600" dirty="0"/>
              <a:t>Vare (2014)</a:t>
            </a:r>
          </a:p>
        </p:txBody>
      </p:sp>
    </p:spTree>
    <p:extLst>
      <p:ext uri="{BB962C8B-B14F-4D97-AF65-F5344CB8AC3E}">
        <p14:creationId xmlns:p14="http://schemas.microsoft.com/office/powerpoint/2010/main" val="305827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2243</TotalTime>
  <Words>1622</Words>
  <Application>Microsoft Office PowerPoint</Application>
  <PresentationFormat>On-screen Show (4:3)</PresentationFormat>
  <Paragraphs>294</Paragraphs>
  <Slides>55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MS Mincho</vt:lpstr>
      <vt:lpstr>ＭＳ Ｐゴシック</vt:lpstr>
      <vt:lpstr>Arial</vt:lpstr>
      <vt:lpstr>Calibri</vt:lpstr>
      <vt:lpstr>Cambria</vt:lpstr>
      <vt:lpstr>Times New Roman</vt:lpstr>
      <vt:lpstr>Wingdings</vt:lpstr>
      <vt:lpstr>Office Theme</vt:lpstr>
      <vt:lpstr>Be the change? You’ve no choice.  Discovering autopoiesis in schools as a response to unsustainability   </vt:lpstr>
      <vt:lpstr>Overview</vt:lpstr>
      <vt:lpstr>To conclude…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a tendency to commit terrible deeds thoughtlessly due to a failure to think critically.  </vt:lpstr>
      <vt:lpstr>PowerPoint Presentation</vt:lpstr>
      <vt:lpstr>And yet…</vt:lpstr>
      <vt:lpstr>Aspects of neoliberalism</vt:lpstr>
      <vt:lpstr>So the research asked:</vt:lpstr>
      <vt:lpstr>The theoretical framework:  Cultural-historical Activity Theory</vt:lpstr>
      <vt:lpstr>PowerPoint Presentation</vt:lpstr>
      <vt:lpstr>The research setting</vt:lpstr>
      <vt:lpstr>Some findings</vt:lpstr>
      <vt:lpstr>Some Emerging themes</vt:lpstr>
      <vt:lpstr>Fear and performativity?</vt:lpstr>
      <vt:lpstr>PowerPoint Presentation</vt:lpstr>
      <vt:lpstr>Layers of Contradiction</vt:lpstr>
      <vt:lpstr>PowerPoint Presentation</vt:lpstr>
      <vt:lpstr>PowerPoint Presentation</vt:lpstr>
      <vt:lpstr>PowerPoint Presentation</vt:lpstr>
      <vt:lpstr>PowerPoint Presentation</vt:lpstr>
      <vt:lpstr>Four ways in which contradictions are recognised and rationalised:</vt:lpstr>
      <vt:lpstr>1. Unawareness</vt:lpstr>
      <vt:lpstr>2. Powerlessness</vt:lpstr>
      <vt:lpstr>3. Accommodation or ‘satisficing’  (Cuban 1992)</vt:lpstr>
      <vt:lpstr>PowerPoint Presentation</vt:lpstr>
      <vt:lpstr>4. Expansive Learning</vt:lpstr>
      <vt:lpstr>PowerPoint Presentation</vt:lpstr>
      <vt:lpstr>PowerPoint Presentation</vt:lpstr>
      <vt:lpstr>Autopoiesis = self-creation</vt:lpstr>
      <vt:lpstr>PowerPoint Presentation</vt:lpstr>
      <vt:lpstr>PowerPoint Presentation</vt:lpstr>
      <vt:lpstr>Some ESD 3 (emergent) outcomes among pupils:</vt:lpstr>
      <vt:lpstr>PowerPoint Presentation</vt:lpstr>
      <vt:lpstr>PowerPoint Presentation</vt:lpstr>
      <vt:lpstr>Fulfilling who’s potential?</vt:lpstr>
      <vt:lpstr>PowerPoint Presentation</vt:lpstr>
      <vt:lpstr>Which brings us to Complexity Theory </vt:lpstr>
      <vt:lpstr>In a recent project on teacher CPD in foreign languages we learned that…</vt:lpstr>
      <vt:lpstr>Making connections</vt:lpstr>
      <vt:lpstr>PowerPoint Presentation</vt:lpstr>
      <vt:lpstr>PowerPoint Presentation</vt:lpstr>
      <vt:lpstr>What does this tell us about supporting EE/ESD?</vt:lpstr>
      <vt:lpstr>As for neoliberalism…</vt:lpstr>
      <vt:lpstr>To summarise…</vt:lpstr>
      <vt:lpstr>PowerPoint Presentation</vt:lpstr>
      <vt:lpstr>References</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‘Green Bling’:  Exploring the Contradictions Between a Neo-liberal Agenda and Teachers’ Desire to Create a Sustainable School’</dc:title>
  <dc:creator>VARE, Paul (Dr)</dc:creator>
  <cp:lastModifiedBy>VARE, Paul (Dr)</cp:lastModifiedBy>
  <cp:revision>115</cp:revision>
  <dcterms:created xsi:type="dcterms:W3CDTF">2015-05-12T13:22:48Z</dcterms:created>
  <dcterms:modified xsi:type="dcterms:W3CDTF">2019-09-10T14:09:37Z</dcterms:modified>
</cp:coreProperties>
</file>