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3" r:id="rId4"/>
    <p:sldId id="284" r:id="rId5"/>
    <p:sldId id="265" r:id="rId6"/>
    <p:sldId id="264" r:id="rId7"/>
    <p:sldId id="282" r:id="rId8"/>
    <p:sldId id="269" r:id="rId9"/>
    <p:sldId id="270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93" autoAdjust="0"/>
    <p:restoredTop sz="93506" autoAdjust="0"/>
  </p:normalViewPr>
  <p:slideViewPr>
    <p:cSldViewPr snapToGrid="0">
      <p:cViewPr varScale="1">
        <p:scale>
          <a:sx n="109" d="100"/>
          <a:sy n="109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5745F-A636-4EC4-9E88-2DBBF9571E3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83EF-34AA-4257-95BC-A55D29A72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0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3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4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5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8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4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5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2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1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F65B-3A67-4E7A-8617-C32CCF3CD44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106D8-9EAA-4ECB-8AA8-AE923EA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7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stafford1@glos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prints.glos.ac.uk/5475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prints.glos.ac.uk/5475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8135" y="476780"/>
            <a:ext cx="7212451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xmlns="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51454" y="476780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546800-6C75-442C-9EAE-6EE1D16B6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217" y="1269257"/>
            <a:ext cx="5956353" cy="3038947"/>
          </a:xfrm>
        </p:spPr>
        <p:txBody>
          <a:bodyPr>
            <a:normAutofit/>
          </a:bodyPr>
          <a:lstStyle/>
          <a:p>
            <a:pPr algn="l"/>
            <a:r>
              <a:rPr lang="en-GB" sz="4200" dirty="0">
                <a:solidFill>
                  <a:srgbClr val="FFFFFF"/>
                </a:solidFill>
              </a:rPr>
              <a:t>Building an evidence </a:t>
            </a:r>
            <a:r>
              <a:rPr lang="en-GB" sz="4200" dirty="0" smtClean="0">
                <a:solidFill>
                  <a:srgbClr val="FFFFFF"/>
                </a:solidFill>
              </a:rPr>
              <a:t>base for </a:t>
            </a:r>
            <a:r>
              <a:rPr lang="en-GB" sz="4200" dirty="0" err="1" smtClean="0">
                <a:solidFill>
                  <a:srgbClr val="FFFFFF"/>
                </a:solidFill>
              </a:rPr>
              <a:t>BCRPs</a:t>
            </a:r>
            <a:r>
              <a:rPr lang="en-GB" sz="4200" dirty="0" smtClean="0">
                <a:solidFill>
                  <a:srgbClr val="FFFFFF"/>
                </a:solidFill>
              </a:rPr>
              <a:t>: </a:t>
            </a:r>
            <a:br>
              <a:rPr lang="en-GB" sz="4200" dirty="0" smtClean="0">
                <a:solidFill>
                  <a:srgbClr val="FFFFFF"/>
                </a:solidFill>
              </a:rPr>
            </a:br>
            <a:r>
              <a:rPr lang="en-GB" sz="4200" dirty="0" smtClean="0">
                <a:solidFill>
                  <a:srgbClr val="FFFFFF"/>
                </a:solidFill>
              </a:rPr>
              <a:t>Identifying best </a:t>
            </a:r>
            <a:r>
              <a:rPr lang="en-GB" sz="4200" dirty="0">
                <a:solidFill>
                  <a:srgbClr val="FFFFFF"/>
                </a:solidFill>
              </a:rPr>
              <a:t>practice and </a:t>
            </a:r>
            <a:r>
              <a:rPr lang="en-GB" sz="4200" dirty="0" smtClean="0">
                <a:solidFill>
                  <a:srgbClr val="FFFFFF"/>
                </a:solidFill>
              </a:rPr>
              <a:t>examining challenges</a:t>
            </a:r>
            <a:endParaRPr lang="en-US" sz="4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10EA0D-C9E2-4B58-88B1-869146BD4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8217" y="4578114"/>
            <a:ext cx="5956353" cy="124727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GB" dirty="0" smtClean="0">
                <a:solidFill>
                  <a:srgbClr val="FFFFFF"/>
                </a:solidFill>
              </a:rPr>
              <a:t>Dr Andrew Stafford</a:t>
            </a:r>
          </a:p>
          <a:p>
            <a:pPr algn="r"/>
            <a:r>
              <a:rPr lang="en-GB" dirty="0" smtClean="0">
                <a:solidFill>
                  <a:srgbClr val="FFFFFF"/>
                </a:solidFill>
              </a:rPr>
              <a:t>Senior Lecturer in Criminology – University of Gloucestershire</a:t>
            </a:r>
          </a:p>
          <a:p>
            <a:pPr algn="r"/>
            <a:r>
              <a:rPr lang="en-GB" dirty="0" smtClean="0">
                <a:solidFill>
                  <a:srgbClr val="FFFFFF"/>
                </a:solidFill>
                <a:hlinkClick r:id="rId2"/>
              </a:rPr>
              <a:t>astafford1@glos.ac.uk</a:t>
            </a:r>
            <a:r>
              <a:rPr lang="en-GB" dirty="0" smtClean="0">
                <a:solidFill>
                  <a:srgbClr val="FFFFFF"/>
                </a:solidFill>
              </a:rPr>
              <a:t> @</a:t>
            </a:r>
            <a:r>
              <a:rPr lang="en-GB" dirty="0" err="1" smtClean="0">
                <a:solidFill>
                  <a:srgbClr val="FFFFFF"/>
                </a:solidFill>
              </a:rPr>
              <a:t>andrewbstafford</a:t>
            </a:r>
            <a:r>
              <a:rPr lang="en-GB" dirty="0" smtClean="0">
                <a:solidFill>
                  <a:srgbClr val="FFFFFF"/>
                </a:solidFill>
              </a:rPr>
              <a:t> 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7" name="Picture 2" descr="Image result for future city">
            <a:extLst>
              <a:ext uri="{FF2B5EF4-FFF2-40B4-BE49-F238E27FC236}">
                <a16:creationId xmlns="" xmlns:a16="http://schemas.microsoft.com/office/drawing/2014/main" id="{57DA4893-B589-4DC4-B723-8F54BF8B1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52" b="672"/>
          <a:stretch/>
        </p:blipFill>
        <p:spPr bwMode="auto">
          <a:xfrm>
            <a:off x="8002510" y="2675532"/>
            <a:ext cx="3562270" cy="165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83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58C8A-852C-4747-B8CA-4B236AFE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steps and contributing to the work of the </a:t>
            </a:r>
            <a:r>
              <a:rPr lang="en-US" dirty="0" err="1" smtClean="0"/>
              <a:t>NBCC</a:t>
            </a:r>
            <a:r>
              <a:rPr lang="en-US" dirty="0" smtClean="0"/>
              <a:t> &amp; </a:t>
            </a:r>
            <a:r>
              <a:rPr lang="en-US" dirty="0" err="1" smtClean="0"/>
              <a:t>BCRP</a:t>
            </a:r>
            <a:r>
              <a:rPr lang="en-US" dirty="0" smtClean="0"/>
              <a:t> National Standards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1C9F8-360C-4390-8DA4-55433891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Collaboration with the providers of the DISC </a:t>
            </a:r>
            <a:r>
              <a:rPr lang="en-GB" sz="2400" dirty="0" smtClean="0"/>
              <a:t>platform:</a:t>
            </a:r>
            <a:endParaRPr lang="en-GB" sz="2400" dirty="0" smtClean="0"/>
          </a:p>
          <a:p>
            <a:pPr lvl="1"/>
            <a:r>
              <a:rPr lang="en-GB" sz="2000" dirty="0" smtClean="0">
                <a:effectLst/>
              </a:rPr>
              <a:t>160 crime-reduction partnerships, covering more than 400 towns, city-centres and rural </a:t>
            </a:r>
            <a:r>
              <a:rPr lang="en-GB" sz="2000" dirty="0" smtClean="0">
                <a:effectLst/>
              </a:rPr>
              <a:t>areas </a:t>
            </a:r>
            <a:r>
              <a:rPr lang="en-GB" sz="2000" dirty="0" smtClean="0">
                <a:effectLst/>
              </a:rPr>
              <a:t>use DISC throughout the UK. </a:t>
            </a:r>
            <a:endParaRPr lang="en-GB" sz="2000" dirty="0" smtClean="0"/>
          </a:p>
          <a:p>
            <a:r>
              <a:rPr lang="en-GB" sz="2400" dirty="0" smtClean="0"/>
              <a:t>Survey of </a:t>
            </a:r>
            <a:r>
              <a:rPr lang="en-GB" sz="2400" dirty="0" err="1" smtClean="0"/>
              <a:t>BCRP</a:t>
            </a:r>
            <a:r>
              <a:rPr lang="en-GB" sz="2400" dirty="0" smtClean="0"/>
              <a:t> managers to examine partnership design and activity, best practice, stakeholder engagement, incident recording, use of exclusions.</a:t>
            </a:r>
          </a:p>
          <a:p>
            <a:r>
              <a:rPr lang="en-GB" sz="2400" dirty="0" smtClean="0"/>
              <a:t>Build and analyse a dataset consisting of all incident data (anonymised) held by the 160 crime reduction partnerships.</a:t>
            </a:r>
          </a:p>
          <a:p>
            <a:r>
              <a:rPr lang="en-GB" sz="2400" dirty="0" smtClean="0"/>
              <a:t>Use this evidence to inform the work of the </a:t>
            </a:r>
            <a:r>
              <a:rPr lang="en-GB" sz="2400" dirty="0" err="1" smtClean="0"/>
              <a:t>NBCC</a:t>
            </a:r>
            <a:r>
              <a:rPr lang="en-GB" sz="2400" dirty="0" smtClean="0"/>
              <a:t> and future iterations of the National </a:t>
            </a:r>
            <a:r>
              <a:rPr lang="en-GB" sz="2400" dirty="0" smtClean="0"/>
              <a:t>Standards.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4428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A6D59-F3CC-415B-8B3B-FBC01905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3" cy="4930246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chemeClr val="accent1"/>
                </a:solidFill>
              </a:rPr>
              <a:t>Overview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3FA399-EB40-43E3-9032-6E308199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3" y="963877"/>
            <a:ext cx="6377769" cy="4930246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Background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Findings </a:t>
            </a:r>
            <a:r>
              <a:rPr lang="en-US" dirty="0" smtClean="0"/>
              <a:t>from a multi-year examination of one </a:t>
            </a:r>
            <a:r>
              <a:rPr lang="en-US" dirty="0" err="1" smtClean="0"/>
              <a:t>BCRP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Next steps and contributing to the </a:t>
            </a:r>
            <a:r>
              <a:rPr lang="en-GB" dirty="0" err="1" smtClean="0"/>
              <a:t>NBCC</a:t>
            </a:r>
            <a:r>
              <a:rPr lang="en-GB" dirty="0" smtClean="0"/>
              <a:t> &amp; National Standards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795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58C8A-852C-4747-B8CA-4B236AFE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1C9F8-360C-4390-8DA4-55433891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Despite Business Crime Reduction Partnerships (</a:t>
            </a:r>
            <a:r>
              <a:rPr lang="en-GB" sz="2400" dirty="0" err="1" smtClean="0"/>
              <a:t>BCRPs</a:t>
            </a:r>
            <a:r>
              <a:rPr lang="en-GB" sz="2400" dirty="0" smtClean="0"/>
              <a:t>) being present in most town centres, there is limited available evidence on their impact, on the merits of particular </a:t>
            </a:r>
            <a:r>
              <a:rPr lang="en-GB" sz="2400" dirty="0" err="1" smtClean="0"/>
              <a:t>BCRP</a:t>
            </a:r>
            <a:r>
              <a:rPr lang="en-GB" sz="2400" dirty="0" smtClean="0"/>
              <a:t> designs or approaches, </a:t>
            </a:r>
            <a:r>
              <a:rPr lang="en-GB" sz="2400" dirty="0" smtClean="0"/>
              <a:t>and </a:t>
            </a:r>
            <a:r>
              <a:rPr lang="en-GB" sz="2400" dirty="0" smtClean="0"/>
              <a:t>generally on what works in reducing crime against the commercial sector.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Where evidence does exist, it can be difficult to determine whether outcomes are directly attributable to an intervention due to variation in design, scope and implementation.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457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58C8A-852C-4747-B8CA-4B236AFE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40" y="631827"/>
            <a:ext cx="6450874" cy="132556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Multi-year examination of the ‘Gloucester City Safe’ </a:t>
            </a:r>
            <a:r>
              <a:rPr lang="en-GB" dirty="0" err="1" smtClean="0">
                <a:solidFill>
                  <a:schemeClr val="accent1"/>
                </a:solidFill>
              </a:rPr>
              <a:t>BCRP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1C9F8-360C-4390-8DA4-55433891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66561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Gloucester City Safe</a:t>
            </a:r>
          </a:p>
          <a:p>
            <a:pPr lvl="1"/>
            <a:r>
              <a:rPr lang="en-GB" sz="2000" dirty="0" smtClean="0"/>
              <a:t>Not for profit crime reduction partnership designed to help reduce crime, disorder and anti-social behaviour</a:t>
            </a:r>
          </a:p>
          <a:p>
            <a:pPr lvl="1"/>
            <a:r>
              <a:rPr lang="en-GB" sz="2000" dirty="0" smtClean="0"/>
              <a:t>150 Members – businesses, restaurants, bars, retail establishments and transport services</a:t>
            </a:r>
          </a:p>
          <a:p>
            <a:pPr lvl="1"/>
            <a:r>
              <a:rPr lang="en-GB" sz="2000" dirty="0" smtClean="0"/>
              <a:t>Members commit to using and enforcing an exclusion-based sanction system and have access to an information sharing network</a:t>
            </a:r>
          </a:p>
          <a:p>
            <a:r>
              <a:rPr lang="en-GB" sz="2000" dirty="0" smtClean="0"/>
              <a:t>Multi-year examination of the scheme</a:t>
            </a:r>
          </a:p>
          <a:p>
            <a:pPr lvl="1"/>
            <a:r>
              <a:rPr lang="en-GB" sz="2000" dirty="0" smtClean="0"/>
              <a:t>Incident data: 4523 incidents captured by the scheme (1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June 2014 – 31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May 2017)</a:t>
            </a:r>
          </a:p>
          <a:p>
            <a:pPr lvl="1"/>
            <a:r>
              <a:rPr lang="en-GB" sz="2000" dirty="0" smtClean="0"/>
              <a:t>Public surveys conducted in Gloucester City Centre in October 2014 (n=247), October 2015 (n=619) October 2016 (n=560) and October 2017 (n=743). </a:t>
            </a:r>
          </a:p>
          <a:p>
            <a:pPr lvl="1"/>
            <a:r>
              <a:rPr lang="en-GB" sz="2000" dirty="0" smtClean="0"/>
              <a:t>Semi-structured interviews with scheme members conducted in October 2014 (n=31), October 2015 (n=41), October 2016 (n=35), and October 2017 (n=42).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3528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02F3C71-C981-4614-98EA-D6C494F809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5" y="321178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map&#10;&#10;Description generated with high confidence">
            <a:extLst>
              <a:ext uri="{FF2B5EF4-FFF2-40B4-BE49-F238E27FC236}">
                <a16:creationId xmlns:a16="http://schemas.microsoft.com/office/drawing/2014/main" xmlns="" id="{77984B5F-7ABD-450E-80AD-AA23BE84C6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432" y="3429000"/>
            <a:ext cx="4341687" cy="3520440"/>
          </a:xfrm>
          <a:prstGeom prst="rect">
            <a:avLst/>
          </a:prstGeom>
          <a:noFill/>
        </p:spPr>
      </p:pic>
      <p:pic>
        <p:nvPicPr>
          <p:cNvPr id="5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xmlns="" id="{FDA3FA27-9263-47EA-A0D2-0C091162A4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432" y="126506"/>
            <a:ext cx="4287220" cy="330249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D183EB-A25F-4B04-992E-9FD92D91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492220"/>
            <a:ext cx="6204984" cy="1344975"/>
          </a:xfrm>
        </p:spPr>
        <p:txBody>
          <a:bodyPr>
            <a:normAutofit/>
          </a:bodyPr>
          <a:lstStyle/>
          <a:p>
            <a:r>
              <a:rPr lang="en-GB" sz="4000" dirty="0" smtClean="0"/>
              <a:t>Understanding crime and disorder in the city centre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64D0E7-E267-4BB0-84FD-FC7421A6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6" y="1956301"/>
            <a:ext cx="6204984" cy="4261620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were 1433 offenders in the </a:t>
            </a:r>
            <a:r>
              <a:rPr lang="en-GB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data</a:t>
            </a:r>
            <a:r>
              <a:rPr lang="en-GB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but 70 (5%) </a:t>
            </a:r>
            <a:r>
              <a:rPr lang="en-GB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offenders </a:t>
            </a:r>
            <a:r>
              <a:rPr lang="en-GB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committed 1926 (43%) of the incidents.</a:t>
            </a:r>
          </a:p>
          <a:p>
            <a:r>
              <a:rPr lang="en-GB" sz="2600" dirty="0" smtClean="0"/>
              <a:t>34 individuals (2% of total offenders) had committed 20 or more offences, constituting 1411 (31%) of the total incidents reported.</a:t>
            </a:r>
          </a:p>
          <a:p>
            <a:r>
              <a:rPr lang="en-GB" sz="2600" dirty="0" smtClean="0"/>
              <a:t>The highest number of incidents committed by a single person was 118.</a:t>
            </a:r>
          </a:p>
          <a:p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were c.130 members reporting incidents to the </a:t>
            </a: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scheme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, but 10 members had together reported 2396 (53%) of all </a:t>
            </a: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incidents.</a:t>
            </a:r>
          </a:p>
          <a:p>
            <a:pPr marL="0" indent="0">
              <a:buNone/>
            </a:pPr>
            <a:endParaRPr lang="en-GB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b="1" dirty="0" smtClean="0"/>
              <a:t>Source: </a:t>
            </a:r>
            <a:r>
              <a:rPr lang="en-GB" sz="1800" dirty="0" smtClean="0"/>
              <a:t>Stafford</a:t>
            </a:r>
            <a:r>
              <a:rPr lang="en-GB" sz="1800" dirty="0"/>
              <a:t>, </a:t>
            </a:r>
            <a:r>
              <a:rPr lang="en-GB" sz="1800" dirty="0" err="1" smtClean="0"/>
              <a:t>A.B</a:t>
            </a:r>
            <a:r>
              <a:rPr lang="en-GB" sz="1800" dirty="0" smtClean="0"/>
              <a:t>., </a:t>
            </a:r>
            <a:r>
              <a:rPr lang="en-GB" sz="1800" dirty="0"/>
              <a:t>and Hobson, </a:t>
            </a:r>
            <a:r>
              <a:rPr lang="en-GB" sz="1800" dirty="0" smtClean="0"/>
              <a:t>J. (</a:t>
            </a:r>
            <a:r>
              <a:rPr lang="en-GB" sz="1800" dirty="0"/>
              <a:t>2018) </a:t>
            </a:r>
            <a:r>
              <a:rPr lang="en-GB" sz="1800" i="1" dirty="0"/>
              <a:t>A multi-year examination of the Business Crime Reduction Partnership ‘Gloucester City Safe’.</a:t>
            </a:r>
            <a:r>
              <a:rPr lang="en-GB" sz="1800" dirty="0"/>
              <a:t> Project Report. University of Gloucestershire. </a:t>
            </a:r>
            <a:r>
              <a:rPr lang="en-GB" sz="1800" dirty="0">
                <a:hlinkClick r:id="rId4"/>
              </a:rPr>
              <a:t>http://eprints.glos.ac.uk/5475</a:t>
            </a:r>
            <a:r>
              <a:rPr lang="en-GB" sz="1800" dirty="0" smtClean="0">
                <a:hlinkClick r:id="rId4"/>
              </a:rPr>
              <a:t>/</a:t>
            </a:r>
            <a:r>
              <a:rPr lang="en-GB" sz="1800" dirty="0" smtClean="0"/>
              <a:t>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5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714ED2-3BDB-4032-9315-43AC0EFB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The use and effectiveness of exclusions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600F7C-4824-460D-A2A9-7D591DCF5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518"/>
            <a:ext cx="10515600" cy="480060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1223 </a:t>
            </a:r>
            <a:r>
              <a:rPr lang="en-GB" dirty="0"/>
              <a:t>sanctions were issued to 954 individuals between June 2014 and May 2017. 796 individuals (83% of those who received sanctions) received only one sanction. </a:t>
            </a:r>
          </a:p>
          <a:p>
            <a:r>
              <a:rPr lang="en-GB" dirty="0"/>
              <a:t>In 43 of the 107 interviews, a member noted that the warning/exclusion sanction system was a significant mechanism through which they could influence behaviour and control entry to their premises</a:t>
            </a:r>
            <a:r>
              <a:rPr lang="en-GB" dirty="0" smtClean="0"/>
              <a:t>:</a:t>
            </a:r>
          </a:p>
          <a:p>
            <a:pPr marL="457200" lvl="1" indent="0">
              <a:buNone/>
            </a:pPr>
            <a:r>
              <a:rPr lang="en-GB" i="1" dirty="0"/>
              <a:t>‘It does change people’s behaviour, certainly people who have yellow cards behave very differently and don’t want to be in a situation where they get red cards’</a:t>
            </a:r>
            <a:r>
              <a:rPr lang="en-GB" dirty="0"/>
              <a:t>. (2015)</a:t>
            </a:r>
          </a:p>
          <a:p>
            <a:pPr lvl="1"/>
            <a:endParaRPr lang="en-GB" dirty="0" smtClean="0"/>
          </a:p>
          <a:p>
            <a:r>
              <a:rPr lang="en-GB" dirty="0"/>
              <a:t>158 individuals received a second sanction through the </a:t>
            </a:r>
            <a:r>
              <a:rPr lang="en-GB" dirty="0" smtClean="0"/>
              <a:t>scheme </a:t>
            </a:r>
            <a:r>
              <a:rPr lang="en-GB" dirty="0"/>
              <a:t>and were then ‘excluded’. </a:t>
            </a:r>
          </a:p>
          <a:p>
            <a:r>
              <a:rPr lang="en-GB" dirty="0"/>
              <a:t>59 (37%) of those who received a second sanction did not offend further after its receipt. </a:t>
            </a:r>
          </a:p>
          <a:p>
            <a:r>
              <a:rPr lang="en-GB" dirty="0"/>
              <a:t>99 (63%) offended further after its </a:t>
            </a:r>
            <a:r>
              <a:rPr lang="en-GB" dirty="0" smtClean="0"/>
              <a:t>receipt.</a:t>
            </a:r>
            <a:endParaRPr lang="en-GB" dirty="0"/>
          </a:p>
          <a:p>
            <a:endParaRPr lang="en-GB" dirty="0" smtClean="0"/>
          </a:p>
          <a:p>
            <a:r>
              <a:rPr lang="en-GB" sz="2200" b="1" dirty="0"/>
              <a:t>Source: </a:t>
            </a:r>
            <a:r>
              <a:rPr lang="en-GB" sz="2200" dirty="0"/>
              <a:t>Stafford, </a:t>
            </a:r>
            <a:r>
              <a:rPr lang="en-GB" sz="2200" dirty="0" err="1"/>
              <a:t>A.B</a:t>
            </a:r>
            <a:r>
              <a:rPr lang="en-GB" sz="2200" dirty="0"/>
              <a:t>., and Hobson, J. (2018) </a:t>
            </a:r>
            <a:r>
              <a:rPr lang="en-GB" sz="2200" i="1" dirty="0"/>
              <a:t>A multi-year examination of the Business Crime Reduction Partnership ‘Gloucester City Safe’.</a:t>
            </a:r>
            <a:r>
              <a:rPr lang="en-GB" sz="2200" dirty="0"/>
              <a:t> Project Report. University of Gloucestershire. </a:t>
            </a:r>
            <a:r>
              <a:rPr lang="en-GB" sz="2200" dirty="0">
                <a:hlinkClick r:id="rId2"/>
              </a:rPr>
              <a:t>http://eprints.glos.ac.uk/5475/</a:t>
            </a:r>
            <a:r>
              <a:rPr lang="en-GB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35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714ED2-3BDB-4032-9315-43AC0EFB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Offender behaviour and the value of the ‘Holistic’ </a:t>
            </a:r>
            <a:r>
              <a:rPr lang="en-GB" dirty="0" err="1" smtClean="0"/>
              <a:t>BCRP</a:t>
            </a:r>
            <a:r>
              <a:rPr lang="en-GB" dirty="0" smtClean="0"/>
              <a:t>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600F7C-4824-460D-A2A9-7D591DCF5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401247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Of </a:t>
            </a:r>
            <a:r>
              <a:rPr lang="en-GB" dirty="0"/>
              <a:t>those who committed more than one </a:t>
            </a:r>
            <a:r>
              <a:rPr lang="en-GB" dirty="0" smtClean="0"/>
              <a:t>offence: </a:t>
            </a:r>
          </a:p>
          <a:p>
            <a:pPr lvl="1"/>
            <a:r>
              <a:rPr lang="en-GB" dirty="0"/>
              <a:t>78% (476/608) of these offenders committed more than one type of offence (according to standard police crime recording categories).</a:t>
            </a:r>
          </a:p>
          <a:p>
            <a:pPr lvl="1"/>
            <a:r>
              <a:rPr lang="en-GB" dirty="0" smtClean="0"/>
              <a:t>21</a:t>
            </a:r>
            <a:r>
              <a:rPr lang="en-GB" dirty="0"/>
              <a:t>% (125/608) committed offences during both day time trading hours (6am – 6pm) and night time trading hours (6pm – 6am). </a:t>
            </a:r>
          </a:p>
          <a:p>
            <a:pPr lvl="1"/>
            <a:r>
              <a:rPr lang="en-GB" dirty="0" smtClean="0"/>
              <a:t>39</a:t>
            </a:r>
            <a:r>
              <a:rPr lang="en-GB" dirty="0"/>
              <a:t>% (237/608) committed an offence against more than one type of </a:t>
            </a:r>
            <a:r>
              <a:rPr lang="en-GB" dirty="0" smtClean="0"/>
              <a:t>business (according to Standard Industrial Classifications).</a:t>
            </a:r>
          </a:p>
          <a:p>
            <a:pPr lvl="1"/>
            <a:r>
              <a:rPr lang="en-GB" dirty="0" smtClean="0"/>
              <a:t>Only 6% (</a:t>
            </a:r>
            <a:r>
              <a:rPr lang="en-GB" dirty="0"/>
              <a:t>34/608</a:t>
            </a:r>
            <a:r>
              <a:rPr lang="en-GB" dirty="0" smtClean="0"/>
              <a:t>) committed </a:t>
            </a:r>
            <a:r>
              <a:rPr lang="en-GB" dirty="0"/>
              <a:t>offences in both licenced premises and retail </a:t>
            </a:r>
            <a:r>
              <a:rPr lang="en-GB" dirty="0" smtClean="0"/>
              <a:t>establishments.</a:t>
            </a:r>
            <a:endParaRPr lang="en-GB" dirty="0"/>
          </a:p>
          <a:p>
            <a:endParaRPr lang="en-GB" dirty="0"/>
          </a:p>
          <a:p>
            <a:pPr lvl="0"/>
            <a:r>
              <a:rPr lang="en-GB" sz="2100" b="1" dirty="0" smtClean="0"/>
              <a:t>Source: </a:t>
            </a:r>
            <a:r>
              <a:rPr lang="en-GB" sz="2100" dirty="0"/>
              <a:t>Stafford, </a:t>
            </a:r>
            <a:r>
              <a:rPr lang="en-GB" sz="2100" dirty="0" err="1"/>
              <a:t>A.B</a:t>
            </a:r>
            <a:r>
              <a:rPr lang="en-GB" sz="2100" dirty="0"/>
              <a:t>., and Hobson, J. (2018) ‘Business crime reduction partnerships: examining a holistic approach’, </a:t>
            </a:r>
            <a:r>
              <a:rPr lang="en-GB" sz="2100" i="1" dirty="0"/>
              <a:t>Safer </a:t>
            </a:r>
            <a:r>
              <a:rPr lang="en-GB" sz="2100" i="1" dirty="0" smtClean="0"/>
              <a:t>Communities Journal.</a:t>
            </a:r>
            <a:endParaRPr lang="en-US" sz="21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2282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1AD13-AD8E-4BA6-B09F-1AE818892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Value and benefit of approach according to members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ABC0BC-637B-45D0-B9B1-4E7E753F5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116977"/>
          </a:xfrm>
        </p:spPr>
        <p:txBody>
          <a:bodyPr>
            <a:noAutofit/>
          </a:bodyPr>
          <a:lstStyle/>
          <a:p>
            <a:r>
              <a:rPr lang="en-GB" sz="2000" b="1" dirty="0"/>
              <a:t>Fosters collaboration, cohesion and increased feelings of </a:t>
            </a:r>
            <a:r>
              <a:rPr lang="en-GB" sz="2000" b="1" dirty="0" smtClean="0"/>
              <a:t>safety</a:t>
            </a:r>
            <a:r>
              <a:rPr lang="en-GB" sz="2000" dirty="0"/>
              <a:t>.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1600" dirty="0" smtClean="0"/>
              <a:t>62 </a:t>
            </a:r>
            <a:r>
              <a:rPr lang="en-GB" sz="1600" dirty="0"/>
              <a:t>of the 107 respondents said that membership of the </a:t>
            </a:r>
            <a:r>
              <a:rPr lang="en-GB" sz="1600" dirty="0" smtClean="0"/>
              <a:t>scheme </a:t>
            </a:r>
            <a:r>
              <a:rPr lang="en-GB" sz="1600" dirty="0"/>
              <a:t>led to some form of increase in feelings of community or collective </a:t>
            </a:r>
            <a:r>
              <a:rPr lang="en-GB" sz="1600" dirty="0" smtClean="0"/>
              <a:t>responsibility</a:t>
            </a:r>
          </a:p>
          <a:p>
            <a:pPr marL="457200" lvl="1" indent="0">
              <a:buNone/>
            </a:pPr>
            <a:r>
              <a:rPr lang="en-GB" sz="1600" i="1" dirty="0" smtClean="0"/>
              <a:t>	‘We are part of a community’</a:t>
            </a:r>
            <a:r>
              <a:rPr lang="en-GB" sz="1600" dirty="0" smtClean="0"/>
              <a:t> (2014)</a:t>
            </a:r>
            <a:endParaRPr lang="en-GB" sz="1600" dirty="0"/>
          </a:p>
          <a:p>
            <a:r>
              <a:rPr lang="en-GB" sz="2000" b="1" dirty="0" smtClean="0"/>
              <a:t>Quick </a:t>
            </a:r>
            <a:r>
              <a:rPr lang="en-GB" sz="2000" b="1" dirty="0"/>
              <a:t>and convenient information sharing via radios, email and secure web platform</a:t>
            </a:r>
            <a:r>
              <a:rPr lang="en-GB" sz="2000" dirty="0"/>
              <a:t>. </a:t>
            </a:r>
          </a:p>
          <a:p>
            <a:r>
              <a:rPr lang="en-GB" sz="1600" dirty="0" smtClean="0"/>
              <a:t>90 </a:t>
            </a:r>
            <a:r>
              <a:rPr lang="en-GB" sz="1600" dirty="0"/>
              <a:t>of the 107 respondents discussed how the </a:t>
            </a:r>
            <a:r>
              <a:rPr lang="en-GB" sz="1600" dirty="0" smtClean="0"/>
              <a:t>scheme </a:t>
            </a:r>
            <a:r>
              <a:rPr lang="en-GB" sz="1600" dirty="0"/>
              <a:t>helped them to identify individuals who had previously committed </a:t>
            </a:r>
            <a:r>
              <a:rPr lang="en-GB" sz="1600" dirty="0" smtClean="0"/>
              <a:t>offences </a:t>
            </a:r>
            <a:r>
              <a:rPr lang="en-GB" sz="1600" dirty="0"/>
              <a:t>at another member’s </a:t>
            </a:r>
            <a:r>
              <a:rPr lang="en-GB" sz="1600" dirty="0" smtClean="0"/>
              <a:t>premises.</a:t>
            </a:r>
            <a:endParaRPr lang="en-GB" sz="1600" dirty="0"/>
          </a:p>
          <a:p>
            <a:pPr marL="457200" lvl="1" indent="0">
              <a:buNone/>
            </a:pPr>
            <a:r>
              <a:rPr lang="en-GB" sz="1600" i="1" dirty="0" smtClean="0"/>
              <a:t>	‘…</a:t>
            </a:r>
            <a:r>
              <a:rPr lang="en-GB" sz="1600" i="1" dirty="0"/>
              <a:t>you’re more aware of what’s going on around. You know about issues before they happen to you’</a:t>
            </a:r>
            <a:r>
              <a:rPr lang="en-GB" sz="1600" dirty="0"/>
              <a:t> (2015)</a:t>
            </a:r>
          </a:p>
          <a:p>
            <a:r>
              <a:rPr lang="en-GB" sz="2000" b="1" dirty="0" smtClean="0"/>
              <a:t>Members value the ‘holistic’ membership model</a:t>
            </a:r>
            <a:r>
              <a:rPr lang="en-GB" sz="2000" dirty="0" smtClean="0"/>
              <a:t>. </a:t>
            </a:r>
          </a:p>
          <a:p>
            <a:pPr marL="457200" lvl="1" indent="0">
              <a:buNone/>
            </a:pPr>
            <a:r>
              <a:rPr lang="en-GB" sz="1600" i="1" dirty="0" smtClean="0"/>
              <a:t>	‘We </a:t>
            </a:r>
            <a:r>
              <a:rPr lang="en-GB" sz="1600" i="1" dirty="0"/>
              <a:t>know that the whole of the high street is dealing with this and the whole of the high street is sort of standing </a:t>
            </a:r>
            <a:r>
              <a:rPr lang="en-GB" sz="1600" i="1" dirty="0" smtClean="0"/>
              <a:t>	together’ </a:t>
            </a:r>
            <a:r>
              <a:rPr lang="en-GB" sz="1600" i="1" dirty="0"/>
              <a:t>(</a:t>
            </a:r>
            <a:r>
              <a:rPr lang="en-GB" sz="1600" i="1" dirty="0" smtClean="0"/>
              <a:t>2017)</a:t>
            </a:r>
          </a:p>
          <a:p>
            <a:pPr marL="457200" lvl="1" indent="0">
              <a:buNone/>
            </a:pPr>
            <a:endParaRPr lang="en-GB" sz="1600" i="1" dirty="0"/>
          </a:p>
          <a:p>
            <a:pPr marL="457200" lvl="1" indent="0">
              <a:buNone/>
            </a:pPr>
            <a:r>
              <a:rPr lang="en-GB" sz="1400" b="1" dirty="0"/>
              <a:t>Source: </a:t>
            </a:r>
            <a:r>
              <a:rPr lang="en-GB" sz="1400" dirty="0"/>
              <a:t>Stafford, </a:t>
            </a:r>
            <a:r>
              <a:rPr lang="en-GB" sz="1400" dirty="0" err="1"/>
              <a:t>A.B</a:t>
            </a:r>
            <a:r>
              <a:rPr lang="en-GB" sz="1400" dirty="0"/>
              <a:t>., and Hobson, J. (2018) ‘Business crime reduction partnerships: examining a holistic approach’, </a:t>
            </a:r>
            <a:r>
              <a:rPr lang="en-GB" sz="1400" i="1" dirty="0"/>
              <a:t>Safer Communities Journal</a:t>
            </a:r>
            <a:r>
              <a:rPr lang="en-GB" sz="1400" i="1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8379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58C8A-852C-4747-B8CA-4B236AFE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Conclusions from this 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1C9F8-360C-4390-8DA4-55433891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en-GB" sz="2400" dirty="0"/>
              <a:t> behaviour of individual offenders doesn’t conform to specific trading hours, can involve more than one kind of offence, and can take place at different kinds of business location.</a:t>
            </a:r>
          </a:p>
          <a:p>
            <a:r>
              <a:rPr lang="en-GB" sz="2400" dirty="0"/>
              <a:t>There is value in </a:t>
            </a:r>
            <a:r>
              <a:rPr lang="en-GB" sz="2400" dirty="0" err="1"/>
              <a:t>BCRPs</a:t>
            </a:r>
            <a:r>
              <a:rPr lang="en-GB" sz="2400" dirty="0"/>
              <a:t> bringing together businesses from all commercial sectors and that operate during day time or night time trading hours, and focusing on a broad range of offending activity.</a:t>
            </a:r>
          </a:p>
          <a:p>
            <a:r>
              <a:rPr lang="en-GB" sz="2400" dirty="0" smtClean="0"/>
              <a:t>Collaboration </a:t>
            </a:r>
            <a:r>
              <a:rPr lang="en-GB" sz="2400" dirty="0"/>
              <a:t>and effective information sharing </a:t>
            </a:r>
            <a:r>
              <a:rPr lang="en-GB" sz="2400" dirty="0" smtClean="0"/>
              <a:t>helps </a:t>
            </a:r>
            <a:r>
              <a:rPr lang="en-GB" sz="2400" dirty="0"/>
              <a:t>foster a sense of community and feelings of safety and security for members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658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892</Words>
  <Application>Microsoft Office PowerPoint</Application>
  <PresentationFormat>Custom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Building an evidence base for BCRPs:  Identifying best practice and examining challenges</vt:lpstr>
      <vt:lpstr>Overview</vt:lpstr>
      <vt:lpstr>Background</vt:lpstr>
      <vt:lpstr>Multi-year examination of the ‘Gloucester City Safe’ BCRP</vt:lpstr>
      <vt:lpstr>Understanding crime and disorder in the city centre</vt:lpstr>
      <vt:lpstr>The use and effectiveness of exclusions</vt:lpstr>
      <vt:lpstr>Offender behaviour and the value of the ‘Holistic’ BCRP model</vt:lpstr>
      <vt:lpstr>Value and benefit of approach according to members</vt:lpstr>
      <vt:lpstr>Conclusions from this work</vt:lpstr>
      <vt:lpstr>Next steps and contributing to the work of the NBCC &amp; BCRP National Standards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crime reduction and enhancing student learning through community partnership</dc:title>
  <dc:creator>STAFFORD, Andrew (Dr)</dc:creator>
  <cp:lastModifiedBy>STAFFORD, Andrew (Dr)</cp:lastModifiedBy>
  <cp:revision>47</cp:revision>
  <dcterms:created xsi:type="dcterms:W3CDTF">2018-01-28T06:21:03Z</dcterms:created>
  <dcterms:modified xsi:type="dcterms:W3CDTF">2018-09-20T13:03:31Z</dcterms:modified>
</cp:coreProperties>
</file>