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1"/>
  </p:handoutMasterIdLst>
  <p:sldIdLst>
    <p:sldId id="294" r:id="rId2"/>
    <p:sldId id="320" r:id="rId3"/>
    <p:sldId id="259" r:id="rId4"/>
    <p:sldId id="295" r:id="rId5"/>
    <p:sldId id="296" r:id="rId6"/>
    <p:sldId id="297" r:id="rId7"/>
    <p:sldId id="322" r:id="rId8"/>
    <p:sldId id="319" r:id="rId9"/>
    <p:sldId id="299" r:id="rId10"/>
    <p:sldId id="302" r:id="rId11"/>
    <p:sldId id="300" r:id="rId12"/>
    <p:sldId id="303" r:id="rId13"/>
    <p:sldId id="301" r:id="rId14"/>
    <p:sldId id="304" r:id="rId15"/>
    <p:sldId id="305" r:id="rId16"/>
    <p:sldId id="306" r:id="rId17"/>
    <p:sldId id="307" r:id="rId18"/>
    <p:sldId id="308" r:id="rId19"/>
    <p:sldId id="309" r:id="rId20"/>
    <p:sldId id="310" r:id="rId21"/>
    <p:sldId id="321" r:id="rId22"/>
    <p:sldId id="311" r:id="rId23"/>
    <p:sldId id="312" r:id="rId24"/>
    <p:sldId id="313" r:id="rId25"/>
    <p:sldId id="314" r:id="rId26"/>
    <p:sldId id="315" r:id="rId27"/>
    <p:sldId id="316" r:id="rId28"/>
    <p:sldId id="317" r:id="rId29"/>
    <p:sldId id="318" r:id="rId3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580" autoAdjust="0"/>
  </p:normalViewPr>
  <p:slideViewPr>
    <p:cSldViewPr>
      <p:cViewPr varScale="1">
        <p:scale>
          <a:sx n="107" d="100"/>
          <a:sy n="107" d="100"/>
        </p:scale>
        <p:origin x="-8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24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24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2E55DD5-26AE-4319-A3E9-E534B64FB3A4}" type="slidenum">
              <a:rPr lang="en-GB"/>
              <a:pPr/>
              <a:t>‹#›</a:t>
            </a:fld>
            <a:endParaRPr lang="en-GB"/>
          </a:p>
        </p:txBody>
      </p:sp>
    </p:spTree>
    <p:extLst>
      <p:ext uri="{BB962C8B-B14F-4D97-AF65-F5344CB8AC3E}">
        <p14:creationId xmlns:p14="http://schemas.microsoft.com/office/powerpoint/2010/main" val="32983690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GB"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GB" noProof="0" smtClean="0"/>
              <a:t>Click to edit Master subtitle style</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n-GB"/>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n-GB"/>
          </a:p>
        </p:txBody>
      </p:sp>
      <p:sp>
        <p:nvSpPr>
          <p:cNvPr id="3110" name="Rectangle 38"/>
          <p:cNvSpPr>
            <a:spLocks noGrp="1" noChangeArrowheads="1"/>
          </p:cNvSpPr>
          <p:nvPr>
            <p:ph type="sldNum" sz="quarter" idx="4"/>
          </p:nvPr>
        </p:nvSpPr>
        <p:spPr/>
        <p:txBody>
          <a:bodyPr/>
          <a:lstStyle>
            <a:lvl1pPr>
              <a:defRPr>
                <a:solidFill>
                  <a:srgbClr val="FFFFFF"/>
                </a:solidFill>
              </a:defRPr>
            </a:lvl1pPr>
          </a:lstStyle>
          <a:p>
            <a:fld id="{27B72D66-05C6-4B3A-BFAF-C48DBE57CC4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6C500C-F23E-413F-94F3-67420302411F}" type="slidenum">
              <a:rPr lang="en-GB"/>
              <a:pPr/>
              <a:t>‹#›</a:t>
            </a:fld>
            <a:endParaRPr lang="en-GB"/>
          </a:p>
        </p:txBody>
      </p:sp>
    </p:spTree>
    <p:extLst>
      <p:ext uri="{BB962C8B-B14F-4D97-AF65-F5344CB8AC3E}">
        <p14:creationId xmlns:p14="http://schemas.microsoft.com/office/powerpoint/2010/main" val="12652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3D70A9-2F48-4CD6-82C6-2C241603AE86}" type="slidenum">
              <a:rPr lang="en-GB"/>
              <a:pPr/>
              <a:t>‹#›</a:t>
            </a:fld>
            <a:endParaRPr lang="en-GB"/>
          </a:p>
        </p:txBody>
      </p:sp>
    </p:spTree>
    <p:extLst>
      <p:ext uri="{BB962C8B-B14F-4D97-AF65-F5344CB8AC3E}">
        <p14:creationId xmlns:p14="http://schemas.microsoft.com/office/powerpoint/2010/main" val="198151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19DA031-02F2-4E25-8F88-15E36172D010}" type="slidenum">
              <a:rPr lang="en-GB"/>
              <a:pPr/>
              <a:t>‹#›</a:t>
            </a:fld>
            <a:endParaRPr lang="en-GB"/>
          </a:p>
        </p:txBody>
      </p:sp>
    </p:spTree>
    <p:extLst>
      <p:ext uri="{BB962C8B-B14F-4D97-AF65-F5344CB8AC3E}">
        <p14:creationId xmlns:p14="http://schemas.microsoft.com/office/powerpoint/2010/main" val="386612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4F0CA51-F42F-4A22-B3D0-35525FAA5426}" type="slidenum">
              <a:rPr lang="en-GB"/>
              <a:pPr/>
              <a:t>‹#›</a:t>
            </a:fld>
            <a:endParaRPr lang="en-GB"/>
          </a:p>
        </p:txBody>
      </p:sp>
    </p:spTree>
    <p:extLst>
      <p:ext uri="{BB962C8B-B14F-4D97-AF65-F5344CB8AC3E}">
        <p14:creationId xmlns:p14="http://schemas.microsoft.com/office/powerpoint/2010/main" val="407994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6B8934B-9325-4D16-A68A-F5D722062799}" type="slidenum">
              <a:rPr lang="en-GB"/>
              <a:pPr/>
              <a:t>‹#›</a:t>
            </a:fld>
            <a:endParaRPr lang="en-GB"/>
          </a:p>
        </p:txBody>
      </p:sp>
    </p:spTree>
    <p:extLst>
      <p:ext uri="{BB962C8B-B14F-4D97-AF65-F5344CB8AC3E}">
        <p14:creationId xmlns:p14="http://schemas.microsoft.com/office/powerpoint/2010/main" val="222446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93D3DA37-38E7-4637-A3CC-9676CDBABD9A}" type="slidenum">
              <a:rPr lang="en-GB"/>
              <a:pPr/>
              <a:t>‹#›</a:t>
            </a:fld>
            <a:endParaRPr lang="en-GB"/>
          </a:p>
        </p:txBody>
      </p:sp>
    </p:spTree>
    <p:extLst>
      <p:ext uri="{BB962C8B-B14F-4D97-AF65-F5344CB8AC3E}">
        <p14:creationId xmlns:p14="http://schemas.microsoft.com/office/powerpoint/2010/main" val="307246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C089353-83E5-4EBC-BBC1-62033078DF16}" type="slidenum">
              <a:rPr lang="en-GB"/>
              <a:pPr/>
              <a:t>‹#›</a:t>
            </a:fld>
            <a:endParaRPr lang="en-GB"/>
          </a:p>
        </p:txBody>
      </p:sp>
    </p:spTree>
    <p:extLst>
      <p:ext uri="{BB962C8B-B14F-4D97-AF65-F5344CB8AC3E}">
        <p14:creationId xmlns:p14="http://schemas.microsoft.com/office/powerpoint/2010/main" val="319639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4FA40DC-6C00-4393-A32F-8765027AE819}" type="slidenum">
              <a:rPr lang="en-GB"/>
              <a:pPr/>
              <a:t>‹#›</a:t>
            </a:fld>
            <a:endParaRPr lang="en-GB"/>
          </a:p>
        </p:txBody>
      </p:sp>
    </p:spTree>
    <p:extLst>
      <p:ext uri="{BB962C8B-B14F-4D97-AF65-F5344CB8AC3E}">
        <p14:creationId xmlns:p14="http://schemas.microsoft.com/office/powerpoint/2010/main" val="160394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76EB10F-2F8B-4D83-AC31-BE0D1AD2CEE5}" type="slidenum">
              <a:rPr lang="en-GB"/>
              <a:pPr/>
              <a:t>‹#›</a:t>
            </a:fld>
            <a:endParaRPr lang="en-GB"/>
          </a:p>
        </p:txBody>
      </p:sp>
    </p:spTree>
    <p:extLst>
      <p:ext uri="{BB962C8B-B14F-4D97-AF65-F5344CB8AC3E}">
        <p14:creationId xmlns:p14="http://schemas.microsoft.com/office/powerpoint/2010/main" val="378151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A3005D5-793B-427E-835F-F5CFBB808AD8}" type="slidenum">
              <a:rPr lang="en-GB"/>
              <a:pPr/>
              <a:t>‹#›</a:t>
            </a:fld>
            <a:endParaRPr lang="en-GB"/>
          </a:p>
        </p:txBody>
      </p:sp>
    </p:spTree>
    <p:extLst>
      <p:ext uri="{BB962C8B-B14F-4D97-AF65-F5344CB8AC3E}">
        <p14:creationId xmlns:p14="http://schemas.microsoft.com/office/powerpoint/2010/main" val="217665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52"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082"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GB"/>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GB"/>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B355B544-9185-415B-AFBC-8F0013FB327D}" type="slidenum">
              <a:rPr lang="en-GB"/>
              <a:pPr/>
              <a:t>‹#›</a:t>
            </a:fld>
            <a:endParaRPr lang="en-GB"/>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searchgate.net/profile/Jacquelyn_Allen-Collins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ransonreynolds.com/uploads/Woman_running_beach_dupe.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796" y="4627705"/>
            <a:ext cx="2453842" cy="180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8" name="Text Box 16"/>
          <p:cNvSpPr txBox="1">
            <a:spLocks noChangeArrowheads="1"/>
          </p:cNvSpPr>
          <p:nvPr/>
        </p:nvSpPr>
        <p:spPr bwMode="auto">
          <a:xfrm>
            <a:off x="1619672" y="2060848"/>
            <a:ext cx="5403237" cy="256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buClr>
                <a:schemeClr val="tx2"/>
              </a:buClr>
              <a:buSzPct val="75000"/>
              <a:buFont typeface="Wingdings" pitchFamily="2" charset="2"/>
              <a:buNone/>
            </a:pPr>
            <a:r>
              <a:rPr lang="en-GB" b="1" dirty="0" smtClean="0">
                <a:solidFill>
                  <a:schemeClr val="tx2"/>
                </a:solidFill>
                <a:effectLst>
                  <a:outerShdw blurRad="38100" dist="38100" dir="2700000" algn="tl">
                    <a:srgbClr val="000000"/>
                  </a:outerShdw>
                </a:effectLst>
              </a:rPr>
              <a:t>Running a Temperature: Distance Running, </a:t>
            </a:r>
            <a:r>
              <a:rPr lang="en-GB" b="1" dirty="0" err="1" smtClean="0">
                <a:solidFill>
                  <a:schemeClr val="tx2"/>
                </a:solidFill>
                <a:effectLst>
                  <a:outerShdw blurRad="38100" dist="38100" dir="2700000" algn="tl">
                    <a:srgbClr val="000000"/>
                  </a:outerShdw>
                </a:effectLst>
              </a:rPr>
              <a:t>thermoception</a:t>
            </a:r>
            <a:r>
              <a:rPr lang="en-GB" b="1" dirty="0" smtClean="0">
                <a:solidFill>
                  <a:schemeClr val="tx2"/>
                </a:solidFill>
                <a:effectLst>
                  <a:outerShdw blurRad="38100" dist="38100" dir="2700000" algn="tl">
                    <a:srgbClr val="000000"/>
                  </a:outerShdw>
                </a:effectLst>
              </a:rPr>
              <a:t> and ‘temperature work’</a:t>
            </a:r>
          </a:p>
          <a:p>
            <a:pPr algn="ctr">
              <a:spcBef>
                <a:spcPct val="20000"/>
              </a:spcBef>
              <a:buClr>
                <a:schemeClr val="tx2"/>
              </a:buClr>
              <a:buSzPct val="75000"/>
              <a:buFont typeface="Wingdings" pitchFamily="2" charset="2"/>
              <a:buNone/>
            </a:pPr>
            <a:r>
              <a:rPr lang="en-GB" b="1" dirty="0" smtClean="0">
                <a:solidFill>
                  <a:schemeClr val="tx2"/>
                </a:solidFill>
                <a:effectLst>
                  <a:outerShdw blurRad="38100" dist="38100" dir="2700000" algn="tl">
                    <a:srgbClr val="000000"/>
                  </a:outerShdw>
                </a:effectLst>
              </a:rPr>
              <a:t> John Hockey</a:t>
            </a:r>
          </a:p>
          <a:p>
            <a:pPr algn="ctr">
              <a:spcBef>
                <a:spcPct val="20000"/>
              </a:spcBef>
              <a:buClr>
                <a:schemeClr val="tx2"/>
              </a:buClr>
              <a:buSzPct val="75000"/>
              <a:buFont typeface="Wingdings" pitchFamily="2" charset="2"/>
              <a:buNone/>
            </a:pPr>
            <a:r>
              <a:rPr lang="en-GB" sz="2000" b="1" dirty="0" smtClean="0">
                <a:solidFill>
                  <a:schemeClr val="tx2"/>
                </a:solidFill>
                <a:effectLst>
                  <a:outerShdw blurRad="38100" dist="38100" dir="2700000" algn="tl">
                    <a:srgbClr val="000000"/>
                  </a:outerShdw>
                </a:effectLst>
              </a:rPr>
              <a:t> University of Gloucestershire, UK.</a:t>
            </a:r>
            <a:endParaRPr lang="en-GB" sz="2000" b="1" dirty="0">
              <a:solidFill>
                <a:schemeClr val="tx2"/>
              </a:solidFill>
              <a:effectLst>
                <a:outerShdw blurRad="38100" dist="38100" dir="2700000" algn="tl">
                  <a:srgbClr val="000000"/>
                </a:outerShdw>
              </a:effectLst>
            </a:endParaRPr>
          </a:p>
          <a:p>
            <a:pPr>
              <a:spcBef>
                <a:spcPct val="50000"/>
              </a:spcBef>
            </a:pP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725144"/>
            <a:ext cx="2497949" cy="152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a:effectLst/>
                <a:latin typeface="Aharoni" panose="02010803020104030203" pitchFamily="2" charset="-79"/>
                <a:cs typeface="Aharoni" panose="02010803020104030203" pitchFamily="2" charset="-79"/>
              </a:rPr>
              <a:t>As soon as I get in the car and leave the campus, I crack on the radio.  If I can’t find a station with some decent rock, it’s on with the Zep or Coverdale tape. I need something with a rocksteady beat, something with a lot of whack to it, something you can feel deep down… It’s an energizing thing really, such a change from being so static and sedentary at work, so mind-orientated. I really need that change of tempo, to wake me up, to get everything moving so as to be ready to pull on the training gear as soon as I get home. It’s like I have to prepare my muscles and also get myself focused for the sensations of running. A lot of academic thought is abstract, it’s mediated and disembodied, but distance running demands right-on physicality from the very first step, when the elements hit you… (RS1 Log 2)</a:t>
            </a:r>
            <a:endParaRPr lang="en-GB"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62405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000" dirty="0">
              <a:effectLst/>
            </a:endParaRPr>
          </a:p>
          <a:p>
            <a:r>
              <a:rPr lang="en-GB" sz="2800" dirty="0" smtClean="0">
                <a:latin typeface="Aharoni" panose="02010803020104030203" pitchFamily="2" charset="-79"/>
                <a:cs typeface="Aharoni" panose="02010803020104030203" pitchFamily="2" charset="-79"/>
              </a:rPr>
              <a:t>When ‘going well’ energising heat  is high, but when ‘going badly’ it is experienced as low. Internal force then contingent. </a:t>
            </a:r>
          </a:p>
          <a:p>
            <a:r>
              <a:rPr lang="en-GB" sz="2800" dirty="0" smtClean="0">
                <a:latin typeface="Aharoni" panose="02010803020104030203" pitchFamily="2" charset="-79"/>
                <a:cs typeface="Aharoni" panose="02010803020104030203" pitchFamily="2" charset="-79"/>
              </a:rPr>
              <a:t>Felt via sensory perceptions: limbs, hips, lungs and ‘centre’. Somatic indicators of inner force or its lack. </a:t>
            </a:r>
            <a:r>
              <a:rPr lang="en-GB" sz="2800" dirty="0" err="1" smtClean="0">
                <a:latin typeface="Aharoni" panose="02010803020104030203" pitchFamily="2" charset="-79"/>
                <a:cs typeface="Aharoni" panose="02010803020104030203" pitchFamily="2" charset="-79"/>
              </a:rPr>
              <a:t>E.g</a:t>
            </a:r>
            <a:r>
              <a:rPr lang="en-GB" sz="2800" dirty="0" smtClean="0">
                <a:latin typeface="Aharoni" panose="02010803020104030203" pitchFamily="2" charset="-79"/>
                <a:cs typeface="Aharoni" panose="02010803020104030203" pitchFamily="2" charset="-79"/>
              </a:rPr>
              <a:t> Breathing ragged or rhythmic.</a:t>
            </a:r>
          </a:p>
          <a:p>
            <a:r>
              <a:rPr lang="en-GB" sz="2800" dirty="0" smtClean="0">
                <a:latin typeface="Aharoni" panose="02010803020104030203" pitchFamily="2" charset="-79"/>
                <a:cs typeface="Aharoni" panose="02010803020104030203" pitchFamily="2" charset="-79"/>
              </a:rPr>
              <a:t>Internal heat perceived as phenomena.</a:t>
            </a:r>
            <a:endParaRPr lang="en-GB"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6667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400" dirty="0">
                <a:effectLst/>
                <a:latin typeface="Aharoni" panose="02010803020104030203" pitchFamily="2" charset="-79"/>
                <a:cs typeface="Aharoni" panose="02010803020104030203" pitchFamily="2" charset="-79"/>
              </a:rPr>
              <a:t>Lots of ‘oomph’ today!  Not exactly effortless, but got up the hills easily and that’s always the prime sign of good training. In some ways it’s all in the quads (quadriceps). You ask them the question when you get to the bottom, ‘ready?’ and then you try to surge up, and then you find out if it’s there, and like today it was. It’s sort of having a bank balance and being in credit physically, you draw on it, and when it’s there you can feel the power. (RS1 Log 1)</a:t>
            </a:r>
          </a:p>
        </p:txBody>
      </p:sp>
      <p:pic>
        <p:nvPicPr>
          <p:cNvPr id="4" name="Picture 3" descr="C:\Users\Jacquelyn\Desktop\J on Clough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301208"/>
            <a:ext cx="1656184" cy="96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51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sz="2000" dirty="0" smtClean="0">
              <a:effectLst/>
              <a:latin typeface="Aharoni" panose="02010803020104030203" pitchFamily="2" charset="-79"/>
              <a:cs typeface="Aharoni" panose="02010803020104030203" pitchFamily="2" charset="-79"/>
            </a:endParaRPr>
          </a:p>
          <a:p>
            <a:pPr marL="0" indent="0">
              <a:buNone/>
            </a:pPr>
            <a:endParaRPr lang="en-GB" sz="2000" dirty="0">
              <a:effectLst/>
              <a:latin typeface="Aharoni" panose="02010803020104030203" pitchFamily="2" charset="-79"/>
              <a:cs typeface="Aharoni" panose="02010803020104030203" pitchFamily="2" charset="-79"/>
            </a:endParaRPr>
          </a:p>
          <a:p>
            <a:pPr marL="0" indent="0">
              <a:buNone/>
            </a:pPr>
            <a:r>
              <a:rPr lang="en-GB" sz="2000" dirty="0" smtClean="0">
                <a:effectLst/>
                <a:latin typeface="Aharoni" panose="02010803020104030203" pitchFamily="2" charset="-79"/>
                <a:cs typeface="Aharoni" panose="02010803020104030203" pitchFamily="2" charset="-79"/>
              </a:rPr>
              <a:t>All </a:t>
            </a:r>
            <a:r>
              <a:rPr lang="en-GB" sz="2000" dirty="0">
                <a:effectLst/>
                <a:latin typeface="Aharoni" panose="02010803020104030203" pitchFamily="2" charset="-79"/>
                <a:cs typeface="Aharoni" panose="02010803020104030203" pitchFamily="2" charset="-79"/>
              </a:rPr>
              <a:t>over the place this morning, I could not get it together at all. J kept on looking at me anxiously. I could tell straight away it was going to be a </a:t>
            </a:r>
            <a:r>
              <a:rPr lang="en-GB" sz="2000" dirty="0" smtClean="0">
                <a:effectLst/>
                <a:latin typeface="Aharoni" panose="02010803020104030203" pitchFamily="2" charset="-79"/>
                <a:cs typeface="Aharoni" panose="02010803020104030203" pitchFamily="2" charset="-79"/>
              </a:rPr>
              <a:t>duff (bad) </a:t>
            </a:r>
            <a:r>
              <a:rPr lang="en-GB" sz="2000" dirty="0">
                <a:effectLst/>
                <a:latin typeface="Aharoni" panose="02010803020104030203" pitchFamily="2" charset="-79"/>
                <a:cs typeface="Aharoni" panose="02010803020104030203" pitchFamily="2" charset="-79"/>
              </a:rPr>
              <a:t>run. Felt very hollow right from the first mile, no push, a real slog all away around the route. The biggest sign for some reason (who knows?) was my breathing. I could not believe the noise I was making as an experienced runner. It was like I was some kind of beginner again. As I passed by folk having a picnic on the park, they actually looked up suddenly. They must have thought I was bound for a cardiac arrest… (RS1 Log 1)   </a:t>
            </a:r>
          </a:p>
          <a:p>
            <a:pPr marL="0" indent="0">
              <a:buNone/>
            </a:pPr>
            <a:endParaRPr lang="en-GB" sz="2400" dirty="0"/>
          </a:p>
        </p:txBody>
      </p:sp>
    </p:spTree>
    <p:extLst>
      <p:ext uri="{BB962C8B-B14F-4D97-AF65-F5344CB8AC3E}">
        <p14:creationId xmlns:p14="http://schemas.microsoft.com/office/powerpoint/2010/main" val="44798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400" dirty="0" smtClean="0">
              <a:latin typeface="Aharoni" panose="02010803020104030203" pitchFamily="2" charset="-79"/>
              <a:cs typeface="Aharoni" panose="02010803020104030203" pitchFamily="2" charset="-79"/>
            </a:endParaRPr>
          </a:p>
          <a:p>
            <a:r>
              <a:rPr lang="en-GB" sz="2400" dirty="0" smtClean="0">
                <a:latin typeface="Aharoni" panose="02010803020104030203" pitchFamily="2" charset="-79"/>
                <a:cs typeface="Aharoni" panose="02010803020104030203" pitchFamily="2" charset="-79"/>
              </a:rPr>
              <a:t>Analysis of data revealed complex shifting combination of presence of heat of vitality and its absence, sometimes within a single training session.</a:t>
            </a:r>
          </a:p>
          <a:p>
            <a:r>
              <a:rPr lang="en-GB" sz="2400" dirty="0" smtClean="0">
                <a:latin typeface="Aharoni" panose="02010803020104030203" pitchFamily="2" charset="-79"/>
                <a:cs typeface="Aharoni" panose="02010803020104030203" pitchFamily="2" charset="-79"/>
              </a:rPr>
              <a:t>Difficult to identify causation of fluctuation at phenomenal level as shifting combination of: terrain, elements, volume, intensity, life events…</a:t>
            </a:r>
          </a:p>
          <a:p>
            <a:r>
              <a:rPr lang="en-GB" sz="2400" dirty="0" smtClean="0">
                <a:latin typeface="Aharoni" panose="02010803020104030203" pitchFamily="2" charset="-79"/>
                <a:cs typeface="Aharoni" panose="02010803020104030203" pitchFamily="2" charset="-79"/>
              </a:rPr>
              <a:t>Paradox:  considerable fitness but can feel devoid of internal energy, the heat of vitality. </a:t>
            </a:r>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01138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a:effectLst/>
                <a:latin typeface="Aharoni" panose="02010803020104030203" pitchFamily="2" charset="-79"/>
                <a:cs typeface="Aharoni" panose="02010803020104030203" pitchFamily="2" charset="-79"/>
              </a:rPr>
              <a:t>We have been training hard in preparation for doing some races in the North. We know we are fit, we know we are getting ready. The problem is most of the time we both feel dog tired, we can’t feel the edge, there is no buzz, no élan, no -  I guess – ‘spring’ to the running. We are just grinding it out mile after mile, night after weary, winter night, at the pace we need to. Analytically, it’s curious. Practically we can only hope IT comes back when we reduce training prior to the </a:t>
            </a:r>
            <a:r>
              <a:rPr lang="en-GB" sz="2400" dirty="0" smtClean="0">
                <a:effectLst/>
                <a:latin typeface="Aharoni" panose="02010803020104030203" pitchFamily="2" charset="-79"/>
                <a:cs typeface="Aharoni" panose="02010803020104030203" pitchFamily="2" charset="-79"/>
              </a:rPr>
              <a:t>races. May </a:t>
            </a:r>
            <a:r>
              <a:rPr lang="en-GB" sz="2400" dirty="0">
                <a:effectLst/>
                <a:latin typeface="Aharoni" panose="02010803020104030203" pitchFamily="2" charset="-79"/>
                <a:cs typeface="Aharoni" panose="02010803020104030203" pitchFamily="2" charset="-79"/>
              </a:rPr>
              <a:t>the Force be with you?? (</a:t>
            </a:r>
            <a:r>
              <a:rPr lang="en-GB" sz="2400" dirty="0" smtClean="0">
                <a:effectLst/>
                <a:latin typeface="Aharoni" panose="02010803020104030203" pitchFamily="2" charset="-79"/>
                <a:cs typeface="Aharoni" panose="02010803020104030203" pitchFamily="2" charset="-79"/>
              </a:rPr>
              <a:t>RS1Log3</a:t>
            </a:r>
            <a:r>
              <a:rPr lang="en-GB" sz="2400" dirty="0">
                <a:effectLst/>
                <a:latin typeface="Aharoni" panose="02010803020104030203" pitchFamily="2" charset="-79"/>
                <a:cs typeface="Aharoni" panose="02010803020104030203" pitchFamily="2" charset="-79"/>
              </a:rPr>
              <a:t>) </a:t>
            </a:r>
          </a:p>
          <a:p>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2923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400" b="1" dirty="0" smtClean="0">
              <a:latin typeface="Aharoni" panose="02010803020104030203" pitchFamily="2" charset="-79"/>
              <a:cs typeface="Aharoni" panose="02010803020104030203" pitchFamily="2" charset="-79"/>
            </a:endParaRPr>
          </a:p>
          <a:p>
            <a:r>
              <a:rPr lang="en-GB" sz="2400" b="1" dirty="0" smtClean="0">
                <a:latin typeface="Aharoni" panose="02010803020104030203" pitchFamily="2" charset="-79"/>
                <a:cs typeface="Aharoni" panose="02010803020104030203" pitchFamily="2" charset="-79"/>
              </a:rPr>
              <a:t>Various kinds of reification of this internal vital heat, most habitual:</a:t>
            </a:r>
          </a:p>
          <a:p>
            <a:r>
              <a:rPr lang="en-GB" sz="2400" b="1" dirty="0" smtClean="0">
                <a:latin typeface="Aharoni" panose="02010803020104030203" pitchFamily="2" charset="-79"/>
                <a:cs typeface="Aharoni" panose="02010803020104030203" pitchFamily="2" charset="-79"/>
              </a:rPr>
              <a:t>‘IT’, ‘Gas’(</a:t>
            </a:r>
            <a:r>
              <a:rPr lang="en-GB" sz="2400" b="1" dirty="0" err="1" smtClean="0">
                <a:latin typeface="Aharoni" panose="02010803020104030203" pitchFamily="2" charset="-79"/>
                <a:cs typeface="Aharoni" panose="02010803020104030203" pitchFamily="2" charset="-79"/>
              </a:rPr>
              <a:t>olene</a:t>
            </a:r>
            <a:r>
              <a:rPr lang="en-GB" sz="2400" b="1" dirty="0" smtClean="0">
                <a:latin typeface="Aharoni" panose="02010803020104030203" pitchFamily="2" charset="-79"/>
                <a:cs typeface="Aharoni" panose="02010803020104030203" pitchFamily="2" charset="-79"/>
              </a:rPr>
              <a:t>) with its embodied container often being referred to as a ‘tank’.</a:t>
            </a:r>
          </a:p>
          <a:p>
            <a:r>
              <a:rPr lang="en-GB" sz="2400" b="1" dirty="0" smtClean="0">
                <a:latin typeface="Aharoni" panose="02010803020104030203" pitchFamily="2" charset="-79"/>
                <a:cs typeface="Aharoni" panose="02010803020104030203" pitchFamily="2" charset="-79"/>
              </a:rPr>
              <a:t>Performative utterances (Turner, 1975):</a:t>
            </a:r>
          </a:p>
          <a:p>
            <a:r>
              <a:rPr lang="en-GB" sz="2400" b="1" dirty="0" smtClean="0">
                <a:latin typeface="Aharoni" panose="02010803020104030203" pitchFamily="2" charset="-79"/>
                <a:cs typeface="Aharoni" panose="02010803020104030203" pitchFamily="2" charset="-79"/>
              </a:rPr>
              <a:t>‘IT was not there </a:t>
            </a:r>
            <a:r>
              <a:rPr lang="en-GB" sz="2400" b="1" dirty="0" err="1" smtClean="0">
                <a:latin typeface="Aharoni" panose="02010803020104030203" pitchFamily="2" charset="-79"/>
                <a:cs typeface="Aharoni" panose="02010803020104030203" pitchFamily="2" charset="-79"/>
              </a:rPr>
              <a:t>today’,‘No</a:t>
            </a:r>
            <a:r>
              <a:rPr lang="en-GB" sz="2400" b="1" dirty="0" smtClean="0">
                <a:latin typeface="Aharoni" panose="02010803020104030203" pitchFamily="2" charset="-79"/>
                <a:cs typeface="Aharoni" panose="02010803020104030203" pitchFamily="2" charset="-79"/>
              </a:rPr>
              <a:t> gas in the tank’</a:t>
            </a:r>
          </a:p>
          <a:p>
            <a:r>
              <a:rPr lang="en-GB" sz="2400" b="1" dirty="0" smtClean="0">
                <a:latin typeface="Aharoni" panose="02010803020104030203" pitchFamily="2" charset="-79"/>
                <a:cs typeface="Aharoni" panose="02010803020104030203" pitchFamily="2" charset="-79"/>
              </a:rPr>
              <a:t>So feelings of inner heat as a distinct perceptual mode in distance running. Feeling its ‘vibration’ (</a:t>
            </a:r>
            <a:r>
              <a:rPr lang="en-GB" sz="2400" b="1" dirty="0" err="1" smtClean="0">
                <a:latin typeface="Aharoni" panose="02010803020104030203" pitchFamily="2" charset="-79"/>
                <a:cs typeface="Aharoni" panose="02010803020104030203" pitchFamily="2" charset="-79"/>
              </a:rPr>
              <a:t>Merleau-Ponty</a:t>
            </a:r>
            <a:r>
              <a:rPr lang="en-GB" sz="2400" b="1" dirty="0" smtClean="0">
                <a:latin typeface="Aharoni" panose="02010803020104030203" pitchFamily="2" charset="-79"/>
                <a:cs typeface="Aharoni" panose="02010803020104030203" pitchFamily="2" charset="-79"/>
              </a:rPr>
              <a:t>, 2001). Age diminishes it!  </a:t>
            </a:r>
          </a:p>
          <a:p>
            <a:pPr marL="0" indent="0">
              <a:buNone/>
            </a:pPr>
            <a:endParaRPr lang="en-GB"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41747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800" dirty="0" smtClean="0">
                <a:solidFill>
                  <a:schemeClr val="tx2"/>
                </a:solidFill>
                <a:latin typeface="Aharoni" panose="02010803020104030203" pitchFamily="2" charset="-79"/>
                <a:cs typeface="Aharoni" panose="02010803020104030203" pitchFamily="2" charset="-79"/>
              </a:rPr>
              <a:t> So to </a:t>
            </a:r>
            <a:r>
              <a:rPr lang="en-GB" sz="2800" dirty="0" err="1" smtClean="0">
                <a:solidFill>
                  <a:schemeClr val="tx2"/>
                </a:solidFill>
                <a:latin typeface="Aharoni" panose="02010803020104030203" pitchFamily="2" charset="-79"/>
                <a:cs typeface="Aharoni" panose="02010803020104030203" pitchFamily="2" charset="-79"/>
              </a:rPr>
              <a:t>Thermoception</a:t>
            </a:r>
            <a:r>
              <a:rPr lang="en-GB" sz="2800" dirty="0" smtClean="0">
                <a:solidFill>
                  <a:schemeClr val="tx2"/>
                </a:solidFill>
                <a:latin typeface="Aharoni" panose="02010803020104030203" pitchFamily="2" charset="-79"/>
                <a:cs typeface="Aharoni" panose="02010803020104030203" pitchFamily="2" charset="-79"/>
              </a:rPr>
              <a:t> as Proximal Touch</a:t>
            </a:r>
          </a:p>
          <a:p>
            <a:r>
              <a:rPr lang="en-GB" sz="2800" dirty="0" smtClean="0">
                <a:latin typeface="Aharoni" panose="02010803020104030203" pitchFamily="2" charset="-79"/>
                <a:cs typeface="Aharoni" panose="02010803020104030203" pitchFamily="2" charset="-79"/>
              </a:rPr>
              <a:t>Heat and Cold as a form of haptic.</a:t>
            </a:r>
          </a:p>
          <a:p>
            <a:r>
              <a:rPr lang="en-GB" sz="2800" dirty="0" smtClean="0">
                <a:latin typeface="Aharoni" panose="02010803020104030203" pitchFamily="2" charset="-79"/>
                <a:cs typeface="Aharoni" panose="02010803020104030203" pitchFamily="2" charset="-79"/>
              </a:rPr>
              <a:t>Distance running  places demands of terrain, distance, speed. Then also the touch of temperature upon running bodies impacts upon performance</a:t>
            </a:r>
          </a:p>
          <a:p>
            <a:r>
              <a:rPr lang="en-GB" sz="2800" dirty="0" smtClean="0">
                <a:latin typeface="Aharoni" panose="02010803020104030203" pitchFamily="2" charset="-79"/>
                <a:cs typeface="Aharoni" panose="02010803020104030203" pitchFamily="2" charset="-79"/>
              </a:rPr>
              <a:t>UK impacted by 3 weather systems, so weather unpredictable, difficulties in adaption.</a:t>
            </a:r>
          </a:p>
          <a:p>
            <a:endParaRPr lang="en-GB"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26284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a:effectLst/>
                <a:latin typeface="Aharoni" panose="02010803020104030203" pitchFamily="2" charset="-79"/>
                <a:cs typeface="Aharoni" panose="02010803020104030203" pitchFamily="2" charset="-79"/>
              </a:rPr>
              <a:t>Saturday. End of the training week and our day off tomorrow. The weather has been up and down all week. We had tee shirts and longs (running tights) on the first couple of days when it was cold for May, then ‘up we go’, and we put shorts on midweek and by Thursday </a:t>
            </a:r>
            <a:r>
              <a:rPr lang="en-GB" sz="2400" dirty="0" err="1">
                <a:effectLst/>
                <a:latin typeface="Aharoni" panose="02010803020104030203" pitchFamily="2" charset="-79"/>
                <a:cs typeface="Aharoni" panose="02010803020104030203" pitchFamily="2" charset="-79"/>
              </a:rPr>
              <a:t>Jaqui</a:t>
            </a:r>
            <a:r>
              <a:rPr lang="en-GB" sz="2400" dirty="0">
                <a:effectLst/>
                <a:latin typeface="Aharoni" panose="02010803020104030203" pitchFamily="2" charset="-79"/>
                <a:cs typeface="Aharoni" panose="02010803020104030203" pitchFamily="2" charset="-79"/>
              </a:rPr>
              <a:t> had even switched to a summer vest. Now today, we’re both back to the kit we had on at the start of the week. Crazy – you just never know in ‘</a:t>
            </a:r>
            <a:r>
              <a:rPr lang="en-GB" sz="2400" dirty="0" err="1">
                <a:effectLst/>
                <a:latin typeface="Aharoni" panose="02010803020104030203" pitchFamily="2" charset="-79"/>
                <a:cs typeface="Aharoni" panose="02010803020104030203" pitchFamily="2" charset="-79"/>
              </a:rPr>
              <a:t>Blighty</a:t>
            </a:r>
            <a:r>
              <a:rPr lang="en-GB" sz="2400" dirty="0">
                <a:effectLst/>
                <a:latin typeface="Aharoni" panose="02010803020104030203" pitchFamily="2" charset="-79"/>
                <a:cs typeface="Aharoni" panose="02010803020104030203" pitchFamily="2" charset="-79"/>
              </a:rPr>
              <a:t>’ (affectionate term for ‘England’)! (RS1 Log 3)</a:t>
            </a:r>
          </a:p>
          <a:p>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33743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sz="2000" dirty="0">
              <a:latin typeface="Aharoni" panose="02010803020104030203" pitchFamily="2" charset="-79"/>
              <a:cs typeface="Aharoni" panose="02010803020104030203" pitchFamily="2" charset="-79"/>
            </a:endParaRPr>
          </a:p>
          <a:p>
            <a:r>
              <a:rPr lang="en-GB" sz="2000" dirty="0" smtClean="0">
                <a:latin typeface="Aharoni" panose="02010803020104030203" pitchFamily="2" charset="-79"/>
                <a:cs typeface="Aharoni" panose="02010803020104030203" pitchFamily="2" charset="-79"/>
              </a:rPr>
              <a:t>Runners very attuned to individual temperature limits via sensory indicators, particularly how the skin is reacting to heat or cold. </a:t>
            </a: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What the sweat flow and cognition is like.</a:t>
            </a:r>
            <a:endParaRPr lang="en-GB" sz="2000" dirty="0">
              <a:latin typeface="Aharoni" panose="02010803020104030203" pitchFamily="2" charset="-79"/>
              <a:cs typeface="Aharoni" panose="02010803020104030203" pitchFamily="2" charset="-79"/>
            </a:endParaRP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Error=Heat stroke, hypothermia, pulled muscles, tendons.</a:t>
            </a:r>
          </a:p>
          <a:p>
            <a:endParaRPr lang="en-GB" sz="2000" dirty="0" smtClean="0">
              <a:latin typeface="Aharoni" panose="02010803020104030203" pitchFamily="2" charset="-79"/>
              <a:cs typeface="Aharoni" panose="02010803020104030203" pitchFamily="2" charset="-79"/>
            </a:endParaRPr>
          </a:p>
          <a:p>
            <a:r>
              <a:rPr lang="en-GB" sz="2000" dirty="0" smtClean="0">
                <a:latin typeface="Aharoni" panose="02010803020104030203" pitchFamily="2" charset="-79"/>
                <a:cs typeface="Aharoni" panose="02010803020104030203" pitchFamily="2" charset="-79"/>
              </a:rPr>
              <a:t>‘Situational adjustment’ (Becker, 1977) of clothing, hydration, choice of running routes, pace of running.</a:t>
            </a:r>
          </a:p>
          <a:p>
            <a:endParaRPr lang="en-GB" sz="2000" dirty="0" smtClean="0">
              <a:latin typeface="Aharoni" panose="02010803020104030203" pitchFamily="2" charset="-79"/>
              <a:cs typeface="Aharoni" panose="02010803020104030203" pitchFamily="2" charset="-79"/>
            </a:endParaRPr>
          </a:p>
          <a:p>
            <a:r>
              <a:rPr lang="en-GB" sz="2000" dirty="0" smtClean="0">
                <a:latin typeface="Aharoni" panose="02010803020104030203" pitchFamily="2" charset="-79"/>
                <a:cs typeface="Aharoni" panose="02010803020104030203" pitchFamily="2" charset="-79"/>
              </a:rPr>
              <a:t>So development of somatic knowledge and knowledge of routes in relation to temperature and adapting accordingly.</a:t>
            </a:r>
          </a:p>
          <a:p>
            <a:pPr marL="0" indent="0">
              <a:buNone/>
            </a:pPr>
            <a:r>
              <a:rPr lang="en-GB" sz="2000" dirty="0" smtClean="0">
                <a:latin typeface="Aharoni" panose="02010803020104030203" pitchFamily="2" charset="-79"/>
                <a:cs typeface="Aharoni" panose="02010803020104030203" pitchFamily="2" charset="-79"/>
              </a:rPr>
              <a:t> </a:t>
            </a:r>
            <a:endParaRPr lang="en-GB"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4048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400" dirty="0" smtClean="0">
              <a:latin typeface="Aharoni" panose="02010803020104030203" pitchFamily="2" charset="-79"/>
              <a:cs typeface="Aharoni" panose="02010803020104030203" pitchFamily="2" charset="-79"/>
            </a:endParaRPr>
          </a:p>
          <a:p>
            <a:r>
              <a:rPr lang="en-GB" sz="2400" dirty="0" smtClean="0">
                <a:latin typeface="Aharoni" panose="02010803020104030203" pitchFamily="2" charset="-79"/>
                <a:cs typeface="Aharoni" panose="02010803020104030203" pitchFamily="2" charset="-79"/>
              </a:rPr>
              <a:t>Hockey, J &amp; Allen-Collinson, J. (2017)  Running a Temperature: Sociological –phenomenological perspectives on distance running, </a:t>
            </a:r>
            <a:r>
              <a:rPr lang="en-GB" sz="2400" dirty="0" err="1" smtClean="0">
                <a:latin typeface="Aharoni" panose="02010803020104030203" pitchFamily="2" charset="-79"/>
                <a:cs typeface="Aharoni" panose="02010803020104030203" pitchFamily="2" charset="-79"/>
              </a:rPr>
              <a:t>thermoception</a:t>
            </a:r>
            <a:r>
              <a:rPr lang="en-GB" sz="2400" dirty="0" smtClean="0">
                <a:latin typeface="Aharoni" panose="02010803020104030203" pitchFamily="2" charset="-79"/>
                <a:cs typeface="Aharoni" panose="02010803020104030203" pitchFamily="2" charset="-79"/>
              </a:rPr>
              <a:t> and ‘temperature work</a:t>
            </a:r>
            <a:r>
              <a:rPr lang="en-GB" dirty="0" smtClean="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in</a:t>
            </a:r>
            <a:r>
              <a:rPr lang="en-GB" dirty="0" smtClean="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Andrew Sparkes (</a:t>
            </a:r>
            <a:r>
              <a:rPr lang="en-GB" sz="2400" dirty="0" err="1" smtClean="0">
                <a:latin typeface="Aharoni" panose="02010803020104030203" pitchFamily="2" charset="-79"/>
                <a:cs typeface="Aharoni" panose="02010803020104030203" pitchFamily="2" charset="-79"/>
              </a:rPr>
              <a:t>ed</a:t>
            </a:r>
            <a:r>
              <a:rPr lang="en-GB" sz="2400" dirty="0" smtClean="0">
                <a:latin typeface="Aharoni" panose="02010803020104030203" pitchFamily="2" charset="-79"/>
                <a:cs typeface="Aharoni" panose="02010803020104030203" pitchFamily="2" charset="-79"/>
              </a:rPr>
              <a:t>) Seeking the Senses in Physical Culture, 42-62, London: Routledge. This talk based on </a:t>
            </a:r>
            <a:r>
              <a:rPr lang="en-GB" sz="2400" smtClean="0">
                <a:latin typeface="Aharoni" panose="02010803020104030203" pitchFamily="2" charset="-79"/>
                <a:cs typeface="Aharoni" panose="02010803020104030203" pitchFamily="2" charset="-79"/>
              </a:rPr>
              <a:t>the chapter. </a:t>
            </a:r>
            <a:endParaRPr lang="en-GB" sz="2400" dirty="0" smtClean="0">
              <a:latin typeface="Aharoni" panose="02010803020104030203" pitchFamily="2" charset="-79"/>
              <a:cs typeface="Aharoni" panose="02010803020104030203" pitchFamily="2" charset="-79"/>
            </a:endParaRPr>
          </a:p>
          <a:p>
            <a:r>
              <a:rPr lang="en-GB" sz="2400" dirty="0" smtClean="0">
                <a:latin typeface="Aharoni" panose="02010803020104030203" pitchFamily="2" charset="-79"/>
                <a:cs typeface="Aharoni" panose="02010803020104030203" pitchFamily="2" charset="-79"/>
              </a:rPr>
              <a:t>Pre-print copies free from the Professor!  </a:t>
            </a:r>
          </a:p>
          <a:p>
            <a:r>
              <a:rPr lang="en-GB" altLang="en-US" sz="2400" u="sng" dirty="0" smtClean="0">
                <a:solidFill>
                  <a:schemeClr val="bg2">
                    <a:lumMod val="90000"/>
                  </a:schemeClr>
                </a:solidFill>
                <a:ea typeface="Calibri" pitchFamily="34" charset="0"/>
                <a:cs typeface="Calibri" pitchFamily="34" charset="0"/>
                <a:hlinkClick r:id="rId2"/>
              </a:rPr>
              <a:t>https</a:t>
            </a:r>
            <a:r>
              <a:rPr lang="en-GB" altLang="en-US" sz="2400" u="sng" dirty="0">
                <a:solidFill>
                  <a:schemeClr val="bg2">
                    <a:lumMod val="90000"/>
                  </a:schemeClr>
                </a:solidFill>
                <a:ea typeface="Calibri" pitchFamily="34" charset="0"/>
                <a:cs typeface="Calibri" pitchFamily="34" charset="0"/>
                <a:hlinkClick r:id="rId2"/>
              </a:rPr>
              <a:t>://www.researchgate.net/profile/Jacquelyn_Allen-Collinson</a:t>
            </a:r>
            <a:endParaRPr lang="en-GB" altLang="en-US" sz="2400" u="sng" dirty="0">
              <a:solidFill>
                <a:schemeClr val="bg2">
                  <a:lumMod val="90000"/>
                </a:schemeClr>
              </a:solidFill>
              <a:ea typeface="Calibri" pitchFamily="34" charset="0"/>
              <a:cs typeface="Calibri" pitchFamily="34" charset="0"/>
            </a:endParaRPr>
          </a:p>
          <a:p>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9180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a:effectLst/>
                <a:latin typeface="Aharoni" panose="02010803020104030203" pitchFamily="2" charset="-79"/>
                <a:cs typeface="Aharoni" panose="02010803020104030203" pitchFamily="2" charset="-79"/>
              </a:rPr>
              <a:t>Today I ran up </a:t>
            </a:r>
            <a:r>
              <a:rPr lang="en-GB" sz="2000" dirty="0" err="1">
                <a:effectLst/>
                <a:latin typeface="Aharoni" panose="02010803020104030203" pitchFamily="2" charset="-79"/>
                <a:cs typeface="Aharoni" panose="02010803020104030203" pitchFamily="2" charset="-79"/>
              </a:rPr>
              <a:t>Clougha</a:t>
            </a:r>
            <a:r>
              <a:rPr lang="en-GB" sz="2000" dirty="0">
                <a:effectLst/>
                <a:latin typeface="Aharoni" panose="02010803020104030203" pitchFamily="2" charset="-79"/>
                <a:cs typeface="Aharoni" panose="02010803020104030203" pitchFamily="2" charset="-79"/>
              </a:rPr>
              <a:t> (moorland fell in north-west England) then across the moor to near </a:t>
            </a:r>
            <a:r>
              <a:rPr lang="en-GB" sz="2000" dirty="0" err="1">
                <a:effectLst/>
                <a:latin typeface="Aharoni" panose="02010803020104030203" pitchFamily="2" charset="-79"/>
                <a:cs typeface="Aharoni" panose="02010803020104030203" pitchFamily="2" charset="-79"/>
              </a:rPr>
              <a:t>Cragg</a:t>
            </a:r>
            <a:r>
              <a:rPr lang="en-GB" sz="2000" dirty="0">
                <a:effectLst/>
                <a:latin typeface="Aharoni" panose="02010803020104030203" pitchFamily="2" charset="-79"/>
                <a:cs typeface="Aharoni" panose="02010803020104030203" pitchFamily="2" charset="-79"/>
              </a:rPr>
              <a:t> Wood and then down until I hit the road and then back home. I knew it was going to be cold on the tops as it was well freezing on campus near sea level with a wind blowing. I had all the gear on, hat, gloves, tights, thermal top, wind breaker, but I knew I was going to get blasted on the tops given the exposure. So coming off the road onto the fell I started pushing the pace as I climbed. That way I knew when I got to the summit I would be really warm. I figured that would last a long time maybe until I started descending on the way back. It worked not all the way, but a good part of it. Result! (RS1 Log 1)          </a:t>
            </a:r>
          </a:p>
          <a:p>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14662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21788" t="33264" r="19303" b="9117"/>
          <a:stretch/>
        </p:blipFill>
        <p:spPr bwMode="auto">
          <a:xfrm>
            <a:off x="2426861" y="1946275"/>
            <a:ext cx="5258654"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5027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000" dirty="0">
                <a:solidFill>
                  <a:schemeClr val="tx2"/>
                </a:solidFill>
                <a:effectLst/>
                <a:latin typeface="Aharoni" panose="02010803020104030203" pitchFamily="2" charset="-79"/>
                <a:cs typeface="Aharoni" panose="02010803020104030203" pitchFamily="2" charset="-79"/>
              </a:rPr>
              <a:t> </a:t>
            </a:r>
            <a:r>
              <a:rPr lang="en-GB" sz="2000" dirty="0" smtClean="0">
                <a:solidFill>
                  <a:schemeClr val="tx2"/>
                </a:solidFill>
                <a:effectLst/>
                <a:latin typeface="Aharoni" panose="02010803020104030203" pitchFamily="2" charset="-79"/>
                <a:cs typeface="Aharoni" panose="02010803020104030203" pitchFamily="2" charset="-79"/>
              </a:rPr>
              <a:t>    </a:t>
            </a:r>
            <a:r>
              <a:rPr lang="en-GB" sz="2000" dirty="0" err="1" smtClean="0">
                <a:solidFill>
                  <a:schemeClr val="tx2"/>
                </a:solidFill>
                <a:effectLst/>
                <a:latin typeface="Aharoni" panose="02010803020104030203" pitchFamily="2" charset="-79"/>
                <a:cs typeface="Aharoni" panose="02010803020104030203" pitchFamily="2" charset="-79"/>
              </a:rPr>
              <a:t>Thermoception</a:t>
            </a:r>
            <a:r>
              <a:rPr lang="en-GB" sz="2000" dirty="0" smtClean="0">
                <a:solidFill>
                  <a:schemeClr val="tx2"/>
                </a:solidFill>
                <a:effectLst/>
                <a:latin typeface="Aharoni" panose="02010803020104030203" pitchFamily="2" charset="-79"/>
                <a:cs typeface="Aharoni" panose="02010803020104030203" pitchFamily="2" charset="-79"/>
              </a:rPr>
              <a:t> and Tactility via Exposure</a:t>
            </a:r>
          </a:p>
          <a:p>
            <a:pPr marL="0" indent="0">
              <a:buNone/>
            </a:pPr>
            <a:endParaRPr lang="en-GB" sz="2000" dirty="0" smtClean="0">
              <a:effectLst/>
              <a:latin typeface="Aharoni" panose="02010803020104030203" pitchFamily="2" charset="-79"/>
              <a:cs typeface="Aharoni" panose="02010803020104030203" pitchFamily="2" charset="-79"/>
            </a:endParaRPr>
          </a:p>
          <a:p>
            <a:r>
              <a:rPr lang="en-GB" sz="2000" dirty="0" smtClean="0">
                <a:effectLst/>
                <a:latin typeface="Aharoni" panose="02010803020104030203" pitchFamily="2" charset="-79"/>
                <a:cs typeface="Aharoni" panose="02010803020104030203" pitchFamily="2" charset="-79"/>
              </a:rPr>
              <a:t>Slip sliding over the </a:t>
            </a:r>
            <a:r>
              <a:rPr lang="en-GB" sz="2000" dirty="0">
                <a:effectLst/>
                <a:latin typeface="Aharoni" panose="02010803020104030203" pitchFamily="2" charset="-79"/>
                <a:cs typeface="Aharoni" panose="02010803020104030203" pitchFamily="2" charset="-79"/>
              </a:rPr>
              <a:t>sodden grass, I opt for the firmness of the rough track through the river meadows as the January night descends. Sleets pelts my frozen cheeks so I pull my ski mask higher, but it's already drenched with the big wet flakes of sodden snow.  I seem to be breathing in slushy snow particles... Picking my way carefully around potholes and puddles, I leap straight into an unseen one - cursing, then a moment's anticipation before the near freezing water seeps into my trainers and through two layers of socks and then begins slowly, slowly to warm as I squelch my way home through the pinging sleet. (RS2)</a:t>
            </a:r>
          </a:p>
          <a:p>
            <a:endParaRPr lang="en-GB" sz="2000" dirty="0" smtClean="0">
              <a:solidFill>
                <a:schemeClr val="tx2"/>
              </a:solidFill>
              <a:latin typeface="Aharoni" panose="02010803020104030203" pitchFamily="2" charset="-79"/>
              <a:cs typeface="Aharoni" panose="02010803020104030203" pitchFamily="2" charset="-79"/>
            </a:endParaRPr>
          </a:p>
          <a:p>
            <a:endParaRPr lang="en-GB" dirty="0" smtClean="0">
              <a:solidFill>
                <a:schemeClr val="tx2"/>
              </a:solidFill>
              <a:latin typeface="Aharoni" panose="02010803020104030203" pitchFamily="2" charset="-79"/>
              <a:cs typeface="Aharoni" panose="02010803020104030203" pitchFamily="2" charset="-79"/>
            </a:endParaRPr>
          </a:p>
          <a:p>
            <a:endParaRPr lang="en-GB" dirty="0"/>
          </a:p>
        </p:txBody>
      </p:sp>
    </p:spTree>
    <p:extLst>
      <p:ext uri="{BB962C8B-B14F-4D97-AF65-F5344CB8AC3E}">
        <p14:creationId xmlns:p14="http://schemas.microsoft.com/office/powerpoint/2010/main" val="4198725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400" dirty="0" smtClean="0">
              <a:solidFill>
                <a:schemeClr val="tx2"/>
              </a:solidFill>
              <a:latin typeface="Aharoni" panose="02010803020104030203" pitchFamily="2" charset="-79"/>
              <a:cs typeface="Aharoni" panose="02010803020104030203" pitchFamily="2" charset="-79"/>
            </a:endParaRPr>
          </a:p>
          <a:p>
            <a:r>
              <a:rPr lang="en-GB" sz="2400" dirty="0" smtClean="0">
                <a:solidFill>
                  <a:schemeClr val="tx2"/>
                </a:solidFill>
                <a:latin typeface="Aharoni" panose="02010803020104030203" pitchFamily="2" charset="-79"/>
                <a:cs typeface="Aharoni" panose="02010803020104030203" pitchFamily="2" charset="-79"/>
              </a:rPr>
              <a:t>Deliberately seeking temperature:</a:t>
            </a:r>
          </a:p>
          <a:p>
            <a:r>
              <a:rPr lang="en-GB" sz="2400" dirty="0" smtClean="0">
                <a:latin typeface="Aharoni" panose="02010803020104030203" pitchFamily="2" charset="-79"/>
                <a:cs typeface="Aharoni" panose="02010803020104030203" pitchFamily="2" charset="-79"/>
              </a:rPr>
              <a:t>Replicate conditions of future racing:</a:t>
            </a:r>
          </a:p>
          <a:p>
            <a:r>
              <a:rPr lang="en-GB" sz="2400" dirty="0" smtClean="0">
                <a:latin typeface="Aharoni" panose="02010803020104030203" pitchFamily="2" charset="-79"/>
                <a:cs typeface="Aharoni" panose="02010803020104030203" pitchFamily="2" charset="-79"/>
              </a:rPr>
              <a:t>Cold –high winter ground/Heat-go south! Or wear excess clothing when training.</a:t>
            </a:r>
          </a:p>
          <a:p>
            <a:r>
              <a:rPr lang="en-GB" sz="2400" dirty="0" smtClean="0">
                <a:solidFill>
                  <a:schemeClr val="tx2"/>
                </a:solidFill>
                <a:latin typeface="Aharoni" panose="02010803020104030203" pitchFamily="2" charset="-79"/>
                <a:cs typeface="Aharoni" panose="02010803020104030203" pitchFamily="2" charset="-79"/>
              </a:rPr>
              <a:t>Therapeutic self-help </a:t>
            </a:r>
            <a:r>
              <a:rPr lang="en-GB" sz="2400" dirty="0" smtClean="0">
                <a:latin typeface="Aharoni" panose="02010803020104030203" pitchFamily="2" charset="-79"/>
                <a:cs typeface="Aharoni" panose="02010803020104030203" pitchFamily="2" charset="-79"/>
              </a:rPr>
              <a:t>(Hockey, 2005) use of heat/cold when suffering injuries, as part of runners craft knowledge. </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r>
              <a:rPr lang="en-GB" sz="2400" dirty="0">
                <a:latin typeface="Aharoni" panose="02010803020104030203" pitchFamily="2" charset="-79"/>
                <a:cs typeface="Aharoni" panose="02010803020104030203" pitchFamily="2" charset="-79"/>
              </a:rPr>
              <a:t>K</a:t>
            </a:r>
            <a:r>
              <a:rPr lang="en-GB" sz="2400" dirty="0" smtClean="0">
                <a:latin typeface="Aharoni" panose="02010803020104030203" pitchFamily="2" charset="-79"/>
                <a:cs typeface="Aharoni" panose="02010803020104030203" pitchFamily="2" charset="-79"/>
              </a:rPr>
              <a:t>nowledge of how different body parts react to</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application of heat/cold.         </a:t>
            </a:r>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3163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000" dirty="0" smtClean="0">
              <a:effectLst/>
              <a:latin typeface="Aharoni" panose="02010803020104030203" pitchFamily="2" charset="-79"/>
              <a:cs typeface="Aharoni" panose="02010803020104030203" pitchFamily="2" charset="-79"/>
            </a:endParaRPr>
          </a:p>
          <a:p>
            <a:r>
              <a:rPr lang="en-GB" sz="2000" dirty="0" smtClean="0">
                <a:effectLst/>
                <a:latin typeface="Aharoni" panose="02010803020104030203" pitchFamily="2" charset="-79"/>
                <a:cs typeface="Aharoni" panose="02010803020104030203" pitchFamily="2" charset="-79"/>
              </a:rPr>
              <a:t>Trying </a:t>
            </a:r>
            <a:r>
              <a:rPr lang="en-GB" sz="2000" dirty="0">
                <a:effectLst/>
                <a:latin typeface="Aharoni" panose="02010803020104030203" pitchFamily="2" charset="-79"/>
                <a:cs typeface="Aharoni" panose="02010803020104030203" pitchFamily="2" charset="-79"/>
              </a:rPr>
              <a:t>to be analytic about using heat and cold and examining our research logs and previous training logs, it’s obvious we have learnt over the years various techniques to treat both chronic and acute problems. Most of the time that has been by trial and error as we could not just go on ‘on line’ for injury treatment advice! So for example, putting a damp flannel around a hot water bottle and applying it to a </a:t>
            </a:r>
            <a:r>
              <a:rPr lang="en-GB" sz="2000" dirty="0" smtClean="0">
                <a:effectLst/>
                <a:latin typeface="Aharoni" panose="02010803020104030203" pitchFamily="2" charset="-79"/>
                <a:cs typeface="Aharoni" panose="02010803020104030203" pitchFamily="2" charset="-79"/>
              </a:rPr>
              <a:t>dodgy (bad) </a:t>
            </a:r>
            <a:r>
              <a:rPr lang="en-GB" sz="2000" dirty="0">
                <a:effectLst/>
                <a:latin typeface="Aharoni" panose="02010803020104030203" pitchFamily="2" charset="-79"/>
                <a:cs typeface="Aharoni" panose="02010803020104030203" pitchFamily="2" charset="-79"/>
              </a:rPr>
              <a:t>hamstring repeatedly throughout the day. Now of course we also have various home use devices like TENS which will help the healing process. Or, when applying ice to stop swelling and inflammation, learning how to avoid ice-burns. (RS1 Log 3)        </a:t>
            </a:r>
          </a:p>
          <a:p>
            <a:endParaRPr lang="en-GB" sz="2400" dirty="0">
              <a:effectLst/>
              <a:latin typeface="Aharoni" panose="02010803020104030203" pitchFamily="2" charset="-79"/>
              <a:cs typeface="Aharoni" panose="02010803020104030203" pitchFamily="2" charset="-79"/>
            </a:endParaRPr>
          </a:p>
          <a:p>
            <a:r>
              <a:rPr lang="en-GB" sz="2000" dirty="0">
                <a:effectLst/>
              </a:rPr>
              <a:t> </a:t>
            </a:r>
          </a:p>
          <a:p>
            <a:endParaRPr lang="en-GB" sz="2000" dirty="0"/>
          </a:p>
        </p:txBody>
      </p:sp>
    </p:spTree>
    <p:extLst>
      <p:ext uri="{BB962C8B-B14F-4D97-AF65-F5344CB8AC3E}">
        <p14:creationId xmlns:p14="http://schemas.microsoft.com/office/powerpoint/2010/main" val="1294977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smtClean="0">
                <a:latin typeface="Aharoni" panose="02010803020104030203" pitchFamily="2" charset="-79"/>
                <a:cs typeface="Aharoni" panose="02010803020104030203" pitchFamily="2" charset="-79"/>
              </a:rPr>
              <a:t>1. So tactility of </a:t>
            </a:r>
            <a:r>
              <a:rPr lang="en-GB" sz="2000" dirty="0" err="1" smtClean="0">
                <a:latin typeface="Aharoni" panose="02010803020104030203" pitchFamily="2" charset="-79"/>
                <a:cs typeface="Aharoni" panose="02010803020104030203" pitchFamily="2" charset="-79"/>
              </a:rPr>
              <a:t>thermoception</a:t>
            </a:r>
            <a:r>
              <a:rPr lang="en-GB" sz="2000" dirty="0" smtClean="0">
                <a:latin typeface="Aharoni" panose="02010803020104030203" pitchFamily="2" charset="-79"/>
                <a:cs typeface="Aharoni" panose="02010803020104030203" pitchFamily="2" charset="-79"/>
              </a:rPr>
              <a:t> when touched externally by temperatures hot and cold.</a:t>
            </a:r>
          </a:p>
          <a:p>
            <a:r>
              <a:rPr lang="en-GB" sz="2000" dirty="0" smtClean="0">
                <a:latin typeface="Aharoni" panose="02010803020104030203" pitchFamily="2" charset="-79"/>
                <a:cs typeface="Aharoni" panose="02010803020104030203" pitchFamily="2" charset="-79"/>
              </a:rPr>
              <a:t> 2. Also </a:t>
            </a:r>
            <a:r>
              <a:rPr lang="en-GB" sz="2000" dirty="0" err="1" smtClean="0">
                <a:latin typeface="Aharoni" panose="02010803020104030203" pitchFamily="2" charset="-79"/>
                <a:cs typeface="Aharoni" panose="02010803020104030203" pitchFamily="2" charset="-79"/>
              </a:rPr>
              <a:t>thermoception</a:t>
            </a:r>
            <a:r>
              <a:rPr lang="en-GB" sz="2000" dirty="0" smtClean="0">
                <a:latin typeface="Aharoni" panose="02010803020104030203" pitchFamily="2" charset="-79"/>
                <a:cs typeface="Aharoni" panose="02010803020104030203" pitchFamily="2" charset="-79"/>
              </a:rPr>
              <a:t> experienced  as  internal energy, as an intense form of inner heat . </a:t>
            </a:r>
          </a:p>
          <a:p>
            <a:r>
              <a:rPr lang="en-GB" sz="2000" dirty="0" smtClean="0">
                <a:latin typeface="Aharoni" panose="02010803020104030203" pitchFamily="2" charset="-79"/>
                <a:cs typeface="Aharoni" panose="02010803020104030203" pitchFamily="2" charset="-79"/>
              </a:rPr>
              <a:t>These two sensory experiences are not conceptualised as a duality. Rather they are in dialogue (Patterson, 2009). A mutually influencing interaction between them. </a:t>
            </a:r>
          </a:p>
          <a:p>
            <a:r>
              <a:rPr lang="en-GB" sz="2000" dirty="0" smtClean="0">
                <a:latin typeface="Aharoni" panose="02010803020104030203" pitchFamily="2" charset="-79"/>
                <a:cs typeface="Aharoni" panose="02010803020104030203" pitchFamily="2" charset="-79"/>
              </a:rPr>
              <a:t>Runners attuned to internal  heat which impact at the external  sensory level of increasing/reducing pace.</a:t>
            </a:r>
          </a:p>
          <a:p>
            <a:r>
              <a:rPr lang="en-GB" sz="2000" dirty="0" smtClean="0">
                <a:latin typeface="Aharoni" panose="02010803020104030203" pitchFamily="2" charset="-79"/>
                <a:cs typeface="Aharoni" panose="02010803020104030203" pitchFamily="2" charset="-79"/>
              </a:rPr>
              <a:t>Runners also attuned to impact of external temperature and the heat of internal vitality to deal with such demands. </a:t>
            </a:r>
          </a:p>
          <a:p>
            <a:pPr marL="0" indent="0">
              <a:buNone/>
            </a:pPr>
            <a:r>
              <a:rPr lang="en-GB" sz="2000" dirty="0" smtClean="0">
                <a:latin typeface="Aharoni" panose="02010803020104030203" pitchFamily="2" charset="-79"/>
                <a:cs typeface="Aharoni" panose="02010803020104030203" pitchFamily="2" charset="-79"/>
              </a:rPr>
              <a:t>     Constant ‘situational adjustment’ (Becker, 1977) </a:t>
            </a:r>
          </a:p>
          <a:p>
            <a:r>
              <a:rPr lang="en-GB" sz="2400" dirty="0" smtClean="0"/>
              <a:t> </a:t>
            </a:r>
          </a:p>
        </p:txBody>
      </p:sp>
    </p:spTree>
    <p:extLst>
      <p:ext uri="{BB962C8B-B14F-4D97-AF65-F5344CB8AC3E}">
        <p14:creationId xmlns:p14="http://schemas.microsoft.com/office/powerpoint/2010/main" val="1611862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2000" dirty="0" smtClean="0">
              <a:latin typeface="Aharoni" panose="02010803020104030203" pitchFamily="2" charset="-79"/>
              <a:cs typeface="Aharoni" panose="02010803020104030203" pitchFamily="2" charset="-79"/>
            </a:endParaRPr>
          </a:p>
          <a:p>
            <a:r>
              <a:rPr lang="en-GB" sz="2400" dirty="0" smtClean="0">
                <a:latin typeface="Aharoni" panose="02010803020104030203" pitchFamily="2" charset="-79"/>
                <a:cs typeface="Aharoni" panose="02010803020104030203" pitchFamily="2" charset="-79"/>
              </a:rPr>
              <a:t>Perpetual adaptation and re-adaptation. As runners strive to achieve ‘equilibrium’ (Dewey, 1980) with their immediate thermo-environment.</a:t>
            </a:r>
          </a:p>
          <a:p>
            <a:r>
              <a:rPr lang="en-GB" sz="2400" dirty="0" smtClean="0">
                <a:latin typeface="Aharoni" panose="02010803020104030203" pitchFamily="2" charset="-79"/>
                <a:cs typeface="Aharoni" panose="02010803020104030203" pitchFamily="2" charset="-79"/>
              </a:rPr>
              <a:t>Runners  engaging in ‘serious leisure’ (Stebbins, 2011) do the craft practice of ‘temperature work’, constantly seeking balance between heat and cold. Pursuing  performance and avoiding injury</a:t>
            </a:r>
            <a:r>
              <a:rPr lang="en-GB" sz="2400" dirty="0" smtClean="0"/>
              <a:t>.  </a:t>
            </a:r>
            <a:r>
              <a:rPr lang="en-GB" sz="2400" dirty="0" smtClean="0">
                <a:latin typeface="Aharoni" panose="02010803020104030203" pitchFamily="2" charset="-79"/>
                <a:cs typeface="Aharoni" panose="02010803020104030203" pitchFamily="2" charset="-79"/>
              </a:rPr>
              <a:t>Literature on sociological dimensions of people dealing with  Temperature is very small to date.</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p>
          <a:p>
            <a:pPr marL="0" indent="0">
              <a:buNone/>
            </a:pPr>
            <a:r>
              <a:rPr lang="en-GB" sz="2400" dirty="0"/>
              <a:t> </a:t>
            </a:r>
            <a:r>
              <a:rPr lang="en-GB" sz="2400" dirty="0" smtClean="0"/>
              <a:t>     </a:t>
            </a:r>
          </a:p>
          <a:p>
            <a:pPr marL="0" indent="0">
              <a:buNone/>
            </a:pPr>
            <a:endParaRPr lang="en-GB" sz="2400" dirty="0"/>
          </a:p>
        </p:txBody>
      </p:sp>
    </p:spTree>
    <p:extLst>
      <p:ext uri="{BB962C8B-B14F-4D97-AF65-F5344CB8AC3E}">
        <p14:creationId xmlns:p14="http://schemas.microsoft.com/office/powerpoint/2010/main" val="2640317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1400" dirty="0" smtClean="0">
                <a:latin typeface="Aharoni" panose="02010803020104030203" pitchFamily="2" charset="-79"/>
                <a:cs typeface="Aharoni" panose="02010803020104030203" pitchFamily="2" charset="-79"/>
              </a:rPr>
              <a:t>Bibliography </a:t>
            </a:r>
          </a:p>
          <a:p>
            <a:r>
              <a:rPr lang="en-GB" sz="1400" dirty="0" smtClean="0">
                <a:latin typeface="Aharoni" panose="02010803020104030203" pitchFamily="2" charset="-79"/>
                <a:cs typeface="Aharoni" panose="02010803020104030203" pitchFamily="2" charset="-79"/>
              </a:rPr>
              <a:t>Becker, H. (1977) Sociological Work, New Brunswick, </a:t>
            </a:r>
            <a:r>
              <a:rPr lang="en-GB" sz="1400" dirty="0" err="1" smtClean="0">
                <a:latin typeface="Aharoni" panose="02010803020104030203" pitchFamily="2" charset="-79"/>
                <a:cs typeface="Aharoni" panose="02010803020104030203" pitchFamily="2" charset="-79"/>
              </a:rPr>
              <a:t>NJ:Transaction</a:t>
            </a:r>
            <a:r>
              <a:rPr lang="en-GB" sz="1400" dirty="0" smtClean="0">
                <a:latin typeface="Aharoni" panose="02010803020104030203" pitchFamily="2" charset="-79"/>
                <a:cs typeface="Aharoni" panose="02010803020104030203" pitchFamily="2" charset="-79"/>
              </a:rPr>
              <a:t> Books.</a:t>
            </a:r>
          </a:p>
          <a:p>
            <a:r>
              <a:rPr lang="en-GB" sz="1400" dirty="0" err="1" smtClean="0">
                <a:latin typeface="Aharoni" panose="02010803020104030203" pitchFamily="2" charset="-79"/>
                <a:cs typeface="Aharoni" panose="02010803020104030203" pitchFamily="2" charset="-79"/>
              </a:rPr>
              <a:t>Csordas</a:t>
            </a:r>
            <a:r>
              <a:rPr lang="en-GB" sz="1400" dirty="0" smtClean="0">
                <a:latin typeface="Aharoni" panose="02010803020104030203" pitchFamily="2" charset="-79"/>
                <a:cs typeface="Aharoni" panose="02010803020104030203" pitchFamily="2" charset="-79"/>
              </a:rPr>
              <a:t>, T.J. Somatic modes of attention, Cultural Anthropology, 8, 135-156.</a:t>
            </a:r>
          </a:p>
          <a:p>
            <a:r>
              <a:rPr lang="en-GB" sz="1400" dirty="0" smtClean="0">
                <a:latin typeface="Aharoni" panose="02010803020104030203" pitchFamily="2" charset="-79"/>
                <a:cs typeface="Aharoni" panose="02010803020104030203" pitchFamily="2" charset="-79"/>
              </a:rPr>
              <a:t>Dewey, J. (1980) Art as Experience, London: </a:t>
            </a:r>
            <a:r>
              <a:rPr lang="en-GB" sz="1400" dirty="0" err="1" smtClean="0">
                <a:latin typeface="Aharoni" panose="02010803020104030203" pitchFamily="2" charset="-79"/>
                <a:cs typeface="Aharoni" panose="02010803020104030203" pitchFamily="2" charset="-79"/>
              </a:rPr>
              <a:t>Perigree</a:t>
            </a:r>
            <a:r>
              <a:rPr lang="en-GB" sz="1400" dirty="0" smtClean="0">
                <a:latin typeface="Aharoni" panose="02010803020104030203" pitchFamily="2" charset="-79"/>
                <a:cs typeface="Aharoni" panose="02010803020104030203" pitchFamily="2" charset="-79"/>
              </a:rPr>
              <a:t>.</a:t>
            </a:r>
          </a:p>
          <a:p>
            <a:r>
              <a:rPr lang="en-GB" sz="1400" dirty="0" err="1" smtClean="0">
                <a:latin typeface="Aharoni" panose="02010803020104030203" pitchFamily="2" charset="-79"/>
                <a:cs typeface="Aharoni" panose="02010803020104030203" pitchFamily="2" charset="-79"/>
              </a:rPr>
              <a:t>Garfinkel</a:t>
            </a:r>
            <a:r>
              <a:rPr lang="en-GB" sz="1400" dirty="0" smtClean="0">
                <a:latin typeface="Aharoni" panose="02010803020104030203" pitchFamily="2" charset="-79"/>
                <a:cs typeface="Aharoni" panose="02010803020104030203" pitchFamily="2" charset="-79"/>
              </a:rPr>
              <a:t>, H. (2002) Ethnomethodology’s Program: Working out Durkheim’s aphorism, New York: Rowan &amp; Littlefield.</a:t>
            </a:r>
          </a:p>
          <a:p>
            <a:r>
              <a:rPr lang="en-GB" sz="1400" dirty="0" smtClean="0">
                <a:latin typeface="Aharoni" panose="02010803020104030203" pitchFamily="2" charset="-79"/>
                <a:cs typeface="Aharoni" panose="02010803020104030203" pitchFamily="2" charset="-79"/>
              </a:rPr>
              <a:t>Hockey, J. Injured distance runners: A case of identity work as self-help, Sociology of Sport Journal, 21, 38-58.</a:t>
            </a:r>
          </a:p>
          <a:p>
            <a:r>
              <a:rPr lang="en-GB" sz="1400" dirty="0" smtClean="0">
                <a:latin typeface="Aharoni" panose="02010803020104030203" pitchFamily="2" charset="-79"/>
                <a:cs typeface="Aharoni" panose="02010803020104030203" pitchFamily="2" charset="-79"/>
              </a:rPr>
              <a:t>Husserl, E. (1989) Ideas pertaining to a pure phenomenology and to phenomenological philosophy, Dordrecht: Kluwer.</a:t>
            </a:r>
          </a:p>
          <a:p>
            <a:r>
              <a:rPr lang="en-GB" sz="1400" dirty="0" smtClean="0">
                <a:latin typeface="Aharoni" panose="02010803020104030203" pitchFamily="2" charset="-79"/>
                <a:cs typeface="Aharoni" panose="02010803020104030203" pitchFamily="2" charset="-79"/>
              </a:rPr>
              <a:t>Katz, J. &amp; </a:t>
            </a:r>
            <a:r>
              <a:rPr lang="en-GB" sz="1400" dirty="0" err="1" smtClean="0">
                <a:latin typeface="Aharoni" panose="02010803020104030203" pitchFamily="2" charset="-79"/>
                <a:cs typeface="Aharoni" panose="02010803020104030203" pitchFamily="2" charset="-79"/>
              </a:rPr>
              <a:t>Csordas</a:t>
            </a:r>
            <a:r>
              <a:rPr lang="en-GB" sz="1400" dirty="0" smtClean="0">
                <a:latin typeface="Aharoni" panose="02010803020104030203" pitchFamily="2" charset="-79"/>
                <a:cs typeface="Aharoni" panose="02010803020104030203" pitchFamily="2" charset="-79"/>
              </a:rPr>
              <a:t> T.J. (2003) Phenomenological ethnography in sociology and anthropology, Ethnography, 4, 275-288.</a:t>
            </a:r>
          </a:p>
          <a:p>
            <a:r>
              <a:rPr lang="en-GB" sz="1400" dirty="0" err="1">
                <a:latin typeface="Aharoni" panose="02010803020104030203" pitchFamily="2" charset="-79"/>
                <a:cs typeface="Aharoni" panose="02010803020104030203" pitchFamily="2" charset="-79"/>
              </a:rPr>
              <a:t>Merleau-Ponty</a:t>
            </a:r>
            <a:r>
              <a:rPr lang="en-GB" sz="1400" dirty="0">
                <a:latin typeface="Aharoni" panose="02010803020104030203" pitchFamily="2" charset="-79"/>
                <a:cs typeface="Aharoni" panose="02010803020104030203" pitchFamily="2" charset="-79"/>
              </a:rPr>
              <a:t>, M. (2001) Phenomenology of Perception, London: Routledge &amp; Kegan Paul</a:t>
            </a:r>
            <a:r>
              <a:rPr lang="en-GB" sz="1400" dirty="0" smtClean="0">
                <a:latin typeface="Aharoni" panose="02010803020104030203" pitchFamily="2" charset="-79"/>
                <a:cs typeface="Aharoni" panose="02010803020104030203" pitchFamily="2" charset="-79"/>
              </a:rPr>
              <a:t>.</a:t>
            </a:r>
          </a:p>
          <a:p>
            <a:r>
              <a:rPr lang="en-GB" sz="1400" dirty="0" smtClean="0">
                <a:latin typeface="Aharoni" panose="02010803020104030203" pitchFamily="2" charset="-79"/>
                <a:cs typeface="Aharoni" panose="02010803020104030203" pitchFamily="2" charset="-79"/>
              </a:rPr>
              <a:t>Ong, B.L. (2012) Warming up to heat, Senses &amp; Society, 7, 5-21.</a:t>
            </a:r>
            <a:endParaRPr lang="en-GB" sz="1400" dirty="0">
              <a:latin typeface="Aharoni" panose="02010803020104030203" pitchFamily="2" charset="-79"/>
              <a:cs typeface="Aharoni" panose="02010803020104030203" pitchFamily="2" charset="-79"/>
            </a:endParaRPr>
          </a:p>
          <a:p>
            <a:r>
              <a:rPr lang="en-GB" sz="1400" dirty="0">
                <a:latin typeface="Aharoni" panose="02010803020104030203" pitchFamily="2" charset="-79"/>
                <a:cs typeface="Aharoni" panose="02010803020104030203" pitchFamily="2" charset="-79"/>
              </a:rPr>
              <a:t>Overgaard, S. (2010) Ordinary Experience and the </a:t>
            </a:r>
            <a:r>
              <a:rPr lang="en-GB" sz="1400" dirty="0" err="1">
                <a:latin typeface="Aharoni" panose="02010803020104030203" pitchFamily="2" charset="-79"/>
                <a:cs typeface="Aharoni" panose="02010803020104030203" pitchFamily="2" charset="-79"/>
              </a:rPr>
              <a:t>Epoche</a:t>
            </a:r>
            <a:r>
              <a:rPr lang="en-GB" sz="1400" dirty="0">
                <a:latin typeface="Aharoni" panose="02010803020104030203" pitchFamily="2" charset="-79"/>
                <a:cs typeface="Aharoni" panose="02010803020104030203" pitchFamily="2" charset="-79"/>
              </a:rPr>
              <a:t>, Husserl &amp; Heidegger versus Rosen (and Cavell), Continental Philosophy Review, 43, 307-330</a:t>
            </a:r>
            <a:r>
              <a:rPr lang="en-GB" sz="1400" dirty="0" smtClean="0">
                <a:latin typeface="Aharoni" panose="02010803020104030203" pitchFamily="2" charset="-79"/>
                <a:cs typeface="Aharoni" panose="02010803020104030203" pitchFamily="2" charset="-79"/>
              </a:rPr>
              <a:t>.</a:t>
            </a:r>
          </a:p>
          <a:p>
            <a:endParaRPr lang="en-GB" sz="1400" dirty="0">
              <a:latin typeface="Aharoni" panose="02010803020104030203" pitchFamily="2" charset="-79"/>
              <a:cs typeface="Aharoni" panose="02010803020104030203" pitchFamily="2" charset="-79"/>
            </a:endParaRPr>
          </a:p>
          <a:p>
            <a:endParaRPr lang="en-GB" sz="1400" dirty="0" smtClean="0">
              <a:latin typeface="Aharoni" panose="02010803020104030203" pitchFamily="2" charset="-79"/>
              <a:cs typeface="Aharoni" panose="02010803020104030203" pitchFamily="2" charset="-79"/>
            </a:endParaRPr>
          </a:p>
          <a:p>
            <a:endParaRPr lang="en-GB" sz="2000" dirty="0" smtClean="0">
              <a:latin typeface="Aharoni" panose="02010803020104030203" pitchFamily="2" charset="-79"/>
              <a:cs typeface="Aharoni" panose="02010803020104030203" pitchFamily="2" charset="-79"/>
            </a:endParaRPr>
          </a:p>
          <a:p>
            <a:endParaRPr lang="en-GB" sz="1400" dirty="0" smtClean="0">
              <a:latin typeface="Aharoni" panose="02010803020104030203" pitchFamily="2" charset="-79"/>
              <a:cs typeface="Aharoni" panose="02010803020104030203" pitchFamily="2" charset="-79"/>
            </a:endParaRPr>
          </a:p>
          <a:p>
            <a:endParaRPr lang="en-GB" dirty="0"/>
          </a:p>
        </p:txBody>
      </p:sp>
    </p:spTree>
    <p:extLst>
      <p:ext uri="{BB962C8B-B14F-4D97-AF65-F5344CB8AC3E}">
        <p14:creationId xmlns:p14="http://schemas.microsoft.com/office/powerpoint/2010/main" val="1887997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547664" y="1844824"/>
            <a:ext cx="7772400" cy="4114800"/>
          </a:xfrm>
        </p:spPr>
        <p:txBody>
          <a:bodyPr/>
          <a:lstStyle/>
          <a:p>
            <a:endParaRPr lang="en-GB" sz="1400" dirty="0" smtClean="0">
              <a:latin typeface="Aharoni" panose="02010803020104030203" pitchFamily="2" charset="-79"/>
              <a:cs typeface="Aharoni" panose="02010803020104030203" pitchFamily="2" charset="-79"/>
            </a:endParaRPr>
          </a:p>
          <a:p>
            <a:r>
              <a:rPr lang="en-GB" sz="1400" dirty="0">
                <a:latin typeface="Aharoni" panose="02010803020104030203" pitchFamily="2" charset="-79"/>
                <a:cs typeface="Aharoni" panose="02010803020104030203" pitchFamily="2" charset="-79"/>
              </a:rPr>
              <a:t>Paterson, M. (2009) Haptic geographies: Ethnography, haptic knowledge and sensuous dispositions, Progress in Human Geography, 33, 766-788</a:t>
            </a:r>
            <a:r>
              <a:rPr lang="en-GB" sz="1400" dirty="0" smtClean="0">
                <a:latin typeface="Aharoni" panose="02010803020104030203" pitchFamily="2" charset="-79"/>
                <a:cs typeface="Aharoni" panose="02010803020104030203" pitchFamily="2" charset="-79"/>
              </a:rPr>
              <a:t>.</a:t>
            </a:r>
          </a:p>
          <a:p>
            <a:r>
              <a:rPr lang="en-GB" sz="1400" dirty="0" smtClean="0">
                <a:latin typeface="Aharoni" panose="02010803020104030203" pitchFamily="2" charset="-79"/>
                <a:cs typeface="Aharoni" panose="02010803020104030203" pitchFamily="2" charset="-79"/>
              </a:rPr>
              <a:t>Potter</a:t>
            </a:r>
            <a:r>
              <a:rPr lang="en-GB" sz="1400" dirty="0">
                <a:latin typeface="Aharoni" panose="02010803020104030203" pitchFamily="2" charset="-79"/>
                <a:cs typeface="Aharoni" panose="02010803020104030203" pitchFamily="2" charset="-79"/>
              </a:rPr>
              <a:t>, C. (2008) Sense of Motion, senses of self: Becoming a Dancer, Ethnos, 73, 444-465.</a:t>
            </a:r>
          </a:p>
          <a:p>
            <a:r>
              <a:rPr lang="en-GB" sz="1400" dirty="0">
                <a:latin typeface="Aharoni" panose="02010803020104030203" pitchFamily="2" charset="-79"/>
                <a:cs typeface="Aharoni" panose="02010803020104030203" pitchFamily="2" charset="-79"/>
              </a:rPr>
              <a:t>Schutz, A. (1967) Phenomenology of the Social World, Evanston, ILL: </a:t>
            </a:r>
            <a:r>
              <a:rPr lang="en-GB" sz="1400" dirty="0" err="1">
                <a:latin typeface="Aharoni" panose="02010803020104030203" pitchFamily="2" charset="-79"/>
                <a:cs typeface="Aharoni" panose="02010803020104030203" pitchFamily="2" charset="-79"/>
              </a:rPr>
              <a:t>Northwestern</a:t>
            </a:r>
            <a:r>
              <a:rPr lang="en-GB" sz="1400" dirty="0">
                <a:latin typeface="Aharoni" panose="02010803020104030203" pitchFamily="2" charset="-79"/>
                <a:cs typeface="Aharoni" panose="02010803020104030203" pitchFamily="2" charset="-79"/>
              </a:rPr>
              <a:t> University Press</a:t>
            </a:r>
            <a:r>
              <a:rPr lang="en-GB" sz="1400" dirty="0" smtClean="0">
                <a:latin typeface="Aharoni" panose="02010803020104030203" pitchFamily="2" charset="-79"/>
                <a:cs typeface="Aharoni" panose="02010803020104030203" pitchFamily="2" charset="-79"/>
              </a:rPr>
              <a:t>.</a:t>
            </a:r>
          </a:p>
          <a:p>
            <a:r>
              <a:rPr lang="en-GB" sz="1400" dirty="0" smtClean="0">
                <a:latin typeface="Aharoni" panose="02010803020104030203" pitchFamily="2" charset="-79"/>
                <a:cs typeface="Aharoni" panose="02010803020104030203" pitchFamily="2" charset="-79"/>
              </a:rPr>
              <a:t>Stebbins, R.A. (2011) The Semiotic Self and Serious Leisure, American Sociologist, 42 (2-3), 238-248.</a:t>
            </a:r>
          </a:p>
          <a:p>
            <a:r>
              <a:rPr lang="en-GB" sz="1400" dirty="0">
                <a:latin typeface="Aharoni" panose="02010803020104030203" pitchFamily="2" charset="-79"/>
                <a:cs typeface="Aharoni" panose="02010803020104030203" pitchFamily="2" charset="-79"/>
              </a:rPr>
              <a:t>Turner, R. (1975) Words, utterances and activities, pp.197-215 in R. Turner (</a:t>
            </a:r>
            <a:r>
              <a:rPr lang="en-GB" sz="1400" dirty="0" err="1">
                <a:latin typeface="Aharoni" panose="02010803020104030203" pitchFamily="2" charset="-79"/>
                <a:cs typeface="Aharoni" panose="02010803020104030203" pitchFamily="2" charset="-79"/>
              </a:rPr>
              <a:t>ed</a:t>
            </a:r>
            <a:r>
              <a:rPr lang="en-GB" sz="1400" dirty="0">
                <a:latin typeface="Aharoni" panose="02010803020104030203" pitchFamily="2" charset="-79"/>
                <a:cs typeface="Aharoni" panose="02010803020104030203" pitchFamily="2" charset="-79"/>
              </a:rPr>
              <a:t>) Ethnomethodology: Selected Readings, </a:t>
            </a:r>
            <a:r>
              <a:rPr lang="en-GB" sz="1400" dirty="0" err="1">
                <a:latin typeface="Aharoni" panose="02010803020104030203" pitchFamily="2" charset="-79"/>
                <a:cs typeface="Aharoni" panose="02010803020104030203" pitchFamily="2" charset="-79"/>
              </a:rPr>
              <a:t>Harmondsworth</a:t>
            </a:r>
            <a:r>
              <a:rPr lang="en-GB" sz="1400" dirty="0">
                <a:latin typeface="Aharoni" panose="02010803020104030203" pitchFamily="2" charset="-79"/>
                <a:cs typeface="Aharoni" panose="02010803020104030203" pitchFamily="2" charset="-79"/>
              </a:rPr>
              <a:t>: Penguin.</a:t>
            </a:r>
          </a:p>
          <a:p>
            <a:r>
              <a:rPr lang="en-GB" sz="1400" dirty="0">
                <a:latin typeface="Aharoni" panose="02010803020104030203" pitchFamily="2" charset="-79"/>
                <a:cs typeface="Aharoni" panose="02010803020104030203" pitchFamily="2" charset="-79"/>
              </a:rPr>
              <a:t>Vannini, P. &amp; Taggart, J. (2014) Making sense of domestic warmth: Affect, involvement and </a:t>
            </a:r>
            <a:r>
              <a:rPr lang="en-GB" sz="1400" dirty="0" err="1">
                <a:latin typeface="Aharoni" panose="02010803020104030203" pitchFamily="2" charset="-79"/>
                <a:cs typeface="Aharoni" panose="02010803020104030203" pitchFamily="2" charset="-79"/>
              </a:rPr>
              <a:t>thermoception</a:t>
            </a:r>
            <a:r>
              <a:rPr lang="en-GB" sz="1400" dirty="0">
                <a:latin typeface="Aharoni" panose="02010803020104030203" pitchFamily="2" charset="-79"/>
                <a:cs typeface="Aharoni" panose="02010803020104030203" pitchFamily="2" charset="-79"/>
              </a:rPr>
              <a:t> in off-grid homes, Body &amp; Society, 20, 61-84.</a:t>
            </a:r>
          </a:p>
          <a:p>
            <a:endParaRPr lang="en-GB" sz="1400" dirty="0">
              <a:latin typeface="Aharoni" panose="02010803020104030203" pitchFamily="2" charset="-79"/>
              <a:cs typeface="Aharoni" panose="02010803020104030203" pitchFamily="2" charset="-79"/>
            </a:endParaRPr>
          </a:p>
          <a:p>
            <a:endParaRPr lang="en-GB" sz="1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06759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sz="1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8166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332656"/>
            <a:ext cx="7467600" cy="533400"/>
          </a:xfrm>
        </p:spPr>
        <p:txBody>
          <a:bodyPr/>
          <a:lstStyle/>
          <a:p>
            <a:r>
              <a:rPr lang="en-GB" sz="3600" dirty="0">
                <a:latin typeface="Arial" charset="0"/>
              </a:rPr>
              <a:t>The </a:t>
            </a:r>
            <a:r>
              <a:rPr lang="en-GB" sz="3600" dirty="0" smtClean="0">
                <a:latin typeface="Arial" charset="0"/>
              </a:rPr>
              <a:t>research</a:t>
            </a:r>
            <a:endParaRPr lang="en-GB" sz="3600" dirty="0">
              <a:latin typeface="Arial" charset="0"/>
            </a:endParaRPr>
          </a:p>
        </p:txBody>
      </p:sp>
      <p:sp>
        <p:nvSpPr>
          <p:cNvPr id="30723" name="Rectangle 3"/>
          <p:cNvSpPr>
            <a:spLocks noGrp="1" noChangeArrowheads="1"/>
          </p:cNvSpPr>
          <p:nvPr>
            <p:ph type="body" idx="1"/>
          </p:nvPr>
        </p:nvSpPr>
        <p:spPr>
          <a:xfrm>
            <a:off x="323528" y="1484784"/>
            <a:ext cx="8515920" cy="6165403"/>
          </a:xfrm>
        </p:spPr>
        <p:txBody>
          <a:bodyPr/>
          <a:lstStyle/>
          <a:p>
            <a:pPr algn="just"/>
            <a:r>
              <a:rPr lang="en-GB" sz="2400" b="1" dirty="0">
                <a:latin typeface="Aharoni" pitchFamily="2" charset="-79"/>
                <a:ea typeface="Arial Unicode MS" pitchFamily="34" charset="-128"/>
                <a:cs typeface="Aharoni" pitchFamily="2" charset="-79"/>
              </a:rPr>
              <a:t>Based </a:t>
            </a:r>
            <a:r>
              <a:rPr lang="en-GB" sz="2400" b="1" dirty="0" smtClean="0">
                <a:latin typeface="Aharoni" pitchFamily="2" charset="-79"/>
                <a:ea typeface="Arial Unicode MS" pitchFamily="34" charset="-128"/>
                <a:cs typeface="Aharoni" pitchFamily="2" charset="-79"/>
              </a:rPr>
              <a:t>on: a) 2-year </a:t>
            </a:r>
            <a:r>
              <a:rPr lang="en-GB" sz="2400" b="1" dirty="0">
                <a:latin typeface="Aharoni" pitchFamily="2" charset="-79"/>
                <a:ea typeface="Arial Unicode MS" pitchFamily="34" charset="-128"/>
                <a:cs typeface="Aharoni" pitchFamily="2" charset="-79"/>
              </a:rPr>
              <a:t>collaborative </a:t>
            </a:r>
            <a:r>
              <a:rPr lang="en-GB" sz="2400" b="1" dirty="0" err="1">
                <a:latin typeface="Aharoni" pitchFamily="2" charset="-79"/>
                <a:ea typeface="Arial Unicode MS" pitchFamily="34" charset="-128"/>
                <a:cs typeface="Aharoni" pitchFamily="2" charset="-79"/>
              </a:rPr>
              <a:t>autoethnography</a:t>
            </a:r>
            <a:r>
              <a:rPr lang="en-GB" sz="2400" b="1" dirty="0">
                <a:latin typeface="Aharoni" pitchFamily="2" charset="-79"/>
                <a:ea typeface="Arial Unicode MS" pitchFamily="34" charset="-128"/>
                <a:cs typeface="Aharoni" pitchFamily="2" charset="-79"/>
              </a:rPr>
              <a:t> by 2 distance </a:t>
            </a:r>
            <a:r>
              <a:rPr lang="en-GB" sz="2400" b="1" dirty="0" smtClean="0">
                <a:latin typeface="Aharoni" pitchFamily="2" charset="-79"/>
                <a:ea typeface="Arial Unicode MS" pitchFamily="34" charset="-128"/>
                <a:cs typeface="Aharoni" pitchFamily="2" charset="-79"/>
              </a:rPr>
              <a:t>runners &amp; </a:t>
            </a:r>
          </a:p>
          <a:p>
            <a:pPr algn="just"/>
            <a:r>
              <a:rPr lang="en-GB" sz="2400" b="1" dirty="0" smtClean="0">
                <a:latin typeface="Aharoni" pitchFamily="2" charset="-79"/>
                <a:ea typeface="Arial Unicode MS" pitchFamily="34" charset="-128"/>
                <a:cs typeface="Aharoni" pitchFamily="2" charset="-79"/>
              </a:rPr>
              <a:t>b) a 3year solo phenomenological study </a:t>
            </a:r>
            <a:endParaRPr lang="en-GB" sz="2400" b="1" dirty="0">
              <a:latin typeface="Aharoni" pitchFamily="2" charset="-79"/>
              <a:ea typeface="Arial Unicode MS" pitchFamily="34" charset="-128"/>
              <a:cs typeface="Aharoni" pitchFamily="2" charset="-79"/>
            </a:endParaRPr>
          </a:p>
          <a:p>
            <a:pPr algn="just"/>
            <a:r>
              <a:rPr lang="en-GB" sz="2400" b="1" dirty="0" smtClean="0">
                <a:latin typeface="Aharoni" pitchFamily="2" charset="-79"/>
                <a:ea typeface="Arial Unicode MS" pitchFamily="34" charset="-128"/>
                <a:cs typeface="Aharoni" pitchFamily="2" charset="-79"/>
              </a:rPr>
              <a:t>Researchers: 49 &amp; 31 years’ experience of </a:t>
            </a:r>
            <a:r>
              <a:rPr lang="en-GB" sz="2400" b="1" dirty="0">
                <a:latin typeface="Aharoni" pitchFamily="2" charset="-79"/>
                <a:ea typeface="Arial Unicode MS" pitchFamily="34" charset="-128"/>
                <a:cs typeface="Aharoni" pitchFamily="2" charset="-79"/>
              </a:rPr>
              <a:t>running </a:t>
            </a:r>
            <a:endParaRPr lang="en-GB" sz="2400" b="1" dirty="0" smtClean="0">
              <a:latin typeface="Aharoni" pitchFamily="2" charset="-79"/>
              <a:ea typeface="Arial Unicode MS" pitchFamily="34" charset="-128"/>
              <a:cs typeface="Aharoni" pitchFamily="2" charset="-79"/>
            </a:endParaRPr>
          </a:p>
          <a:p>
            <a:pPr algn="just"/>
            <a:r>
              <a:rPr lang="en-GB" sz="2200" dirty="0">
                <a:latin typeface="Aharoni" pitchFamily="2" charset="-79"/>
                <a:cs typeface="Aharoni" pitchFamily="2" charset="-79"/>
              </a:rPr>
              <a:t>R</a:t>
            </a:r>
            <a:r>
              <a:rPr lang="en-GB" sz="2200" dirty="0" smtClean="0">
                <a:latin typeface="Aharoni" pitchFamily="2" charset="-79"/>
                <a:cs typeface="Aharoni" pitchFamily="2" charset="-79"/>
              </a:rPr>
              <a:t>unning 6-7 days a week, often twice daily when younger and involved in serious  athletic competition. </a:t>
            </a:r>
          </a:p>
          <a:p>
            <a:pPr algn="just"/>
            <a:r>
              <a:rPr lang="en-GB" sz="2200" dirty="0" smtClean="0">
                <a:latin typeface="Aharoni" pitchFamily="2" charset="-79"/>
                <a:cs typeface="Aharoni" pitchFamily="2" charset="-79"/>
              </a:rPr>
              <a:t>In </a:t>
            </a:r>
            <a:r>
              <a:rPr lang="en-GB" sz="2200" dirty="0" err="1" smtClean="0">
                <a:latin typeface="Aharoni" pitchFamily="2" charset="-79"/>
                <a:cs typeface="Aharoni" pitchFamily="2" charset="-79"/>
              </a:rPr>
              <a:t>Garfinkel’s</a:t>
            </a:r>
            <a:r>
              <a:rPr lang="en-GB" sz="2200" dirty="0" smtClean="0">
                <a:latin typeface="Aharoni" pitchFamily="2" charset="-79"/>
                <a:cs typeface="Aharoni" pitchFamily="2" charset="-79"/>
              </a:rPr>
              <a:t> (2002) phenomenologically based terms both of us fulfilled the ‘unique adequacy requirement’ of being distance runners. Thus accumulating a sensory based ‘stock of knowledge at hand’ (Schutz, 1967). </a:t>
            </a:r>
            <a:endParaRPr lang="en-GB" sz="2200" dirty="0">
              <a:latin typeface="Aharoni" pitchFamily="2" charset="-79"/>
              <a:cs typeface="Aharoni" pitchFamily="2" charset="-79"/>
            </a:endParaRPr>
          </a:p>
          <a:p>
            <a:pPr algn="just"/>
            <a:r>
              <a:rPr lang="en-GB" sz="2200" dirty="0" smtClean="0">
                <a:latin typeface="Aharoni" pitchFamily="2" charset="-79"/>
                <a:cs typeface="Aharoni" pitchFamily="2" charset="-79"/>
              </a:rPr>
              <a:t>The research initially conceived during a period of mutual injury. Developed rapidly into </a:t>
            </a:r>
            <a:r>
              <a:rPr lang="en-GB" sz="2200" dirty="0" smtClean="0">
                <a:solidFill>
                  <a:schemeClr val="tx2"/>
                </a:solidFill>
                <a:latin typeface="Aharoni" pitchFamily="2" charset="-79"/>
                <a:cs typeface="Aharoni" pitchFamily="2" charset="-79"/>
              </a:rPr>
              <a:t>how</a:t>
            </a:r>
            <a:r>
              <a:rPr lang="en-GB" sz="2200" dirty="0" smtClean="0">
                <a:latin typeface="Aharoni" pitchFamily="2" charset="-79"/>
                <a:cs typeface="Aharoni" pitchFamily="2" charset="-79"/>
              </a:rPr>
              <a:t> distance running was accomplished, thus about the craft practices of running.</a:t>
            </a:r>
          </a:p>
          <a:p>
            <a:pPr marL="0" indent="0" algn="just">
              <a:buNone/>
            </a:pPr>
            <a:r>
              <a:rPr lang="en-GB" sz="2200" dirty="0" smtClean="0">
                <a:latin typeface="Aharoni" pitchFamily="2" charset="-79"/>
                <a:cs typeface="Aharoni" pitchFamily="2" charset="-79"/>
              </a:rPr>
              <a:t> </a:t>
            </a:r>
          </a:p>
          <a:p>
            <a:endParaRPr lang="en-GB" sz="2200" dirty="0" smtClean="0">
              <a:latin typeface="Aharoni" pitchFamily="2" charset="-79"/>
              <a:cs typeface="Aharoni" pitchFamily="2" charset="-79"/>
            </a:endParaRPr>
          </a:p>
        </p:txBody>
      </p:sp>
      <p:pic>
        <p:nvPicPr>
          <p:cNvPr id="4" name="Picture 5" descr="Woman_running_beach_du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9591"/>
            <a:ext cx="1943695" cy="1316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514350" indent="-514350">
              <a:buAutoNum type="arabicPeriod"/>
            </a:pPr>
            <a:r>
              <a:rPr lang="en-GB" sz="2000" dirty="0" smtClean="0">
                <a:solidFill>
                  <a:schemeClr val="tx2"/>
                </a:solidFill>
                <a:latin typeface="Aharoni" panose="02010803020104030203" pitchFamily="2" charset="-79"/>
                <a:cs typeface="Aharoni" panose="02010803020104030203" pitchFamily="2" charset="-79"/>
              </a:rPr>
              <a:t>Theoretically</a:t>
            </a:r>
            <a:r>
              <a:rPr lang="en-GB" sz="2000" dirty="0" smtClean="0">
                <a:latin typeface="Aharoni" panose="02010803020104030203" pitchFamily="2" charset="-79"/>
                <a:cs typeface="Aharoni" panose="02010803020104030203" pitchFamily="2" charset="-79"/>
              </a:rPr>
              <a:t> research situated within sociological </a:t>
            </a:r>
            <a:r>
              <a:rPr lang="en-GB" sz="2000" dirty="0" err="1" smtClean="0">
                <a:latin typeface="Aharoni" panose="02010803020104030203" pitchFamily="2" charset="-79"/>
                <a:cs typeface="Aharoni" panose="02010803020104030203" pitchFamily="2" charset="-79"/>
              </a:rPr>
              <a:t>phenomenolgy</a:t>
            </a: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(Schutz, 1967), and  phenomenological ethnography (Katz &amp; </a:t>
            </a:r>
            <a:r>
              <a:rPr lang="en-GB" sz="2000" dirty="0" err="1" smtClean="0">
                <a:latin typeface="Aharoni" panose="02010803020104030203" pitchFamily="2" charset="-79"/>
                <a:cs typeface="Aharoni" panose="02010803020104030203" pitchFamily="2" charset="-79"/>
              </a:rPr>
              <a:t>Csordas</a:t>
            </a:r>
            <a:r>
              <a:rPr lang="en-GB" sz="2000" dirty="0" smtClean="0">
                <a:latin typeface="Aharoni" panose="02010803020104030203" pitchFamily="2" charset="-79"/>
                <a:cs typeface="Aharoni" panose="02010803020104030203" pitchFamily="2" charset="-79"/>
              </a:rPr>
              <a:t>, 2003). Currently little sociological literature on temperature generally  or specifically in  sport (Vannini &amp; Taggart, 2014) </a:t>
            </a:r>
          </a:p>
          <a:p>
            <a:pPr marL="0" indent="0">
              <a:buNone/>
            </a:pPr>
            <a:r>
              <a:rPr lang="en-GB" sz="2000" dirty="0" smtClean="0">
                <a:solidFill>
                  <a:schemeClr val="accent1">
                    <a:lumMod val="60000"/>
                    <a:lumOff val="40000"/>
                  </a:schemeClr>
                </a:solidFill>
                <a:latin typeface="Aharoni" panose="02010803020104030203" pitchFamily="2" charset="-79"/>
                <a:cs typeface="Aharoni" panose="02010803020104030203" pitchFamily="2" charset="-79"/>
              </a:rPr>
              <a:t> 2.   </a:t>
            </a:r>
            <a:r>
              <a:rPr lang="en-GB" sz="2000" dirty="0" smtClean="0">
                <a:latin typeface="Aharoni" panose="02010803020104030203" pitchFamily="2" charset="-79"/>
                <a:cs typeface="Aharoni" panose="02010803020104030203" pitchFamily="2" charset="-79"/>
              </a:rPr>
              <a:t>Aim: to investigate ‘embodied consciousness’</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which is socially permeated via impact of     </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cultural and sub-cultural forces upon body. </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a:t>
            </a:r>
            <a:r>
              <a:rPr lang="en-GB" sz="2000" dirty="0" smtClean="0">
                <a:solidFill>
                  <a:schemeClr val="tx2"/>
                </a:solidFill>
                <a:latin typeface="Aharoni" panose="02010803020104030203" pitchFamily="2" charset="-79"/>
                <a:cs typeface="Aharoni" panose="02010803020104030203" pitchFamily="2" charset="-79"/>
              </a:rPr>
              <a:t>3</a:t>
            </a:r>
            <a:r>
              <a:rPr lang="en-GB" sz="2000" dirty="0" smtClean="0">
                <a:latin typeface="Aharoni" panose="02010803020104030203" pitchFamily="2" charset="-79"/>
                <a:cs typeface="Aharoni" panose="02010803020104030203" pitchFamily="2" charset="-79"/>
              </a:rPr>
              <a:t>.   This consciousness constituted by perceptions,</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emotions, and sensations. Runners then develop a   </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particular ‘somatic mode of attention’ (Csordas,1993)</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which encompasses temperature.</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a:t>
            </a:r>
          </a:p>
          <a:p>
            <a:pPr marL="0" indent="0">
              <a:buNone/>
            </a:pPr>
            <a:r>
              <a:rPr lang="en-GB" sz="2000" dirty="0">
                <a:latin typeface="Aharoni" panose="02010803020104030203" pitchFamily="2" charset="-79"/>
                <a:cs typeface="Aharoni" panose="02010803020104030203" pitchFamily="2" charset="-79"/>
              </a:rPr>
              <a:t> </a:t>
            </a:r>
            <a:r>
              <a:rPr lang="en-GB" sz="2000" dirty="0" smtClean="0">
                <a:latin typeface="Aharoni" panose="02010803020104030203" pitchFamily="2" charset="-79"/>
                <a:cs typeface="Aharoni" panose="02010803020104030203" pitchFamily="2" charset="-79"/>
              </a:rPr>
              <a:t>   </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4.    </a:t>
            </a:r>
          </a:p>
          <a:p>
            <a:pPr marL="0" indent="0">
              <a:buNone/>
            </a:pPr>
            <a:r>
              <a:rPr lang="en-GB" sz="2400" dirty="0" smtClean="0">
                <a:latin typeface="Aharoni" panose="02010803020104030203" pitchFamily="2" charset="-79"/>
                <a:cs typeface="Aharoni" panose="02010803020104030203" pitchFamily="2" charset="-79"/>
              </a:rPr>
              <a:t>       </a:t>
            </a:r>
          </a:p>
          <a:p>
            <a:pPr marL="0" indent="0">
              <a:buNone/>
            </a:pPr>
            <a:r>
              <a:rPr lang="en-GB" sz="2400" dirty="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p>
          <a:p>
            <a:pPr marL="0" indent="0">
              <a:buNone/>
            </a:pPr>
            <a:endParaRPr lang="en-GB" sz="2400" dirty="0">
              <a:solidFill>
                <a:schemeClr val="accent1">
                  <a:lumMod val="60000"/>
                  <a:lumOff val="40000"/>
                </a:schemeClr>
              </a:solidFill>
              <a:latin typeface="Aharoni" panose="02010803020104030203" pitchFamily="2" charset="-79"/>
              <a:cs typeface="Aharoni" panose="02010803020104030203"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766801"/>
            <a:ext cx="1368152" cy="9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25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smtClean="0">
                <a:latin typeface="Aharoni" panose="02010803020104030203" pitchFamily="2" charset="-79"/>
                <a:cs typeface="Aharoni" panose="02010803020104030203" pitchFamily="2" charset="-79"/>
              </a:rPr>
              <a:t>Phenomenology as theory but also as Method. Researchers following Husserl  (1989)  thus:</a:t>
            </a:r>
          </a:p>
          <a:p>
            <a:r>
              <a:rPr lang="en-GB" sz="2400" dirty="0" smtClean="0">
                <a:latin typeface="Aharoni" panose="02010803020104030203" pitchFamily="2" charset="-79"/>
                <a:cs typeface="Aharoni" panose="02010803020104030203" pitchFamily="2" charset="-79"/>
              </a:rPr>
              <a:t>Firstly,  engage in </a:t>
            </a:r>
            <a:r>
              <a:rPr lang="en-GB" sz="2400" b="1" i="1" dirty="0" err="1" smtClean="0">
                <a:latin typeface="Aharoni" panose="02010803020104030203" pitchFamily="2" charset="-79"/>
                <a:cs typeface="Aharoni" panose="02010803020104030203" pitchFamily="2" charset="-79"/>
              </a:rPr>
              <a:t>epoche</a:t>
            </a:r>
            <a:r>
              <a:rPr lang="en-GB" sz="2400" b="1" dirty="0" smtClean="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an attempt to suspend the natural attitude so as to capture how things are ‘according to the experience’ (Overgaard, 2010).</a:t>
            </a:r>
          </a:p>
          <a:p>
            <a:r>
              <a:rPr lang="en-GB" sz="2400" dirty="0" smtClean="0">
                <a:latin typeface="Aharoni" panose="02010803020104030203" pitchFamily="2" charset="-79"/>
                <a:cs typeface="Aharoni" panose="02010803020104030203" pitchFamily="2" charset="-79"/>
              </a:rPr>
              <a:t>Secondly, identify the essential characteristics of  a phenomena, the </a:t>
            </a:r>
            <a:r>
              <a:rPr lang="en-GB" sz="2400" b="1" i="1" dirty="0" err="1" smtClean="0">
                <a:latin typeface="Aharoni" panose="02010803020104030203" pitchFamily="2" charset="-79"/>
                <a:cs typeface="Aharoni" panose="02010803020104030203" pitchFamily="2" charset="-79"/>
              </a:rPr>
              <a:t>eidos</a:t>
            </a:r>
            <a:r>
              <a:rPr lang="en-GB" sz="2400" dirty="0" smtClean="0">
                <a:latin typeface="Aharoni" panose="02010803020104030203" pitchFamily="2" charset="-79"/>
                <a:cs typeface="Aharoni" panose="02010803020104030203" pitchFamily="2" charset="-79"/>
              </a:rPr>
              <a:t> via a process of </a:t>
            </a:r>
            <a:r>
              <a:rPr lang="en-GB" sz="2400" b="1" dirty="0" smtClean="0">
                <a:latin typeface="Aharoni" panose="02010803020104030203" pitchFamily="2" charset="-79"/>
                <a:cs typeface="Aharoni" panose="02010803020104030203" pitchFamily="2" charset="-79"/>
              </a:rPr>
              <a:t>reduction</a:t>
            </a:r>
            <a:r>
              <a:rPr lang="en-GB" sz="2400" dirty="0" smtClean="0">
                <a:latin typeface="Aharoni" panose="02010803020104030203" pitchFamily="2" charset="-79"/>
                <a:cs typeface="Aharoni" panose="02010803020104030203" pitchFamily="2" charset="-79"/>
              </a:rPr>
              <a:t>. </a:t>
            </a:r>
            <a:r>
              <a:rPr lang="en-GB" sz="2400" dirty="0">
                <a:latin typeface="Aharoni" panose="02010803020104030203" pitchFamily="2" charset="-79"/>
                <a:cs typeface="Aharoni" panose="02010803020104030203" pitchFamily="2" charset="-79"/>
              </a:rPr>
              <a:t>T</a:t>
            </a:r>
            <a:r>
              <a:rPr lang="en-GB" sz="2400" dirty="0" smtClean="0">
                <a:latin typeface="Aharoni" panose="02010803020104030203" pitchFamily="2" charset="-79"/>
                <a:cs typeface="Aharoni" panose="02010803020104030203" pitchFamily="2" charset="-79"/>
              </a:rPr>
              <a:t>o identify </a:t>
            </a:r>
            <a:r>
              <a:rPr lang="en-GB" sz="2400" b="1" dirty="0" smtClean="0">
                <a:latin typeface="Aharoni" panose="02010803020104030203" pitchFamily="2" charset="-79"/>
                <a:cs typeface="Aharoni" panose="02010803020104030203" pitchFamily="2" charset="-79"/>
              </a:rPr>
              <a:t>structures </a:t>
            </a:r>
            <a:r>
              <a:rPr lang="en-GB" sz="2400" dirty="0" smtClean="0">
                <a:latin typeface="Aharoni" panose="02010803020104030203" pitchFamily="2" charset="-79"/>
                <a:cs typeface="Aharoni" panose="02010803020104030203" pitchFamily="2" charset="-79"/>
              </a:rPr>
              <a:t>or patterns of subjective, sensory experience of running.</a:t>
            </a:r>
          </a:p>
          <a:p>
            <a:pPr marL="0" indent="0">
              <a:buNone/>
            </a:pPr>
            <a:r>
              <a:rPr lang="en-GB" sz="2400" dirty="0" smtClean="0">
                <a:latin typeface="Aharoni" panose="02010803020104030203" pitchFamily="2" charset="-79"/>
                <a:cs typeface="Aharoni" panose="02010803020104030203" pitchFamily="2" charset="-79"/>
              </a:rPr>
              <a:t>  </a:t>
            </a:r>
            <a:r>
              <a:rPr lang="en-GB" sz="2400" b="1" dirty="0" smtClean="0">
                <a:latin typeface="Aharoni" panose="02010803020104030203" pitchFamily="2" charset="-79"/>
                <a:cs typeface="Aharoni" panose="02010803020104030203" pitchFamily="2" charset="-79"/>
              </a:rPr>
              <a:t> </a:t>
            </a:r>
            <a:r>
              <a:rPr lang="en-GB" sz="2400" dirty="0" smtClean="0">
                <a:latin typeface="Aharoni" panose="02010803020104030203" pitchFamily="2" charset="-79"/>
                <a:cs typeface="Aharoni" panose="02010803020104030203" pitchFamily="2" charset="-79"/>
              </a:rPr>
              <a:t> </a:t>
            </a:r>
          </a:p>
          <a:p>
            <a:pPr marL="0" indent="0">
              <a:buNone/>
            </a:pPr>
            <a:r>
              <a:rPr lang="en-GB" sz="2400" dirty="0" smtClean="0">
                <a:latin typeface="Aharoni" panose="02010803020104030203" pitchFamily="2" charset="-79"/>
                <a:cs typeface="Aharoni" panose="02010803020104030203" pitchFamily="2" charset="-79"/>
              </a:rPr>
              <a:t> </a:t>
            </a:r>
            <a:endParaRPr lang="en-GB"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5960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800" dirty="0" err="1" smtClean="0">
                <a:latin typeface="Aharoni" panose="02010803020104030203" pitchFamily="2" charset="-79"/>
                <a:cs typeface="Aharoni" panose="02010803020104030203" pitchFamily="2" charset="-79"/>
              </a:rPr>
              <a:t>Thermoception</a:t>
            </a:r>
            <a:r>
              <a:rPr lang="en-GB" sz="2800" dirty="0" smtClean="0">
                <a:latin typeface="Aharoni" panose="02010803020104030203" pitchFamily="2" charset="-79"/>
                <a:cs typeface="Aharoni" panose="02010803020104030203" pitchFamily="2" charset="-79"/>
              </a:rPr>
              <a:t> as temperature awareness is  vital for survival as it  helps homeostasis (Ong, 2012). Humans can cope with only small temperature ranges.    </a:t>
            </a:r>
          </a:p>
          <a:p>
            <a:r>
              <a:rPr lang="en-GB" sz="2800" dirty="0" smtClean="0">
                <a:latin typeface="Aharoni" panose="02010803020104030203" pitchFamily="2" charset="-79"/>
                <a:cs typeface="Aharoni" panose="02010803020104030203" pitchFamily="2" charset="-79"/>
              </a:rPr>
              <a:t>Problem of isolating distinctive components of sensory perception, as there is  much inter-sensory perception of phenomena (</a:t>
            </a:r>
            <a:r>
              <a:rPr lang="en-GB" sz="2800" dirty="0" err="1" smtClean="0">
                <a:latin typeface="Aharoni" panose="02010803020104030203" pitchFamily="2" charset="-79"/>
                <a:cs typeface="Aharoni" panose="02010803020104030203" pitchFamily="2" charset="-79"/>
              </a:rPr>
              <a:t>Merleau-Ponty</a:t>
            </a:r>
            <a:r>
              <a:rPr lang="en-GB" sz="2800" dirty="0" smtClean="0">
                <a:latin typeface="Aharoni" panose="02010803020104030203" pitchFamily="2" charset="-79"/>
                <a:cs typeface="Aharoni" panose="02010803020104030203" pitchFamily="2" charset="-79"/>
              </a:rPr>
              <a:t>, 2001). </a:t>
            </a:r>
          </a:p>
          <a:p>
            <a:endParaRPr lang="en-GB" sz="2800" dirty="0">
              <a:latin typeface="Aharoni" panose="02010803020104030203" pitchFamily="2" charset="-79"/>
              <a:cs typeface="Aharoni" panose="02010803020104030203" pitchFamily="2" charset="-79"/>
            </a:endParaRPr>
          </a:p>
          <a:p>
            <a:endParaRPr lang="en-GB" sz="2400" dirty="0" smtClean="0">
              <a:latin typeface="Aharoni" panose="02010803020104030203" pitchFamily="2" charset="-79"/>
              <a:cs typeface="Aharoni" panose="02010803020104030203" pitchFamily="2" charset="-79"/>
            </a:endParaRPr>
          </a:p>
          <a:p>
            <a:endParaRPr lang="en-GB" sz="2400" dirty="0">
              <a:latin typeface="Aharoni" panose="02010803020104030203" pitchFamily="2" charset="-79"/>
              <a:cs typeface="Aharoni" panose="02010803020104030203" pitchFamily="2" charset="-79"/>
            </a:endParaRPr>
          </a:p>
          <a:p>
            <a:endParaRPr lang="en-GB" sz="2400" dirty="0" smtClean="0">
              <a:solidFill>
                <a:schemeClr val="tx2"/>
              </a:solidFill>
            </a:endParaRPr>
          </a:p>
          <a:p>
            <a:pPr marL="0" indent="0">
              <a:buNone/>
            </a:pPr>
            <a:endParaRPr lang="en-GB" sz="2400" dirty="0" smtClean="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202799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Aharoni" panose="02010803020104030203" pitchFamily="2" charset="-79"/>
                <a:cs typeface="Aharoni" panose="02010803020104030203" pitchFamily="2" charset="-79"/>
              </a:rPr>
              <a:t> T</a:t>
            </a:r>
            <a:r>
              <a:rPr lang="en-GB" dirty="0" smtClean="0">
                <a:latin typeface="Aharoni" panose="02010803020104030203" pitchFamily="2" charset="-79"/>
                <a:cs typeface="Aharoni" panose="02010803020104030203" pitchFamily="2" charset="-79"/>
              </a:rPr>
              <a:t>heorisation of </a:t>
            </a:r>
            <a:r>
              <a:rPr lang="en-GB" dirty="0" err="1" smtClean="0">
                <a:latin typeface="Aharoni" panose="02010803020104030203" pitchFamily="2" charset="-79"/>
                <a:cs typeface="Aharoni" panose="02010803020104030203" pitchFamily="2" charset="-79"/>
              </a:rPr>
              <a:t>thermoception</a:t>
            </a:r>
            <a:r>
              <a:rPr lang="en-GB" dirty="0">
                <a:latin typeface="Aharoni" panose="02010803020104030203" pitchFamily="2" charset="-79"/>
                <a:cs typeface="Aharoni" panose="02010803020104030203" pitchFamily="2" charset="-79"/>
              </a:rPr>
              <a:t>:</a:t>
            </a:r>
            <a:endParaRPr lang="en-GB" dirty="0" smtClean="0">
              <a:latin typeface="Aharoni" panose="02010803020104030203" pitchFamily="2" charset="-79"/>
              <a:cs typeface="Aharoni" panose="02010803020104030203" pitchFamily="2" charset="-79"/>
            </a:endParaRPr>
          </a:p>
          <a:p>
            <a:pPr marL="0" indent="0">
              <a:buNone/>
            </a:pPr>
            <a:r>
              <a:rPr lang="en-GB" dirty="0" smtClean="0">
                <a:latin typeface="Aharoni" panose="02010803020104030203" pitchFamily="2" charset="-79"/>
                <a:cs typeface="Aharoni" panose="02010803020104030203" pitchFamily="2" charset="-79"/>
              </a:rPr>
              <a:t>  As specialised </a:t>
            </a:r>
            <a:r>
              <a:rPr lang="en-GB" dirty="0">
                <a:latin typeface="Aharoni" panose="02010803020104030203" pitchFamily="2" charset="-79"/>
                <a:cs typeface="Aharoni" panose="02010803020104030203" pitchFamily="2" charset="-79"/>
              </a:rPr>
              <a:t>sense of touch (</a:t>
            </a:r>
            <a:r>
              <a:rPr lang="en-GB" dirty="0" err="1">
                <a:latin typeface="Aharoni" panose="02010803020104030203" pitchFamily="2" charset="-79"/>
                <a:cs typeface="Aharoni" panose="02010803020104030203" pitchFamily="2" charset="-79"/>
              </a:rPr>
              <a:t>Guerts</a:t>
            </a:r>
            <a:r>
              <a:rPr lang="en-GB" dirty="0">
                <a:latin typeface="Aharoni" panose="02010803020104030203" pitchFamily="2" charset="-79"/>
                <a:cs typeface="Aharoni" panose="02010803020104030203" pitchFamily="2" charset="-79"/>
              </a:rPr>
              <a:t>, </a:t>
            </a:r>
            <a:r>
              <a:rPr lang="en-GB" dirty="0" smtClean="0">
                <a:latin typeface="Aharoni" panose="02010803020104030203" pitchFamily="2" charset="-79"/>
                <a:cs typeface="Aharoni" panose="02010803020104030203" pitchFamily="2" charset="-79"/>
              </a:rPr>
              <a:t>   2002</a:t>
            </a:r>
            <a:r>
              <a:rPr lang="en-GB" dirty="0">
                <a:latin typeface="Aharoni" panose="02010803020104030203" pitchFamily="2" charset="-79"/>
                <a:cs typeface="Aharoni" panose="02010803020104030203" pitchFamily="2" charset="-79"/>
              </a:rPr>
              <a:t>) which is proximal.  </a:t>
            </a:r>
          </a:p>
          <a:p>
            <a:pPr marL="0" indent="0">
              <a:buNone/>
            </a:pPr>
            <a:r>
              <a:rPr lang="en-GB" dirty="0" smtClean="0">
                <a:latin typeface="Aharoni" panose="02010803020104030203" pitchFamily="2" charset="-79"/>
                <a:cs typeface="Aharoni" panose="02010803020104030203" pitchFamily="2" charset="-79"/>
              </a:rPr>
              <a:t> Also </a:t>
            </a:r>
            <a:r>
              <a:rPr lang="en-GB" dirty="0">
                <a:latin typeface="Aharoni" panose="02010803020104030203" pitchFamily="2" charset="-79"/>
                <a:cs typeface="Aharoni" panose="02010803020104030203" pitchFamily="2" charset="-79"/>
              </a:rPr>
              <a:t>as a distinct sensory perception (Ong, 2012, Potter, 2008). As a sense of internal energy a vital force. </a:t>
            </a:r>
            <a:endParaRPr lang="en-GB" dirty="0" smtClean="0">
              <a:latin typeface="Aharoni" panose="02010803020104030203" pitchFamily="2" charset="-79"/>
              <a:cs typeface="Aharoni" panose="02010803020104030203" pitchFamily="2" charset="-79"/>
            </a:endParaRPr>
          </a:p>
          <a:p>
            <a:pPr marL="0" indent="0">
              <a:buNone/>
            </a:pPr>
            <a:r>
              <a:rPr lang="en-GB" dirty="0" smtClean="0">
                <a:latin typeface="Aharoni" panose="02010803020104030203" pitchFamily="2" charset="-79"/>
                <a:cs typeface="Aharoni" panose="02010803020104030203" pitchFamily="2" charset="-79"/>
              </a:rPr>
              <a:t>I will depict </a:t>
            </a:r>
            <a:r>
              <a:rPr lang="en-GB" dirty="0" smtClean="0">
                <a:latin typeface="Aharoni" panose="02010803020104030203" pitchFamily="2" charset="-79"/>
                <a:cs typeface="Aharoni" panose="02010803020104030203" pitchFamily="2" charset="-79"/>
              </a:rPr>
              <a:t>both </a:t>
            </a:r>
            <a:r>
              <a:rPr lang="en-GB" dirty="0" smtClean="0">
                <a:latin typeface="Aharoni" panose="02010803020104030203" pitchFamily="2" charset="-79"/>
                <a:cs typeface="Aharoni" panose="02010803020104030203" pitchFamily="2" charset="-79"/>
              </a:rPr>
              <a:t>using ethnographic data  </a:t>
            </a:r>
          </a:p>
        </p:txBody>
      </p:sp>
    </p:spTree>
    <p:extLst>
      <p:ext uri="{BB962C8B-B14F-4D97-AF65-F5344CB8AC3E}">
        <p14:creationId xmlns:p14="http://schemas.microsoft.com/office/powerpoint/2010/main" val="335984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smtClean="0">
                <a:latin typeface="Aharoni" panose="02010803020104030203" pitchFamily="2" charset="-79"/>
                <a:cs typeface="Aharoni" panose="02010803020104030203" pitchFamily="2" charset="-79"/>
              </a:rPr>
              <a:t>The data revealed we conceptualised this internal energy as a form of HEAT.  Why not cold?</a:t>
            </a:r>
          </a:p>
          <a:p>
            <a:r>
              <a:rPr lang="en-GB" sz="2400" dirty="0" smtClean="0">
                <a:latin typeface="Aharoni" panose="02010803020104030203" pitchFamily="2" charset="-79"/>
                <a:cs typeface="Aharoni" panose="02010803020104030203" pitchFamily="2" charset="-79"/>
              </a:rPr>
              <a:t>Cold is inert, flat. </a:t>
            </a:r>
            <a:r>
              <a:rPr lang="en-GB" sz="2400" dirty="0">
                <a:latin typeface="Aharoni" panose="02010803020104030203" pitchFamily="2" charset="-79"/>
                <a:cs typeface="Aharoni" panose="02010803020104030203" pitchFamily="2" charset="-79"/>
              </a:rPr>
              <a:t>W</a:t>
            </a:r>
            <a:r>
              <a:rPr lang="en-GB" sz="2400" dirty="0" smtClean="0">
                <a:latin typeface="Aharoni" panose="02010803020104030203" pitchFamily="2" charset="-79"/>
                <a:cs typeface="Aharoni" panose="02010803020104030203" pitchFamily="2" charset="-79"/>
              </a:rPr>
              <a:t>hen cold it is difficult physically  to generate movement, momentum, impetus – which are vital to successful distance running.</a:t>
            </a:r>
          </a:p>
          <a:p>
            <a:r>
              <a:rPr lang="en-GB" sz="2400" dirty="0" smtClean="0">
                <a:latin typeface="Aharoni" panose="02010803020104030203" pitchFamily="2" charset="-79"/>
                <a:cs typeface="Aharoni" panose="02010803020104030203" pitchFamily="2" charset="-79"/>
              </a:rPr>
              <a:t>Interesting subcultural concept within UK distance running, which is to “ Blow up”. Usually used in cases of pace error, when the internal energy source vanishes suddenly. So even in the case of its depletion it is conceptualised as heat.  </a:t>
            </a:r>
          </a:p>
        </p:txBody>
      </p:sp>
    </p:spTree>
    <p:extLst>
      <p:ext uri="{BB962C8B-B14F-4D97-AF65-F5344CB8AC3E}">
        <p14:creationId xmlns:p14="http://schemas.microsoft.com/office/powerpoint/2010/main" val="1614987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800" dirty="0" smtClean="0">
                <a:latin typeface="Aharoni" panose="02010803020104030203" pitchFamily="2" charset="-79"/>
                <a:cs typeface="Aharoni" panose="02010803020104030203" pitchFamily="2" charset="-79"/>
              </a:rPr>
              <a:t> Energy perceived as felt  inner heat </a:t>
            </a:r>
          </a:p>
          <a:p>
            <a:pPr marL="0" indent="0">
              <a:buNone/>
            </a:pPr>
            <a:r>
              <a:rPr lang="en-GB" sz="2800" dirty="0">
                <a:latin typeface="Aharoni" panose="02010803020104030203" pitchFamily="2" charset="-79"/>
                <a:cs typeface="Aharoni" panose="02010803020104030203" pitchFamily="2" charset="-79"/>
              </a:rPr>
              <a:t>T</a:t>
            </a:r>
            <a:r>
              <a:rPr lang="en-GB" sz="2800" dirty="0" smtClean="0">
                <a:latin typeface="Aharoni" panose="02010803020104030203" pitchFamily="2" charset="-79"/>
                <a:cs typeface="Aharoni" panose="02010803020104030203" pitchFamily="2" charset="-79"/>
              </a:rPr>
              <a:t>he ‘heat of vitality’  </a:t>
            </a:r>
            <a:r>
              <a:rPr lang="en-GB" sz="2800" dirty="0">
                <a:latin typeface="Aharoni" panose="02010803020104030203" pitchFamily="2" charset="-79"/>
                <a:cs typeface="Aharoni" panose="02010803020104030203" pitchFamily="2" charset="-79"/>
              </a:rPr>
              <a:t>i</a:t>
            </a:r>
            <a:r>
              <a:rPr lang="en-GB" sz="2800" dirty="0" smtClean="0">
                <a:latin typeface="Aharoni" panose="02010803020104030203" pitchFamily="2" charset="-79"/>
                <a:cs typeface="Aharoni" panose="02010803020104030203" pitchFamily="2" charset="-79"/>
              </a:rPr>
              <a:t>ncorporating   physiological, psychological and interactional dimensions. </a:t>
            </a:r>
          </a:p>
          <a:p>
            <a:pPr marL="0" indent="0">
              <a:buNone/>
            </a:pPr>
            <a:r>
              <a:rPr lang="en-GB" sz="2800" dirty="0" smtClean="0">
                <a:latin typeface="Aharoni" panose="02010803020104030203" pitchFamily="2" charset="-79"/>
                <a:cs typeface="Aharoni" panose="02010803020104030203" pitchFamily="2" charset="-79"/>
              </a:rPr>
              <a:t> A force which one uses to propel one forward. Runners a</a:t>
            </a:r>
            <a:r>
              <a:rPr lang="en-GB" dirty="0" smtClean="0">
                <a:latin typeface="Aharoni" panose="02010803020104030203" pitchFamily="2" charset="-79"/>
                <a:cs typeface="Aharoni" panose="02010803020104030203" pitchFamily="2" charset="-79"/>
              </a:rPr>
              <a:t>re </a:t>
            </a:r>
            <a:r>
              <a:rPr lang="en-GB" sz="2800" dirty="0" smtClean="0">
                <a:latin typeface="Aharoni" panose="02010803020104030203" pitchFamily="2" charset="-79"/>
                <a:cs typeface="Aharoni" panose="02010803020104030203" pitchFamily="2" charset="-79"/>
              </a:rPr>
              <a:t>very aware they need it, and need to feel it.  </a:t>
            </a:r>
          </a:p>
          <a:p>
            <a:pPr marL="0" indent="0">
              <a:buNone/>
            </a:pPr>
            <a:endParaRPr lang="en-GB" dirty="0" smtClean="0">
              <a:solidFill>
                <a:schemeClr val="tx2"/>
              </a:solidFill>
            </a:endParaRPr>
          </a:p>
        </p:txBody>
      </p:sp>
    </p:spTree>
    <p:extLst>
      <p:ext uri="{BB962C8B-B14F-4D97-AF65-F5344CB8AC3E}">
        <p14:creationId xmlns:p14="http://schemas.microsoft.com/office/powerpoint/2010/main" val="3138859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3618</TotalTime>
  <Words>2605</Words>
  <Application>Microsoft Office PowerPoint</Application>
  <PresentationFormat>On-screen Show (4:3)</PresentationFormat>
  <Paragraphs>134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Azure</vt:lpstr>
      <vt:lpstr>PowerPoint Presentation</vt:lpstr>
      <vt:lpstr>PowerPoint Presentation</vt:lpstr>
      <vt:lpstr>The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CGCHE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and Public Space: the Distance Runner's Eye</dc:title>
  <dc:creator>profileuser</dc:creator>
  <cp:lastModifiedBy>HOCKEY, John (Dr)</cp:lastModifiedBy>
  <cp:revision>181</cp:revision>
  <cp:lastPrinted>1601-01-01T00:00:00Z</cp:lastPrinted>
  <dcterms:created xsi:type="dcterms:W3CDTF">2006-05-17T12:58:23Z</dcterms:created>
  <dcterms:modified xsi:type="dcterms:W3CDTF">2017-06-20T15:49:11Z</dcterms:modified>
</cp:coreProperties>
</file>