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2" r:id="rId5"/>
    <p:sldId id="321" r:id="rId6"/>
    <p:sldId id="323" r:id="rId7"/>
    <p:sldId id="341" r:id="rId8"/>
    <p:sldId id="342" r:id="rId9"/>
    <p:sldId id="320" r:id="rId10"/>
    <p:sldId id="328" r:id="rId11"/>
    <p:sldId id="343" r:id="rId12"/>
    <p:sldId id="344" r:id="rId13"/>
    <p:sldId id="345" r:id="rId14"/>
    <p:sldId id="329" r:id="rId15"/>
    <p:sldId id="347" r:id="rId16"/>
    <p:sldId id="335" r:id="rId17"/>
    <p:sldId id="334" r:id="rId18"/>
    <p:sldId id="333" r:id="rId19"/>
    <p:sldId id="336" r:id="rId20"/>
    <p:sldId id="310" r:id="rId21"/>
    <p:sldId id="325" r:id="rId2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3DE54530-B5F7-EA94-401E-F40C74C75AA6}" name="Tina Wiegand" initials="TW" userId="S::twiegand4@hof-university.de::20874920-2e41-4eff-9594-ea43a46c3936" providerId="AD"/>
  <p188:author id="{CE7826A4-4E74-26A4-089D-E9319FA60379}" name="WYNN, Martin (Dr)" initials="MW" userId="S::S2101344@glos.ac.uk::61858f6c-2af6-466e-93a1-58bbba3b27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E5"/>
    <a:srgbClr val="58696B"/>
    <a:srgbClr val="95B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9148" autoAdjust="0"/>
  </p:normalViewPr>
  <p:slideViewPr>
    <p:cSldViewPr snapToGrid="0">
      <p:cViewPr varScale="1">
        <p:scale>
          <a:sx n="31" d="100"/>
          <a:sy n="31" d="100"/>
        </p:scale>
        <p:origin x="2028" y="3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401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wiegand4\Nextcloud\HS\Forschung\Buchprojekt%20SDGs%20and%20Textiles%202023_2024\Chapters\Introduction\Data%20&amp;%20Figures\Turnover_Enterprises_Employees_T&amp;C_Europe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u="none" strike="noStrike" kern="1200" spc="0" baseline="0" dirty="0">
                <a:solidFill>
                  <a:schemeClr val="tx1"/>
                </a:solidFill>
                <a:effectLst/>
              </a:rPr>
              <a:t>Member State Shares of Total Turnover in the EU`s T&amp;C Industry</a:t>
            </a:r>
            <a:endParaRPr lang="de-DE" sz="2000" b="1" i="0" u="none" strike="noStrike" kern="1200" spc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389043772015122"/>
          <c:y val="0.1033108323750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8828423364043407"/>
          <c:y val="0.23885134137466379"/>
          <c:w val="0.6341480494369105"/>
          <c:h val="0.7363375659744682"/>
        </c:manualLayout>
      </c:layout>
      <c:pieChart>
        <c:varyColors val="1"/>
        <c:ser>
          <c:idx val="0"/>
          <c:order val="0"/>
          <c:tx>
            <c:strRef>
              <c:f>'Data Analysis'!$V$10</c:f>
              <c:strCache>
                <c:ptCount val="1"/>
                <c:pt idx="0">
                  <c:v>% von EU Gesamt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0A-460B-960E-2C761C9AB8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0A-460B-960E-2C761C9AB8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0A-460B-960E-2C761C9AB8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0A-460B-960E-2C761C9AB8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0A-460B-960E-2C761C9AB8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0A-460B-960E-2C761C9AB8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00A-460B-960E-2C761C9AB8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00A-460B-960E-2C761C9AB8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00A-460B-960E-2C761C9AB8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00A-460B-960E-2C761C9AB8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00A-460B-960E-2C761C9AB87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00A-460B-960E-2C761C9AB87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00A-460B-960E-2C761C9AB870}"/>
              </c:ext>
            </c:extLst>
          </c:dPt>
          <c:dPt>
            <c:idx val="1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00A-460B-960E-2C761C9AB870}"/>
              </c:ext>
            </c:extLst>
          </c:dPt>
          <c:dLbls>
            <c:dLbl>
              <c:idx val="0"/>
              <c:layout>
                <c:manualLayout>
                  <c:x val="-9.0501569344926716E-2"/>
                  <c:y val="7.1546334608175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1EEDD3-77FE-47F3-9859-88C0DEFFF793}" type="CATEGORYNAME">
                      <a:rPr lang="en-US" sz="2800" smtClean="0"/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2800" dirty="0"/>
                      <a:t>;</a:t>
                    </a:r>
                    <a:r>
                      <a:rPr lang="en-US" sz="2800" baseline="0" dirty="0"/>
                      <a:t> </a:t>
                    </a:r>
                    <a:fld id="{15661D00-5E50-4B34-A94B-BD6096E8BC62}" type="VALUE">
                      <a:rPr lang="en-US" sz="2800" baseline="0"/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0A-460B-960E-2C761C9AB870}"/>
                </c:ext>
              </c:extLst>
            </c:dLbl>
            <c:dLbl>
              <c:idx val="1"/>
              <c:layout>
                <c:manualLayout>
                  <c:x val="-2.6879855777806487E-2"/>
                  <c:y val="-7.677212351267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273740778483272"/>
                      <c:h val="0.19303117057224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0A-460B-960E-2C761C9AB870}"/>
                </c:ext>
              </c:extLst>
            </c:dLbl>
            <c:dLbl>
              <c:idx val="2"/>
              <c:layout>
                <c:manualLayout>
                  <c:x val="7.4862222877227214E-2"/>
                  <c:y val="-3.4947199316526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12952695842716"/>
                      <c:h val="0.12471741131361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0A-460B-960E-2C761C9AB870}"/>
                </c:ext>
              </c:extLst>
            </c:dLbl>
            <c:dLbl>
              <c:idx val="3"/>
              <c:layout>
                <c:manualLayout>
                  <c:x val="8.0292940418067379E-2"/>
                  <c:y val="-2.880794145609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48206213582083"/>
                      <c:h val="0.18021148237909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00A-460B-960E-2C761C9AB870}"/>
                </c:ext>
              </c:extLst>
            </c:dLbl>
            <c:dLbl>
              <c:idx val="4"/>
              <c:layout>
                <c:manualLayout>
                  <c:x val="6.537178890627536E-2"/>
                  <c:y val="1.1701243244048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8381EE-1DF8-4772-A3FD-3633DFB33DDE}" type="CATEGORYNAME">
                      <a:rPr lang="en-US" sz="1800"/>
                      <a:pPr>
                        <a:defRPr sz="2000" b="1"/>
                      </a:pPr>
                      <a:t>[CATEGORY NAME]</a:t>
                    </a:fld>
                    <a:r>
                      <a:rPr lang="en-US" baseline="0" dirty="0"/>
                      <a:t>; </a:t>
                    </a:r>
                    <a:fld id="{C3E04B34-DF53-4CB4-9E93-05C1018AABA4}" type="VALUE">
                      <a:rPr lang="en-US" baseline="0"/>
                      <a:pPr>
                        <a:defRPr sz="2000" b="1"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13011584719924"/>
                      <c:h val="0.134990014520967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00A-460B-960E-2C761C9AB870}"/>
                </c:ext>
              </c:extLst>
            </c:dLbl>
            <c:dLbl>
              <c:idx val="5"/>
              <c:layout>
                <c:manualLayout>
                  <c:x val="6.2525384419566579E-2"/>
                  <c:y val="1.3699210862068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8065B8-4C8E-4B9A-85CB-30804F11550B}" type="CATEGORYNAME">
                      <a:rPr lang="en-US" sz="1800"/>
                      <a:pPr>
                        <a:defRPr sz="1800" b="1"/>
                      </a:pPr>
                      <a:t>[CATEGORY NAME]</a:t>
                    </a:fld>
                    <a:r>
                      <a:rPr lang="en-US" sz="1800" baseline="0" dirty="0"/>
                      <a:t>; </a:t>
                    </a:r>
                    <a:fld id="{AD350D9F-F667-4870-A04B-534406617C10}" type="VALUE">
                      <a:rPr lang="en-US" sz="1800" baseline="0"/>
                      <a:pPr>
                        <a:defRPr sz="1800" b="1"/>
                      </a:pPr>
                      <a:t>[VALUE]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289234268009"/>
                      <c:h val="0.160845259507679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00A-460B-960E-2C761C9AB870}"/>
                </c:ext>
              </c:extLst>
            </c:dLbl>
            <c:dLbl>
              <c:idx val="6"/>
              <c:layout>
                <c:manualLayout>
                  <c:x val="0.19900710337160649"/>
                  <c:y val="-0.12269349885788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/>
                      <a:t>Other</a:t>
                    </a:r>
                    <a:r>
                      <a:rPr lang="en-US" sz="2000" b="1" baseline="0" dirty="0"/>
                      <a:t>; 18%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83251025580725"/>
                      <c:h val="0.212631862972945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B00A-460B-960E-2C761C9AB87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0A-460B-960E-2C761C9AB87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0A-460B-960E-2C761C9AB87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0A-460B-960E-2C761C9AB87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0A-460B-960E-2C761C9AB87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0A-460B-960E-2C761C9AB87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323253960724789"/>
                      <c:h val="4.50088019760094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B00A-460B-960E-2C761C9AB87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6588401133402623E-2"/>
                      <c:h val="0.12103585308361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B00A-460B-960E-2C761C9AB8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'Data Analysis'!$U$11:$U$24</c:f>
              <c:strCache>
                <c:ptCount val="14"/>
                <c:pt idx="0">
                  <c:v>Italy</c:v>
                </c:pt>
                <c:pt idx="1">
                  <c:v>Germany</c:v>
                </c:pt>
                <c:pt idx="2">
                  <c:v>France</c:v>
                </c:pt>
                <c:pt idx="3">
                  <c:v>Spain</c:v>
                </c:pt>
                <c:pt idx="4">
                  <c:v>Portugal</c:v>
                </c:pt>
                <c:pt idx="5">
                  <c:v>Poland</c:v>
                </c:pt>
                <c:pt idx="6">
                  <c:v>Belgium</c:v>
                </c:pt>
                <c:pt idx="7">
                  <c:v>Netherlands</c:v>
                </c:pt>
                <c:pt idx="8">
                  <c:v>Romania</c:v>
                </c:pt>
                <c:pt idx="9">
                  <c:v>Czechia</c:v>
                </c:pt>
                <c:pt idx="10">
                  <c:v>Austria</c:v>
                </c:pt>
                <c:pt idx="11">
                  <c:v>Bulgaria</c:v>
                </c:pt>
                <c:pt idx="12">
                  <c:v>Denmark</c:v>
                </c:pt>
                <c:pt idx="13">
                  <c:v>Other</c:v>
                </c:pt>
              </c:strCache>
            </c:strRef>
          </c:cat>
          <c:val>
            <c:numRef>
              <c:f>'Data Analysis'!$V$11:$V$24</c:f>
              <c:numCache>
                <c:formatCode>0%</c:formatCode>
                <c:ptCount val="14"/>
                <c:pt idx="0">
                  <c:v>0.41460451513822927</c:v>
                </c:pt>
                <c:pt idx="1">
                  <c:v>0.13928003703422481</c:v>
                </c:pt>
                <c:pt idx="2">
                  <c:v>7.9666447041303462E-2</c:v>
                </c:pt>
                <c:pt idx="3">
                  <c:v>7.8953072836424831E-2</c:v>
                </c:pt>
                <c:pt idx="4">
                  <c:v>5.5656047086371542E-2</c:v>
                </c:pt>
                <c:pt idx="5">
                  <c:v>4.5664521849457837E-2</c:v>
                </c:pt>
                <c:pt idx="6">
                  <c:v>2.217522185019264E-2</c:v>
                </c:pt>
                <c:pt idx="7">
                  <c:v>2.4071633792260533E-2</c:v>
                </c:pt>
                <c:pt idx="8">
                  <c:v>2.4604368177019675E-2</c:v>
                </c:pt>
                <c:pt idx="9">
                  <c:v>1.7714949139174714E-2</c:v>
                </c:pt>
                <c:pt idx="10">
                  <c:v>1.6410056065701461E-2</c:v>
                </c:pt>
                <c:pt idx="11">
                  <c:v>1.0734904022083372E-2</c:v>
                </c:pt>
                <c:pt idx="12">
                  <c:v>8.7007159460260469E-3</c:v>
                </c:pt>
                <c:pt idx="13">
                  <c:v>6.1763510021529806E-2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00A-460B-960E-2C761C9AB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0.38796</cdr:x>
      <cdr:y>0.33222</cdr:y>
    </cdr:from>
    <cdr:to>
      <cdr:x>0.61204</cdr:x>
      <cdr:y>0.3699</cdr:y>
    </cdr:to>
    <cdr:sp macro="" textlink="">
      <cdr:nvSpPr>
        <cdr:cNvPr id="2" name="Geschweifte Klammer rechts 1">
          <a:extLst xmlns:a="http://schemas.openxmlformats.org/drawingml/2006/main">
            <a:ext uri="{FF2B5EF4-FFF2-40B4-BE49-F238E27FC236}">
              <a16:creationId xmlns:a16="http://schemas.microsoft.com/office/drawing/2014/main" id="{221AB321-FCE3-80E2-6E9C-C6425F896747}"/>
            </a:ext>
          </a:extLst>
        </cdr:cNvPr>
        <cdr:cNvSpPr/>
      </cdr:nvSpPr>
      <cdr:spPr>
        <a:xfrm xmlns:a="http://schemas.openxmlformats.org/drawingml/2006/main" rot="14030509">
          <a:off x="2417964" y="1336585"/>
          <a:ext cx="204069" cy="1129363"/>
        </a:xfrm>
        <a:prstGeom xmlns:a="http://schemas.openxmlformats.org/drawingml/2006/main" prst="rightBrace">
          <a:avLst>
            <a:gd name="adj1" fmla="val 44937"/>
            <a:gd name="adj2" fmla="val 50000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B045831F-6AD1-4DED-BF09-35BFE3A3C66F}" type="datetime1">
              <a:rPr lang="de-DE" smtClean="0"/>
              <a:t>07.04.2026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00AC623C-86E0-4A85-83FB-F4A716956FD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4EAF0040-DFA1-4580-86F0-5CFB9E4596B0}" type="datetime1">
              <a:rPr lang="de-DE" smtClean="0"/>
              <a:pPr/>
              <a:t>07.04.2026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C37D7554-D10C-4E29-B8E6-BB7111FA614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34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5FE9-37DB-C09B-E3DB-4D49BF48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BD7C702-DC5E-EF7F-A4D9-50616935A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AC29FA-6302-1B23-5AC1-915E22F5C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B1547-B5BC-0E26-6C18-18D557135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073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DAC2B-AE18-4407-0ACA-472D36D6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C00F265-0F62-3EA4-AAA8-C2F65E5EC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DC3A9E1-138D-A972-C0F1-2060C1EEA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40D36D-FA6A-1B26-6135-2BE082A42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543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6DD6-2080-7863-2685-D98016A1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A95460-3271-23BF-2D7E-CA3CFE77A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5BBDC2-DEC3-9BC4-A760-3FCBDA5DA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170AD5-7362-0046-F583-3D1D1354F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99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854A0-4996-71AD-198F-089DB7C5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447DEF-3413-55BE-20C9-C73C10636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86DA57-8905-04A6-66F4-3C850F68E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AF101F-D69C-14DD-0C7D-DF5EBCAF6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28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2FBF9-6CDC-B1F6-89EB-A29823E5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276A21-8A2A-00C5-3B0B-B91952AD8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8490FB-77DB-E950-42D1-DE19127D3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CE731E-F710-EAB9-93CC-D0CF8D3EB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41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05B6C-F792-2BBE-855C-36BC212DE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6A0F3B0-79AE-C3C2-CFC8-90B88ED24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3F58F8-15BB-584C-C091-6BD2E3425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834332-A2B5-7222-2000-F662E3926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778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1232-86F2-8713-16AB-C6E62F6F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C67CEE-BDE2-C779-74E4-2F27E0FBE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B55AD6A-3B51-E56E-54ED-B4F7A7566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7941E9-707E-419D-4771-A87F4293B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216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164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AD38C-4FDE-D6A6-D529-52BC3DC29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AB0279-2401-00D7-C5FA-174D1BD9A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3C3B71-B60E-9860-D598-1314E1F6C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316864-BA52-0849-FFFE-F5BE60EBD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0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84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F57B-1FD5-784D-A209-EE6E0C1C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2C5990-E684-CF78-3278-D008EFE3C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C06F8A-E8A8-A96B-0E33-EEB64C474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10ED7-7492-483D-C887-731D3A220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60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DAFA2-9279-5332-33A4-735FA917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FBACDE-175C-E222-59B0-0C7675668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BC0712-172C-9813-D25B-0CC980B63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FF9132-3373-0A4F-3110-727912020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00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3012B-9344-DD32-CB82-C6F81C9EF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9A36BFE-A0F8-70BB-1631-5B5C84522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176D108-1DA8-EBC8-53E2-BFC9DE094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14840C-81AF-0FAA-3841-5A3494477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53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93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970E-7919-8936-BA22-DBE4D656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26CE738-4649-D9C3-46AD-68E569773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122DA9-28B8-E647-9591-71AA18292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AACCE0-145C-2E55-0EBB-FE28F6ADB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14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5A8E1-E91C-EFE2-3B1A-D594745D1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13432DC-E661-916B-7CCC-83D1DCCED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12B070-C73F-3CF6-E311-6E1278C4B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F94B5E-8BAF-070A-7FE2-89CFE3CBB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01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19CF8-461D-BFA8-9703-6E4301B29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3CAB749-ED35-67F9-B255-C42ACAEE6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6BD4DC-F129-68E9-4EB4-5AAE8AF20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E3CF32-DD9C-D129-69B2-3A9DFE2D9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C37D7554-D10C-4E29-B8E6-BB7111FA614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62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rtlCol="0" anchor="b">
            <a:normAutofit/>
          </a:bodyPr>
          <a:lstStyle>
            <a:lvl1pPr>
              <a:defRPr lang="de-DE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8F96CB7-2EA9-61C9-C5EC-2165F45A9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6E0FC58-AAEC-0CE9-E0A9-8FAAEA4A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82ADE4D-D43D-11EA-BAA4-ECC3E6A12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Tabel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DE"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4" name="Tabellenplatzhalt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 rtlCol="0">
            <a:normAutofit/>
          </a:bodyPr>
          <a:lstStyle>
            <a:lvl1pPr>
              <a:defRPr lang="de-DE" sz="2000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0C9BE9D-4B7F-ABAB-11F4-69BF38E45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684D9FF-05E8-23C7-6DAB-8A6E63192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AFFD54D-7FD9-8894-6283-6457753D0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de-DE" sz="2000"/>
            </a:lvl1pPr>
            <a:lvl2pPr>
              <a:lnSpc>
                <a:spcPct val="100000"/>
              </a:lnSpc>
              <a:spcAft>
                <a:spcPts val="600"/>
              </a:spcAft>
              <a:defRPr lang="de-DE"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lang="de-DE" sz="2000"/>
            </a:lvl3pPr>
            <a:lvl4pPr>
              <a:lnSpc>
                <a:spcPct val="100000"/>
              </a:lnSpc>
              <a:spcAft>
                <a:spcPts val="1200"/>
              </a:spcAft>
              <a:defRPr lang="de-DE" sz="2000"/>
            </a:lvl4pPr>
            <a:lvl5pPr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lang="de-DE" sz="2000"/>
            </a:lvl2pPr>
            <a:lvl3pPr marL="1257300" indent="-342900">
              <a:buFont typeface="Arial" panose="020B0604020202020204" pitchFamily="34" charset="0"/>
              <a:buChar char="•"/>
              <a:defRPr lang="de-DE" sz="2000"/>
            </a:lvl3pPr>
            <a:lvl4pPr marL="1714500" indent="-342900">
              <a:buFont typeface="Arial" panose="020B0604020202020204" pitchFamily="34" charset="0"/>
              <a:buChar char="•"/>
              <a:defRPr lang="de-DE" sz="2000"/>
            </a:lvl4pPr>
            <a:lvl5pPr marL="2171700" indent="-342900"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7B1BE29-B59D-EAF7-C65A-3AF881AEB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7EB0271-1839-844B-E49C-71148DBF0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AA82799-C5E4-2221-8525-C723E0EE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9" name="Tabellenplatzhalter 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 rtlCol="0">
            <a:normAutofit/>
          </a:bodyPr>
          <a:lstStyle>
            <a:lvl1pPr>
              <a:defRPr lang="de-DE" sz="2400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6EA7C29-1CAC-5F1F-A597-2738585DE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6D4A6C7-D1E3-F2B0-3C54-2D0020598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70ECABA-88F1-4F7E-80B1-96B70D858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rtlCol="0" anchor="b">
            <a:normAutofit/>
          </a:bodyPr>
          <a:lstStyle>
            <a:lvl1pPr>
              <a:defRPr lang="de-DE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DE"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FBA3D7-AC9C-D2B7-1975-3503747FA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875F5D-8537-FFEC-939F-FE3AA2A82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465FD8-C234-9E60-3E17-48044F61A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6A4C401-41AC-FAA4-3EF7-A7D64499A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17410C6D-E04C-9772-5518-D071F65D6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BB2B63C-A0FA-6471-1047-BED11D184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650C0844-2610-E044-81BA-CB67B0B37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rtlCol="0" anchor="b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9AE301A-2ABA-4D13-0D84-0B33EB3BE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61C25F3-F8BA-5207-466A-3F8ABA7B8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767A174-6D4B-DE9B-4D22-A7ABF6CFB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029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Unter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rtlCol="0" anchor="b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183663"/>
            <a:ext cx="9923770" cy="136825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lang="de-DE"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de-DE"/>
              <a:t>Untertitel durch Klicken hinzufügen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29DB8CD-2E8C-6D38-2C70-B8BBC6AE7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195C270-9C8F-C8F8-22A7-9075A626B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8E70686-E278-2D81-EF06-97DF3788E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4E561A52-240E-37AB-31E6-907F7C269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9E8DE03-8DA3-2125-ADBC-47D3E77D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B98B3AE-8F04-C3DA-A65B-9DA97FFE7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C004EAA7-F4B8-1D42-44A5-16A4BB163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B3E74613-F749-E74F-1468-B83C703C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rtlCol="0" anchor="b"/>
          <a:lstStyle>
            <a:lvl1pPr algn="ctr">
              <a:defRPr lang="de-DE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de-DE"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/>
              <a:t>Untertitel durch Klicken hinzufügen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99B601F-021B-DBF7-6DED-6037E70ED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7358F7B-B364-8575-7652-4CFF5B24A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1FDDD84-5CD0-9D26-D6EB-8DA67A984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de-DE"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de-DE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6FADD-9170-739B-28AD-9162392C8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0AE2314-4AC3-3FC1-49CC-C819DC1AA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CD44233-A787-4C01-ABB7-2322E5596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de-DE"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lang="de-DE"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lang="de-DE"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lang="de-DE"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de-DE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494D89D-F641-4A6A-0C23-CA703B54E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DF9B070-8109-2E4E-0C1E-20894E4A8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A31E852-1F7A-0222-265C-959220C15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und Inhal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de-DE" sz="3600"/>
            </a:lvl1pPr>
          </a:lstStyle>
          <a:p>
            <a:pPr rtl="0"/>
            <a:r>
              <a:rPr lang="de-DE"/>
              <a:t>Titel durch Klicken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164349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160220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de-DE"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2D5853C-43A3-05F2-D746-47FFB7433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FDE5792-7A8D-3B4A-7A4B-E08FE9950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90F6F1C-0A6A-8CEA-4E2D-8F8D36EE3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1459" y="6356350"/>
            <a:ext cx="138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0000" y="6356350"/>
            <a:ext cx="54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900" b="0" cap="all" spc="150" baseline="0">
                <a:solidFill>
                  <a:schemeClr val="tx1"/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30783" y="6212956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18D65601-5AE2-46FC-B138-694DDD2B510D}" type="slidenum">
              <a:rPr lang="de-DE" smtClean="0"/>
              <a:pPr rtl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research-topics/70572/innovative-pathways-to-sustainability-a-focus-on-emerging-technology-sdgs-and-circular-economy/articles" TargetMode="External"/><Relationship Id="rId3" Type="http://schemas.openxmlformats.org/officeDocument/2006/relationships/hyperlink" Target="mailto:mwynn@glos.ac.uk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hyperlink" Target="mailto:tina.wiegand@hof-university.d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81-97-9116-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46" y="95250"/>
            <a:ext cx="10294927" cy="3238978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de-D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CIMEC’26 WATER CONFERENCE 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02/04/2026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SUSTAINABILITY, THE CIRCULAR ECONOMY AND DIGITALISATION IN THE EUROPEAN TEXTILE &amp; CLOTHING INDUSTRY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Applied </a:t>
            </a:r>
            <a:r>
              <a:rPr lang="en-US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de-D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Framework-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EC14FD-598C-F6EB-20DE-CA2F2E495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3D1E05-65AE-99D2-15F6-656A2C28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02"/>
          <a:stretch>
            <a:fillRect/>
          </a:stretch>
        </p:blipFill>
        <p:spPr>
          <a:xfrm>
            <a:off x="1357520" y="5163981"/>
            <a:ext cx="1274424" cy="14416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752F5F8-D1B0-44E9-71AB-48256BD40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242" y="3311248"/>
            <a:ext cx="1274424" cy="161139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FAF8550-BD17-3397-A28B-87857B9365F4}"/>
              </a:ext>
            </a:extLst>
          </p:cNvPr>
          <p:cNvSpPr txBox="1"/>
          <p:nvPr/>
        </p:nvSpPr>
        <p:spPr>
          <a:xfrm>
            <a:off x="2779872" y="3710495"/>
            <a:ext cx="6162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Martin Wynn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of Gloucestershire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DFD8068-01E8-25C2-9659-1CB2672CA368}"/>
              </a:ext>
            </a:extLst>
          </p:cNvPr>
          <p:cNvSpPr txBox="1"/>
          <p:nvPr/>
        </p:nvSpPr>
        <p:spPr>
          <a:xfrm>
            <a:off x="2779872" y="5461694"/>
            <a:ext cx="54973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Tina Wiegand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Hof University of Applied Sciences</a:t>
            </a:r>
            <a:endParaRPr lang="de-DE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ABC57-219E-5916-F8AD-1282B83A3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66DE10-7A57-3813-B576-06CD3E29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technologies are widely adopted but only indirectly support sustainability strategies and CE-practices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5BF63D4-5CEA-C147-9CA3-8E8A00C663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05FFA-F1AE-9138-2463-68DC5E5D7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B01B72A9-FBF2-7CBB-1B4D-A68EE7638032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Key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DE80AB29-5110-3128-BD5D-7D72CF1F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10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2B887A-001F-AC58-5299-770439966151}"/>
              </a:ext>
            </a:extLst>
          </p:cNvPr>
          <p:cNvSpPr txBox="1"/>
          <p:nvPr/>
        </p:nvSpPr>
        <p:spPr>
          <a:xfrm>
            <a:off x="929082" y="1454400"/>
            <a:ext cx="1126291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de-DE" altLang="de-D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Technology </a:t>
            </a:r>
            <a:r>
              <a:rPr lang="de-DE" altLang="de-DE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Deployment</a:t>
            </a: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 environmental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transparency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traceability</a:t>
            </a:r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resource-efficient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3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65BE7-7CF6-CF83-1531-FC9BAED3C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F35E83-0E1C-C826-98FE-4027E454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four-stage maturity framework captures the transition towards integrated sustainability, CE, and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endParaRPr lang="en-US" sz="2400" dirty="0">
              <a:solidFill>
                <a:srgbClr val="58696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4CE7E8E-A07D-D7A8-B5D8-629E92D921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D34F94E-10AA-420D-0068-1BB8DBFF3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E7339049-CF5E-F648-24CD-711083D168A7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Initial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46AB8A0D-C2F2-2C3B-0997-EE0DE053D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11</a:t>
            </a:fld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417DE43-50DE-9647-7258-C5F075728116}"/>
              </a:ext>
            </a:extLst>
          </p:cNvPr>
          <p:cNvSpPr txBox="1"/>
          <p:nvPr/>
        </p:nvSpPr>
        <p:spPr>
          <a:xfrm>
            <a:off x="9390250" y="6170552"/>
            <a:ext cx="2546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de-DE"/>
            </a:defPPr>
            <a:lvl1pPr>
              <a:defRPr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/>
              <a:t>Source: Wiegand and Wynn, 2023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A35A963-BE66-4636-2104-2F1EDD0E9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90115"/>
              </p:ext>
            </p:extLst>
          </p:nvPr>
        </p:nvGraphicFramePr>
        <p:xfrm>
          <a:off x="1086577" y="2196266"/>
          <a:ext cx="10582911" cy="3564711"/>
        </p:xfrm>
        <a:graphic>
          <a:graphicData uri="http://schemas.openxmlformats.org/drawingml/2006/table">
            <a:tbl>
              <a:tblPr bandRow="1"/>
              <a:tblGrid>
                <a:gridCol w="2676931">
                  <a:extLst>
                    <a:ext uri="{9D8B030D-6E8A-4147-A177-3AD203B41FA5}">
                      <a16:colId xmlns:a16="http://schemas.microsoft.com/office/drawing/2014/main" val="3983928590"/>
                    </a:ext>
                  </a:extLst>
                </a:gridCol>
                <a:gridCol w="1976495">
                  <a:extLst>
                    <a:ext uri="{9D8B030D-6E8A-4147-A177-3AD203B41FA5}">
                      <a16:colId xmlns:a16="http://schemas.microsoft.com/office/drawing/2014/main" val="3376263618"/>
                    </a:ext>
                  </a:extLst>
                </a:gridCol>
                <a:gridCol w="1976495">
                  <a:extLst>
                    <a:ext uri="{9D8B030D-6E8A-4147-A177-3AD203B41FA5}">
                      <a16:colId xmlns:a16="http://schemas.microsoft.com/office/drawing/2014/main" val="1281509250"/>
                    </a:ext>
                  </a:extLst>
                </a:gridCol>
                <a:gridCol w="1976495">
                  <a:extLst>
                    <a:ext uri="{9D8B030D-6E8A-4147-A177-3AD203B41FA5}">
                      <a16:colId xmlns:a16="http://schemas.microsoft.com/office/drawing/2014/main" val="2160547287"/>
                    </a:ext>
                  </a:extLst>
                </a:gridCol>
                <a:gridCol w="1976495">
                  <a:extLst>
                    <a:ext uri="{9D8B030D-6E8A-4147-A177-3AD203B41FA5}">
                      <a16:colId xmlns:a16="http://schemas.microsoft.com/office/drawing/2014/main" val="2109295467"/>
                    </a:ext>
                  </a:extLst>
                </a:gridCol>
              </a:tblGrid>
              <a:tr h="896679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Maturity</a:t>
                      </a:r>
                      <a:r>
                        <a:rPr lang="de-DE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Level / Change </a:t>
                      </a:r>
                      <a:r>
                        <a:rPr lang="de-DE" sz="2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Dimensions</a:t>
                      </a:r>
                      <a:endParaRPr lang="de-DE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Organisation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de-DE" sz="2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Digitalisation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335650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Static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882121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52314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856764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</a:t>
                      </a: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de-DE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301" marR="1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64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17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8A737-1D3D-7ABC-D41E-B9748FFBA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AB6749-A87A-CE14-27BB-00E361DF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case study companies follow different transition paths rather than linear </a:t>
            </a:r>
            <a:b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 development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664813D-BB02-9848-5720-E5A13307A5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5EBA39C-CFD3-CBC6-81E3-58463593E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F2ADAD83-9DDF-1F3B-7121-88125FA55CCD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Evaluation 		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D1A8DE5A-D4D5-AE8C-4C2E-B56A264B8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12</a:t>
            </a:fld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A570DCF-50E9-8EBD-5283-B479EC290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64526"/>
              </p:ext>
            </p:extLst>
          </p:nvPr>
        </p:nvGraphicFramePr>
        <p:xfrm>
          <a:off x="1025340" y="1196926"/>
          <a:ext cx="10982325" cy="5044605"/>
        </p:xfrm>
        <a:graphic>
          <a:graphicData uri="http://schemas.openxmlformats.org/drawingml/2006/table">
            <a:tbl>
              <a:tblPr firstRow="1" firstCol="1" bandRow="1"/>
              <a:tblGrid>
                <a:gridCol w="681093">
                  <a:extLst>
                    <a:ext uri="{9D8B030D-6E8A-4147-A177-3AD203B41FA5}">
                      <a16:colId xmlns:a16="http://schemas.microsoft.com/office/drawing/2014/main" val="628429845"/>
                    </a:ext>
                  </a:extLst>
                </a:gridCol>
                <a:gridCol w="1757308">
                  <a:extLst>
                    <a:ext uri="{9D8B030D-6E8A-4147-A177-3AD203B41FA5}">
                      <a16:colId xmlns:a16="http://schemas.microsoft.com/office/drawing/2014/main" val="823189215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3550886995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161010755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371180976"/>
                    </a:ext>
                  </a:extLst>
                </a:gridCol>
                <a:gridCol w="2695574">
                  <a:extLst>
                    <a:ext uri="{9D8B030D-6E8A-4147-A177-3AD203B41FA5}">
                      <a16:colId xmlns:a16="http://schemas.microsoft.com/office/drawing/2014/main" val="1340742530"/>
                    </a:ext>
                  </a:extLst>
                </a:gridCol>
              </a:tblGrid>
              <a:tr h="2899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Dimension/case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Organisation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Digitalisation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 Steps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09922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(Italy)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fully institutionalised principles and policies; alignment with international standards; organisational integration.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deliberate design strategies; extensive transparency and traceability; structured repair and take-back programmes.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Capacity planning reduces waste; process discipline.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Ecommerce platform for environmental information; capability intensification, ecosystem integration, and data-driven collaboration.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Stronger overall integration; leverage digitalisation benefits; extend DPP infrastructure.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020204"/>
                  </a:ext>
                </a:extLst>
              </a:tr>
              <a:tr h="79697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C2 (Germany)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Basic: No systematic embedding into corporate strategy.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Some sustainability characteristics, but evidence of circularity principles is limited; Digital printing is a positive.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Strong water management, plus a range of benefits from digital printing; but systemic inter-organisational loop-closing mechanisms are lacking.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Value chain integration via standard IS plus digital technology benefits (paperless accounting, a reduction in physical sampling, fully on-demand manufacturing, and substantial cost savings.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Exploit potential of digitalisation for material traceability, digital waste sorting, preparation for Digital Product Passport, data management, and supplier transparency; closer cooperation with main customers.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406973"/>
                  </a:ext>
                </a:extLst>
              </a:tr>
              <a:tr h="106263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 (Portugal)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Limited embedding of sustainability and CE principles in overall strategy, but evidenced in areas of production; sustainability permeates governance, purchasing, and marketing.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Overall strong certification and quality control, but not for Portuguese wool; client data sharing is a positive and textile waste is treated and recycled;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Material, energy, water and chemical reduction measures; CE and innovation projects, both internally and with various partners in scientific and technological fields; certified internal quality control.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Basic/Intermediate: Functional approach for efficiency gains and process improvements, but active support and enablement of sustainability and CE practices is limited.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embedding of sustainability and CE principles into strategy and operations; stronger upstream coordination of policy measures; adopt eco-design strategies in product development; increase transparency via digital data sharing with clients.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6405"/>
                  </a:ext>
                </a:extLst>
              </a:tr>
              <a:tr h="9298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 (Bulgaria)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Key principles largely integrated into strategy and operations; waste reduction and recycling initiatives, but more embedding in culture and awareness needed.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Intermediate/Advanced: Eco-design principles in evidence; textile waste is recycled and reused in company products; waste-free production technology implemented.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Textile production volumes are tightly controlled to avoid waste; optimised production planning based on customer orders; advanced process integration with external partners.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Intermediate: Government funded project for automated seeing equipment with digitalised functions; robotics now used for cutting; social media and website for communications.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Greater focus on emissions and waste reduction; more embedding in organisational strategy and operations; training to improve awareness and progress culture change. Introduce DPP; exploit social media more.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683578"/>
                  </a:ext>
                </a:extLst>
              </a:tr>
              <a:tr h="106263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C5 (Türkiye)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sustainability embedded in strategic decision-making; adheres to internationally recognised standards; integration across production, design and resource management systems.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materials selection integrates sustainability and CE principles; proactive corrective and reprocessing repair practices; pre-consumer textile wastes are collected and recycled.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Advanced: finishing process technologies aim to reduce chemical and water dependency; digital pattern making reduces water and chemicals consumption.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Intermediate/Advanced: ERP used to digitally manage all production processes and operational steps; digital reporting tools monitor environmental performance of the pro-duction processes; AI being trialled across supply chain; DPP being piloted.</a:t>
                      </a:r>
                      <a:endParaRPr lang="de-DE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Explore higher-value applications for pre-consumer waste valorisation; greater collaboration with recycling and upcycling partners; modular design approaches, innovative materials and finishing techniques; post-consumer take-back, repair, or refurbishment schemes; progress DPP and AI initiatives.</a:t>
                      </a:r>
                      <a:endParaRPr lang="de-DE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9940" marR="29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49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561-C43E-DEF7-2FB5-25014770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0EC6A8D-570C-B937-48FC-60278267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case study companies follow different transition paths rather than linear </a:t>
            </a:r>
            <a:b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 development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69ACE17-17D2-2B93-7979-0CFB312C2C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170D42-8FAB-06AB-065A-4858CCA99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B11F2120-0CC9-BF70-3614-514679420EDC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Evaluation 		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979039F5-DBB1-A7D4-8F56-75EFDA003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4ED861-C26B-5F89-F217-D1DD0DE2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1" y="1540507"/>
            <a:ext cx="10753004" cy="45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6CC98-E677-3197-FCDF-68AC11434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F4D9246-DD3E-91FC-3E49-1DCB8F2A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company profiles capture distinct maturity patterns in integrated sustainability strategy / circular economy practices, and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6292D6D-2342-A0E9-689A-FA6BD1ADE4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F3A920B-92A8-AB3C-2B43-7B6B393FF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EF8B3730-7EC7-8D5C-B45D-F74D5DBE5032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 Evaluation 		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6F4ACEBE-97FD-D0CE-3662-B82D4B211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14</a:t>
            </a:fld>
            <a:endParaRPr lang="de-DE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5D45B619-06D7-A2B7-94AF-878129CD6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114"/>
          <a:stretch>
            <a:fillRect/>
          </a:stretch>
        </p:blipFill>
        <p:spPr>
          <a:xfrm>
            <a:off x="4980732" y="1549020"/>
            <a:ext cx="7104993" cy="471271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3F31C14-7327-7E92-33FA-0565ECE2E5C4}"/>
              </a:ext>
            </a:extLst>
          </p:cNvPr>
          <p:cNvSpPr txBox="1"/>
          <p:nvPr/>
        </p:nvSpPr>
        <p:spPr>
          <a:xfrm>
            <a:off x="929082" y="1454400"/>
            <a:ext cx="405165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Profiles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Beginners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limited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Transformers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CE, and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Leaders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strong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fragmented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</a:t>
            </a:r>
            <a:r>
              <a:rPr lang="de-DE" sz="2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Advocates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strong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lang="de-D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limited </a:t>
            </a:r>
            <a:r>
              <a:rPr lang="de-D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endParaRPr lang="de-DE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5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45B9-4368-ACCD-8889-361D0C97E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FD9C5EB-AFB1-83F9-B164-11988633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Water-related sustainability, circularity, and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practices are most visible in process innovation, resource monitoring, and wastewater management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066546A-5E4B-E007-3EF3-CF808A0146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8E3D6F-2032-BA87-F20A-1629B444F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9284B3B2-330A-729B-C0A4-15D352D564EA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Water-related sustainability, circularity, and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practices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E2E48C94-93CF-C774-AE80-AF34857DB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15</a:t>
            </a:fld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3D37F23-3038-26B4-C174-7A743EEBA211}"/>
              </a:ext>
            </a:extLst>
          </p:cNvPr>
          <p:cNvSpPr txBox="1"/>
          <p:nvPr/>
        </p:nvSpPr>
        <p:spPr>
          <a:xfrm>
            <a:off x="929082" y="1712099"/>
            <a:ext cx="11132289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Water-related sustainability, circularity, and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practices differ across the case companies and are most advanced in three companies: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C2 (Germany): Closed-loop water recycling, reuse of rinsing and cooling water, and reduced consumption through digital printing; supported by ERP-driven process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optimisation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C3 (Portugal): Water reduction and ~60% recovery initiatives, including wastewater treatment; digital tools enable real-time water monitoring.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C5 (Türkiye): Dry processing, ozone and laser technologies reduce water use; systematic monitoring (EIM) and advanced wastewater treatment.</a:t>
            </a:r>
          </a:p>
        </p:txBody>
      </p:sp>
    </p:spTree>
    <p:extLst>
      <p:ext uri="{BB962C8B-B14F-4D97-AF65-F5344CB8AC3E}">
        <p14:creationId xmlns:p14="http://schemas.microsoft.com/office/powerpoint/2010/main" val="304365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BB308-AB9A-0E07-10D6-BB1F8592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DD4AB5-230F-D5EC-8A5C-CE39B893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Fragmented progress calls for integrated strategies and further research on the twin transition in the European T&amp;C Industry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9DE85E7-DF44-1757-A1B0-182F7B797E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E433FC1-D644-F1E6-20A6-D462D7B28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CE6E3DF4-CF35-E79C-7BE8-0B0B5062CE2D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D91431AF-3A73-9261-70A5-AC2C86D33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16</a:t>
            </a:fld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AD5239D-EEF7-C35A-97C9-093E3F8524A9}"/>
              </a:ext>
            </a:extLst>
          </p:cNvPr>
          <p:cNvSpPr/>
          <p:nvPr/>
        </p:nvSpPr>
        <p:spPr>
          <a:xfrm>
            <a:off x="1030658" y="1516084"/>
            <a:ext cx="11037773" cy="4696871"/>
          </a:xfrm>
          <a:prstGeom prst="roundRect">
            <a:avLst>
              <a:gd name="adj" fmla="val 2864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358" tIns="113358" rIns="113358" bIns="113358" numCol="1" spcCol="1270" anchor="t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altLang="de-D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de-DE" altLang="de-DE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maturity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fragmented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aligned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sustain-ability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CE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Integrated,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cross-functional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realise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potential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Inter-organisational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strengthened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digital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34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89" y="140499"/>
            <a:ext cx="4312221" cy="1129324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1321" y="1371788"/>
            <a:ext cx="4631485" cy="1440000"/>
          </a:xfrm>
        </p:spPr>
        <p:txBody>
          <a:bodyPr rtlCol="0">
            <a:normAutofit lnSpcReduction="10000"/>
          </a:bodyPr>
          <a:lstStyle>
            <a:defPPr>
              <a:defRPr lang="de-DE"/>
            </a:defPPr>
          </a:lstStyle>
          <a:p>
            <a:r>
              <a:rPr lang="de-DE" b="1" dirty="0"/>
              <a:t>Martin Wynn </a:t>
            </a:r>
          </a:p>
          <a:p>
            <a:r>
              <a:rPr lang="en-US" dirty="0"/>
              <a:t>University of Gloucestershire (UK)</a:t>
            </a:r>
          </a:p>
          <a:p>
            <a:r>
              <a:rPr 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mwynn@glos.ac.uk</a:t>
            </a:r>
            <a:endParaRPr lang="de-DE" dirty="0"/>
          </a:p>
          <a:p>
            <a:endParaRPr lang="de-DE" sz="1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554448-ED39-547F-74F9-F429C6BA93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 dirty="0"/>
              <a:t>02/04/2026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B68F59-E233-8B0D-B25F-D76C83C54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CIMEC’26 WATER CONFERENCE | Martin Wynn &amp; Tina Wiegand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2C4756-036D-2D0D-573E-5165E5667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47B53F-542F-B4C4-E2B4-3C504443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3889" y="2991263"/>
            <a:ext cx="3173412" cy="7923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1461B1-9A46-77DD-DDC2-CEA04EDB7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612" y="3213908"/>
            <a:ext cx="2145113" cy="56401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A36DFF8-5F9B-5297-ABF6-220847827DD5}"/>
              </a:ext>
            </a:extLst>
          </p:cNvPr>
          <p:cNvSpPr/>
          <p:nvPr/>
        </p:nvSpPr>
        <p:spPr>
          <a:xfrm>
            <a:off x="0" y="4180045"/>
            <a:ext cx="12192000" cy="26848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61F4533-507F-51FB-BD53-2BE96F017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43" y="5010094"/>
            <a:ext cx="10451914" cy="181344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12CA413-F854-26C1-92F7-4718974637B4}"/>
              </a:ext>
            </a:extLst>
          </p:cNvPr>
          <p:cNvSpPr txBox="1"/>
          <p:nvPr/>
        </p:nvSpPr>
        <p:spPr>
          <a:xfrm>
            <a:off x="353708" y="4298701"/>
            <a:ext cx="11613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Topic: </a:t>
            </a:r>
            <a:b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Frontiers | Innovative Pathways to Sustainability: A Focus on Emerging Technology, SDGs, and Circular Economy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2273C77-9864-BF9F-2BEC-AA52621F76DE}"/>
              </a:ext>
            </a:extLst>
          </p:cNvPr>
          <p:cNvSpPr txBox="1"/>
          <p:nvPr/>
        </p:nvSpPr>
        <p:spPr>
          <a:xfrm>
            <a:off x="6409206" y="1371788"/>
            <a:ext cx="6176772" cy="144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>
                <a:solidFill>
                  <a:schemeClr val="bg1"/>
                </a:solidFill>
              </a:rPr>
              <a:t>Tina Wiegand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chemeClr val="bg1"/>
                </a:solidFill>
              </a:rPr>
              <a:t>Hof University of Applied Sciences (DE)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tina.wiegand@hof-university.de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4A1FF-DA35-EE06-283D-A2BB08ACB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657B0-4765-8163-B96A-0792D0C2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1"/>
            <a:ext cx="4640418" cy="1028699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3256AB-56EC-B713-4574-9E452CB7E1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02916" y="1349633"/>
            <a:ext cx="9841067" cy="3584317"/>
          </a:xfrm>
        </p:spPr>
        <p:txBody>
          <a:bodyPr rtlCol="0" anchor="t">
            <a:normAutofit fontScale="92500"/>
          </a:bodyPr>
          <a:lstStyle>
            <a:defPPr>
              <a:defRPr lang="de-DE"/>
            </a:def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European Environment Agency. 2022. </a:t>
            </a:r>
            <a:r>
              <a:rPr lang="en-US" sz="2400" i="1" dirty="0"/>
              <a:t>Textiles and the Environment: The Role of Design in Europe’s Circular Economy.</a:t>
            </a:r>
            <a:r>
              <a:rPr lang="en-US" sz="2400" dirty="0"/>
              <a:t> </a:t>
            </a:r>
            <a:r>
              <a:rPr lang="de-DE" sz="2400" dirty="0"/>
              <a:t>LU: Publications Office.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Wiegand, Tina, and Martin Wynn. 2023. ‘Sustainability, the Circular Economy and </a:t>
            </a:r>
            <a:r>
              <a:rPr lang="en-US" sz="2400" dirty="0" err="1"/>
              <a:t>Digitalisation</a:t>
            </a:r>
            <a:r>
              <a:rPr lang="en-US" sz="2400" dirty="0"/>
              <a:t> in the German Textile and Clothing Industry’. </a:t>
            </a:r>
            <a:r>
              <a:rPr lang="de-DE" sz="2400" i="1" dirty="0"/>
              <a:t>Sustainability</a:t>
            </a:r>
            <a:r>
              <a:rPr lang="de-DE" sz="2400" dirty="0"/>
              <a:t> 15(11):9111. doi:10.3390/su15119111.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Wynn, M., and Wiegand, T. (Eds.). (2025). </a:t>
            </a:r>
            <a:r>
              <a:rPr lang="en-US" sz="2400" i="1" dirty="0"/>
              <a:t>Sustainability, the circular economy and </a:t>
            </a:r>
            <a:r>
              <a:rPr lang="en-US" sz="2400" i="1" dirty="0" err="1"/>
              <a:t>digitalisation</a:t>
            </a:r>
            <a:r>
              <a:rPr lang="en-US" sz="2400" i="1" dirty="0"/>
              <a:t> in the European textile and clothing industry: How digital technologies are enabling the circular economy</a:t>
            </a:r>
            <a:r>
              <a:rPr lang="en-US" sz="2400" dirty="0"/>
              <a:t>. Springer Nature Singapore. </a:t>
            </a:r>
            <a:r>
              <a:rPr lang="en-US" sz="2400" dirty="0">
                <a:hlinkClick r:id="rId3"/>
              </a:rPr>
              <a:t>https://doi.org/10.1007/978-981-97-9116-3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08C036-4BFC-8D24-420A-9AAD00C13B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66FA82-6BDC-74C3-0C83-F1CEA16C3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163256"/>
            <a:ext cx="5040000" cy="651600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357243-AC17-12F9-1A26-7DED51436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266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05" y="1"/>
            <a:ext cx="3094646" cy="1545770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C5667F-BAFA-EEF1-FDE3-D5B165CA3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889E4A-14A4-1A05-6775-28E33CADB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163256"/>
            <a:ext cx="5040000" cy="651600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0D35A9-90DC-FDE9-E1B8-B60E60B92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2</a:t>
            </a:fld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3C31435-4622-F5D0-176A-E0DCAF194A6D}"/>
              </a:ext>
            </a:extLst>
          </p:cNvPr>
          <p:cNvSpPr txBox="1">
            <a:spLocks/>
          </p:cNvSpPr>
          <p:nvPr/>
        </p:nvSpPr>
        <p:spPr>
          <a:xfrm>
            <a:off x="1171805" y="936171"/>
            <a:ext cx="10652334" cy="5227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 Textile and Clothing (T&amp;C) industry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Sustainability/Circular Economy (CE) Issues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Findings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 a Model for Assessing Company Maturity</a:t>
            </a: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9FD5-3CBD-3355-AD5E-C3366FD6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DBF18CF-66E7-9707-60AF-A4AEA331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textile and clothing (T&amp;C) industry covers distinct but interconnected stages from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fibre</a:t>
            </a: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 to finished textiles and garments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0826A61-C32F-64F2-26DE-36D0DBEC56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A0F6733-AB5E-2324-529E-A492B5483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6DB3DE1D-AEF3-C7D8-1869-09A5E9895432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Textile and Clothing (T&amp;C) industry</a:t>
            </a:r>
            <a:endParaRPr lang="de-DE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4F83D83-0563-4065-A389-659F38BCD77F}"/>
              </a:ext>
            </a:extLst>
          </p:cNvPr>
          <p:cNvSpPr txBox="1"/>
          <p:nvPr/>
        </p:nvSpPr>
        <p:spPr>
          <a:xfrm>
            <a:off x="8417210" y="6084301"/>
            <a:ext cx="2546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de-DE" sz="1000" dirty="0"/>
              <a:t>Wynn &amp; Wiegand, 2025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8543B5-5516-9F02-47A4-E8776171F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3</a:t>
            </a:fld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7E51742-761A-D099-CDBB-741EC1B0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03" y="1268998"/>
            <a:ext cx="9811845" cy="48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A5506-6052-66D9-B6F3-E9CE01A53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0AF648D-E523-DFD6-220B-2FD4DD87736F}"/>
              </a:ext>
            </a:extLst>
          </p:cNvPr>
          <p:cNvSpPr/>
          <p:nvPr/>
        </p:nvSpPr>
        <p:spPr>
          <a:xfrm>
            <a:off x="7653691" y="986363"/>
            <a:ext cx="4333174" cy="5097576"/>
          </a:xfrm>
          <a:prstGeom prst="rect">
            <a:avLst/>
          </a:prstGeom>
          <a:solidFill>
            <a:srgbClr val="D5E3E5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kern="1200"/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94599F5F-3E5B-0234-AF2E-B073C90C9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136334"/>
              </p:ext>
            </p:extLst>
          </p:nvPr>
        </p:nvGraphicFramePr>
        <p:xfrm>
          <a:off x="6875780" y="717081"/>
          <a:ext cx="5040001" cy="540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1AE9C518-9023-028D-17B2-A0C1696F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 dominates the European T&amp;C industry while SMEs shape its overall structure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63F072A5-185B-AE8A-E0A6-D8B23F269A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A507283-8A88-576B-0F28-240E927A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BB96614-E9A9-71E2-EC88-235808F62E4D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Textile and Clothing (T&amp;C) industry</a:t>
            </a:r>
            <a:endParaRPr lang="de-DE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CF8104B-EED3-833A-1140-6E336B49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4</a:t>
            </a:fld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22BC2A-4011-C08B-32F4-3B69A817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206" y="1506423"/>
            <a:ext cx="654495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figures on the European T&amp;C industry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 T&amp;C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comprises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~197,000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1.3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workers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€170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turnover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(2023)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 leads the EU, with more than 40% of the total turnover of the EU’s T&amp;C industry, followed by Germany, France, and Spain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90% of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58EFA5-0322-EB57-F11A-084C97BEF346}"/>
              </a:ext>
            </a:extLst>
          </p:cNvPr>
          <p:cNvSpPr txBox="1"/>
          <p:nvPr/>
        </p:nvSpPr>
        <p:spPr>
          <a:xfrm>
            <a:off x="9511692" y="6083939"/>
            <a:ext cx="2546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de-DE" sz="1000" dirty="0"/>
              <a:t>Wynn &amp; Wiegand, 2025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6895C-5620-7030-6FCF-4930CB52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70C8F6-4C66-CF4F-494B-37F70426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T&amp;C industry faces major environmental impacts and increasing pressure for the transition to sustainability, circularity and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F48D67-E1DB-5F72-FB55-D68491B4D7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16778C-47EC-7421-014D-3E495582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73C5BA1-442B-5254-AA52-3CD7177BAD29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Sustainability/Circular Economy Issues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7E642C5-D703-005B-650C-76C96B120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5</a:t>
            </a:fld>
            <a:endParaRPr 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70AA19-2A7E-3B44-0004-906E2A04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32" y="1919848"/>
            <a:ext cx="1113155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T&amp;C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4th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contributor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environmental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 (after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housing,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recycling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highlight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linear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T&amp;C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Economy Action Plan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technologies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(e.g., AI, IoT, Blockchain)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enablers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underexplored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3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altLang="de-DE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400A40-C3CF-3E1B-BCAD-B9C6D18E8DE6}"/>
              </a:ext>
            </a:extLst>
          </p:cNvPr>
          <p:cNvSpPr txBox="1"/>
          <p:nvPr/>
        </p:nvSpPr>
        <p:spPr>
          <a:xfrm>
            <a:off x="9501774" y="6212956"/>
            <a:ext cx="2546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de-DE" sz="1000" dirty="0"/>
              <a:t>Wynn &amp; Wiegand, 2025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1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 Economy and digital technologies are key enablers for sustainable transformation in the T&amp;C Industry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D49340A-402E-1A8B-2DB9-FE6AAAAB1A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C392BC-09D5-4ABF-1528-60F841C27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BDFC146-B0E7-6FF4-FE94-2CF39875BD5B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Sustainability/Circular Economy Issues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CAB2F3C3-D12E-5DD7-39F7-52266538D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6</a:t>
            </a:fld>
            <a:endParaRPr lang="de-DE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DDA14B7-7C6D-643F-B43D-5309258084DD}"/>
              </a:ext>
            </a:extLst>
          </p:cNvPr>
          <p:cNvSpPr/>
          <p:nvPr/>
        </p:nvSpPr>
        <p:spPr>
          <a:xfrm>
            <a:off x="1043291" y="1459692"/>
            <a:ext cx="10893216" cy="4896657"/>
          </a:xfrm>
          <a:prstGeom prst="roundRect">
            <a:avLst>
              <a:gd name="adj" fmla="val 363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358" tIns="113358" rIns="113358" bIns="113358" numCol="1" spcCol="1270" anchor="ctr" anchorCtr="0">
            <a:noAutofit/>
          </a:bodyPr>
          <a:lstStyle/>
          <a:p>
            <a:pPr marL="1079500" indent="-1079500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Objective 1: 	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examine the current status of sustainability strategies, circular economy (CE) practices, and digital technology deployment</a:t>
            </a:r>
          </a:p>
          <a:p>
            <a:pPr marL="1079500" indent="-1079500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79500" indent="-1079500"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Objective 2: 	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develop and apply a framework to assess the maturity of European T&amp;C companies regarding sustainability, CE and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B0B4A-C0CD-5A8E-BEB9-E6DAFCF3D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E83A1F-915F-64A8-E02C-48D1CA29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progress incrementally towards integrated sustainability, CE, and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digitalisation</a:t>
            </a:r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across products, processes, and </a:t>
            </a:r>
            <a:r>
              <a:rPr lang="en-US" sz="2400" dirty="0" err="1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en-US" sz="2400" dirty="0">
              <a:solidFill>
                <a:srgbClr val="58696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BBB3DB1-A1C4-B75F-F03E-6761FB5724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51F239-A81F-D0C1-6A06-A276839D5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F597DF95-9951-FCAC-73C8-6825B12C8127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influencing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5FC1CDB8-9381-B245-E000-74DE494BA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7</a:t>
            </a:fld>
            <a:endParaRPr lang="de-DE" dirty="0"/>
          </a:p>
        </p:txBody>
      </p:sp>
      <p:pic>
        <p:nvPicPr>
          <p:cNvPr id="23" name="Grafik 2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D0083A62-3396-71FC-291D-A2CC2BE9B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66" y="1149109"/>
            <a:ext cx="7554468" cy="532713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10E5448-82D8-270C-F4FD-D68462E38F7D}"/>
              </a:ext>
            </a:extLst>
          </p:cNvPr>
          <p:cNvSpPr txBox="1"/>
          <p:nvPr/>
        </p:nvSpPr>
        <p:spPr>
          <a:xfrm>
            <a:off x="9390250" y="6170552"/>
            <a:ext cx="2546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de-DE"/>
            </a:defPPr>
            <a:lvl1pPr>
              <a:defRPr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 dirty="0"/>
              <a:t>Source: Wiegand and Wynn, 2023</a:t>
            </a:r>
          </a:p>
        </p:txBody>
      </p:sp>
    </p:spTree>
    <p:extLst>
      <p:ext uri="{BB962C8B-B14F-4D97-AF65-F5344CB8AC3E}">
        <p14:creationId xmlns:p14="http://schemas.microsoft.com/office/powerpoint/2010/main" val="76818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6BFD6-2703-2B31-24FE-004A595C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BBC046-671F-AA91-532F-21F04D23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efforts focus on resource efficiency and waste reduction, while Scope 3 emissions lag behind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91430F4-D7C6-8D3B-CF6C-1D17AB6E8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A4AA637-7473-4C62-5F01-0281181B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85E64A95-2508-567D-DAD6-05B6FE8F6CD3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Key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C3EAA167-601E-058B-27CA-4E00D2282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8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A4D13B8-502B-F1C3-D268-E4D641E07B13}"/>
              </a:ext>
            </a:extLst>
          </p:cNvPr>
          <p:cNvSpPr txBox="1"/>
          <p:nvPr/>
        </p:nvSpPr>
        <p:spPr>
          <a:xfrm>
            <a:off x="941691" y="1339830"/>
            <a:ext cx="1126291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</a:t>
            </a:r>
            <a:r>
              <a:rPr kumimoji="0" lang="de-DE" altLang="de-DE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particularly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water-saving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recycled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alternative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widely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pursued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on-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reusable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packaging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recycling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initiatives </a:t>
            </a:r>
            <a:endParaRPr lang="en-US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 reduction focuses on Scope 1 and 2, while Scope 3 remains largely unaddressed</a:t>
            </a:r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8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5D55D-3D76-7FDD-DDAD-2916DDAB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0155D74-9937-50D2-3194-7B7DBDCC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91" y="0"/>
            <a:ext cx="10316860" cy="885825"/>
          </a:xfrm>
        </p:spPr>
        <p:txBody>
          <a:bodyPr rtlCol="0" anchor="ctr">
            <a:noAutofit/>
          </a:bodyPr>
          <a:lstStyle>
            <a:defPPr>
              <a:defRPr lang="de-DE"/>
            </a:defPPr>
          </a:lstStyle>
          <a:p>
            <a:pPr lvl="0"/>
            <a:r>
              <a:rPr lang="en-US" sz="2400" dirty="0">
                <a:solidFill>
                  <a:srgbClr val="5869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 Economy practices focus on mainly on product design, business model innovation, recycling, and cross-company collaboration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1452930-5427-E6D4-E747-8919C65CA1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de-DE"/>
              <a:t>02/04/2026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30F414-62A9-F61E-7E55-E60B0029B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6000" y="6356350"/>
            <a:ext cx="5040000" cy="365125"/>
          </a:xfrm>
        </p:spPr>
        <p:txBody>
          <a:bodyPr/>
          <a:lstStyle/>
          <a:p>
            <a:pPr rtl="0"/>
            <a:r>
              <a:rPr lang="de-DE" dirty="0"/>
              <a:t>CIMEC’26 WATER CONFERENCE | Martin Wynn &amp; Tina Wiegand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EEDAD061-9AC6-80D2-7C24-59B7D7795CE8}"/>
              </a:ext>
            </a:extLst>
          </p:cNvPr>
          <p:cNvSpPr txBox="1">
            <a:spLocks/>
          </p:cNvSpPr>
          <p:nvPr/>
        </p:nvSpPr>
        <p:spPr>
          <a:xfrm>
            <a:off x="929082" y="773699"/>
            <a:ext cx="11250309" cy="49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Key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de-DE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AC969263-0412-2726-0861-9DF4870E3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18D65601-5AE2-46FC-B138-694DDD2B510D}" type="slidenum">
              <a:rPr lang="de-DE" smtClean="0"/>
              <a:pPr rtl="0"/>
              <a:t>9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2D7279-A663-CDFF-6278-FCBB132B724B}"/>
              </a:ext>
            </a:extLst>
          </p:cNvPr>
          <p:cNvSpPr txBox="1"/>
          <p:nvPr/>
        </p:nvSpPr>
        <p:spPr>
          <a:xfrm>
            <a:off x="929082" y="1454400"/>
            <a:ext cx="1125031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de-DE" altLang="de-DE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</a:t>
            </a:r>
            <a:r>
              <a:rPr kumimoji="0" lang="de-DE" altLang="de-D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Economy Practices: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design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increasingly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adopted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limited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profitability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uncertain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circularity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clusters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partnerships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cross-sector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de-DE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initiatives </a:t>
            </a:r>
          </a:p>
        </p:txBody>
      </p:sp>
    </p:spTree>
    <p:extLst>
      <p:ext uri="{BB962C8B-B14F-4D97-AF65-F5344CB8AC3E}">
        <p14:creationId xmlns:p14="http://schemas.microsoft.com/office/powerpoint/2010/main" val="370826394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72938327_TF78544816_Win32" id="{A86D2529-0102-4786-A7BE-258984D63721}" vid="{FE3B0FAD-7AD0-46AD-A4CD-14C47D9E5FB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2051</Words>
  <Application>Microsoft Office PowerPoint</Application>
  <PresentationFormat>Widescreen</PresentationFormat>
  <Paragraphs>217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Tisa Offc Serif Pro</vt:lpstr>
      <vt:lpstr>Univers Light</vt:lpstr>
      <vt:lpstr>Wingdings</vt:lpstr>
      <vt:lpstr>Benutzerdefiniert</vt:lpstr>
      <vt:lpstr>CIMEC’26 WATER CONFERENCE  02/04/2026  SUSTAINABILITY, THE CIRCULAR ECONOMY AND DIGITALISATION IN THE EUROPEAN TEXTILE &amp; CLOTHING INDUSTRY  - An Applied Maturity Framework- </vt:lpstr>
      <vt:lpstr>Agenda</vt:lpstr>
      <vt:lpstr>The textile and clothing (T&amp;C) industry covers distinct but interconnected stages from fibre production to finished textiles and garments</vt:lpstr>
      <vt:lpstr>Italy dominates the European T&amp;C industry while SMEs shape its overall structure</vt:lpstr>
      <vt:lpstr>The T&amp;C industry faces major environmental impacts and increasing pressure for the transition to sustainability, circularity and digitalisation </vt:lpstr>
      <vt:lpstr>Circular Economy and digital technologies are key enablers for sustainable transformation in the T&amp;C Industry</vt:lpstr>
      <vt:lpstr>Companies progress incrementally towards integrated sustainability, CE, and digitalisation across products, processes, and organisation</vt:lpstr>
      <vt:lpstr>Sustainability efforts focus on resource efficiency and waste reduction, while Scope 3 emissions lag behind</vt:lpstr>
      <vt:lpstr>Circular Economy practices focus on mainly on product design, business model innovation, recycling, and cross-company collaboration</vt:lpstr>
      <vt:lpstr>Digital technologies are widely adopted but only indirectly support sustainability strategies and CE-practices</vt:lpstr>
      <vt:lpstr>A four-stage maturity framework captures the transition towards integrated sustainability, CE, and digitalisation</vt:lpstr>
      <vt:lpstr>The case study companies follow different transition paths rather than linear  maturity development</vt:lpstr>
      <vt:lpstr>The case study companies follow different transition paths rather than linear  maturity development</vt:lpstr>
      <vt:lpstr>Four company profiles capture distinct maturity patterns in integrated sustainability strategy / circular economy practices, and digitalisation </vt:lpstr>
      <vt:lpstr>Water-related sustainability, circularity, and digitalisation practices are most visible in process innovation, resource monitoring, and wastewater management</vt:lpstr>
      <vt:lpstr>Fragmented progress calls for integrated strategies and further research on the twin transition in the European T&amp;C Industry</vt:lpstr>
      <vt:lpstr>Thank you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Wiegand</dc:creator>
  <cp:lastModifiedBy>GOODLAND, Rhiannon</cp:lastModifiedBy>
  <cp:revision>41</cp:revision>
  <cp:lastPrinted>2026-04-02T12:42:28Z</cp:lastPrinted>
  <dcterms:created xsi:type="dcterms:W3CDTF">2026-03-29T20:24:53Z</dcterms:created>
  <dcterms:modified xsi:type="dcterms:W3CDTF">2026-04-07T10:16:57Z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