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89" r:id="rId2"/>
    <p:sldId id="291" r:id="rId3"/>
    <p:sldId id="290" r:id="rId4"/>
    <p:sldId id="293" r:id="rId5"/>
    <p:sldId id="29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18"/>
    <p:restoredTop sz="94694"/>
  </p:normalViewPr>
  <p:slideViewPr>
    <p:cSldViewPr snapToGrid="0">
      <p:cViewPr varScale="1">
        <p:scale>
          <a:sx n="114" d="100"/>
          <a:sy n="114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7E458-BCD0-4341-8F31-C6A23D9CA7AB}" type="datetimeFigureOut">
              <a:rPr lang="en-US" smtClean="0"/>
              <a:t>1/25/25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03DDA-AE03-6448-AA4F-5784847EB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12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77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3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82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4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6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2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16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2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6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3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29CBF0-9AD8-97F5-B4D3-9C66FB57DA1B}"/>
              </a:ext>
            </a:extLst>
          </p:cNvPr>
          <p:cNvSpPr txBox="1"/>
          <p:nvPr/>
        </p:nvSpPr>
        <p:spPr>
          <a:xfrm>
            <a:off x="479893" y="4343694"/>
            <a:ext cx="71729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7200" b="1" dirty="0">
              <a:highlight>
                <a:srgbClr val="FFFF00"/>
              </a:highlight>
              <a:latin typeface="Museo 300" panose="02000000000000000000" pitchFamily="2" charset="77"/>
            </a:endParaRPr>
          </a:p>
          <a:p>
            <a:r>
              <a:rPr lang="en-US" sz="7200" b="1" dirty="0">
                <a:highlight>
                  <a:srgbClr val="FFFF00"/>
                </a:highlight>
                <a:latin typeface="Museo 300" panose="02000000000000000000" pitchFamily="2" charset="77"/>
              </a:rPr>
              <a:t>Andrew Lansley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0759B-A390-C38D-DC34-E909038E2D0B}"/>
              </a:ext>
            </a:extLst>
          </p:cNvPr>
          <p:cNvSpPr txBox="1"/>
          <p:nvPr/>
        </p:nvSpPr>
        <p:spPr>
          <a:xfrm>
            <a:off x="9673389" y="5836645"/>
            <a:ext cx="2190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FF00FF"/>
                </a:highlight>
                <a:latin typeface="Museo 300" panose="02000000000000000000" pitchFamily="2" charset="77"/>
              </a:rPr>
              <a:t>EPS2024</a:t>
            </a:r>
          </a:p>
        </p:txBody>
      </p:sp>
    </p:spTree>
    <p:extLst>
      <p:ext uri="{BB962C8B-B14F-4D97-AF65-F5344CB8AC3E}">
        <p14:creationId xmlns:p14="http://schemas.microsoft.com/office/powerpoint/2010/main" val="3137177851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brain&#10;&#10;Description automatically generated">
            <a:extLst>
              <a:ext uri="{FF2B5EF4-FFF2-40B4-BE49-F238E27FC236}">
                <a16:creationId xmlns:a16="http://schemas.microsoft.com/office/drawing/2014/main" id="{6E1DC337-0F2B-E070-B201-D000B368A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39" y="753980"/>
            <a:ext cx="4124601" cy="2320088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FDA1275-9818-5FEE-6B5E-A3A63E6B0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8" y="936437"/>
            <a:ext cx="2277978" cy="412206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3DF45C20-79CB-DD4E-D131-0923E5AEF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39" y="3300661"/>
            <a:ext cx="4328657" cy="3246493"/>
          </a:xfrm>
          <a:prstGeom prst="rect">
            <a:avLst/>
          </a:prstGeom>
        </p:spPr>
      </p:pic>
      <p:pic>
        <p:nvPicPr>
          <p:cNvPr id="9" name="Picture 8" descr="A black and white sign with a person walking a trumpet&#10;&#10;Description automatically generated">
            <a:extLst>
              <a:ext uri="{FF2B5EF4-FFF2-40B4-BE49-F238E27FC236}">
                <a16:creationId xmlns:a16="http://schemas.microsoft.com/office/drawing/2014/main" id="{8F026760-C9C5-2455-DE58-70BADFD1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420" y="1227702"/>
            <a:ext cx="3340753" cy="12817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creenshot of a music event&#10;&#10;Description automatically generated">
            <a:extLst>
              <a:ext uri="{FF2B5EF4-FFF2-40B4-BE49-F238E27FC236}">
                <a16:creationId xmlns:a16="http://schemas.microsoft.com/office/drawing/2014/main" id="{E16F234F-21CB-0403-9575-12ADC1B82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420" y="2662989"/>
            <a:ext cx="3340753" cy="3577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shot of a music event&#10;&#10;Description automatically generated">
            <a:extLst>
              <a:ext uri="{FF2B5EF4-FFF2-40B4-BE49-F238E27FC236}">
                <a16:creationId xmlns:a16="http://schemas.microsoft.com/office/drawing/2014/main" id="{2603714D-AF08-AFC8-560C-09459BC24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7868" y="2662988"/>
            <a:ext cx="3329724" cy="35773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51C4AB-C994-6FD5-B698-0762E0984CB4}"/>
              </a:ext>
            </a:extLst>
          </p:cNvPr>
          <p:cNvSpPr txBox="1"/>
          <p:nvPr/>
        </p:nvSpPr>
        <p:spPr>
          <a:xfrm>
            <a:off x="8537868" y="300913"/>
            <a:ext cx="35831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400" b="1" dirty="0">
                <a:highlight>
                  <a:srgbClr val="FFFF00"/>
                </a:highlight>
                <a:latin typeface="Museo 300" panose="02000000000000000000" pitchFamily="2" charset="77"/>
              </a:rPr>
              <a:t>AI, ML, GAI, </a:t>
            </a:r>
          </a:p>
          <a:p>
            <a:pPr algn="r"/>
            <a:r>
              <a:rPr lang="en-GB" sz="4400" b="1" dirty="0">
                <a:highlight>
                  <a:srgbClr val="FFFF00"/>
                </a:highlight>
                <a:latin typeface="Museo 300" panose="02000000000000000000" pitchFamily="2" charset="77"/>
              </a:rPr>
              <a:t>GANs, LLMs?</a:t>
            </a:r>
            <a:endParaRPr lang="en-US" sz="4400" b="1" dirty="0">
              <a:highlight>
                <a:srgbClr val="FFFF00"/>
              </a:highlight>
              <a:latin typeface="Museo 3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11697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41C056-CDA2-B8B4-F672-3C374A5F7310}"/>
              </a:ext>
            </a:extLst>
          </p:cNvPr>
          <p:cNvSpPr txBox="1"/>
          <p:nvPr/>
        </p:nvSpPr>
        <p:spPr>
          <a:xfrm>
            <a:off x="128335" y="401176"/>
            <a:ext cx="9753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>
                <a:highlight>
                  <a:srgbClr val="FFFF00"/>
                </a:highlight>
                <a:latin typeface="Museo 300" panose="02000000000000000000" pitchFamily="2" charset="77"/>
              </a:rPr>
              <a:t>Cheltenham Science Festival - AIDA</a:t>
            </a:r>
            <a:endParaRPr lang="en-US" sz="4400" b="1" dirty="0">
              <a:highlight>
                <a:srgbClr val="FFFF00"/>
              </a:highlight>
              <a:latin typeface="Museo 300" panose="02000000000000000000" pitchFamily="2" charset="77"/>
            </a:endParaRPr>
          </a:p>
        </p:txBody>
      </p:sp>
      <p:pic>
        <p:nvPicPr>
          <p:cNvPr id="5" name="Picture 4" descr="A person holding a cup&#10;&#10;Description automatically generated">
            <a:extLst>
              <a:ext uri="{FF2B5EF4-FFF2-40B4-BE49-F238E27FC236}">
                <a16:creationId xmlns:a16="http://schemas.microsoft.com/office/drawing/2014/main" id="{651BBC36-9701-7859-59C4-C225BB06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10" y="1325502"/>
            <a:ext cx="3753855" cy="5307909"/>
          </a:xfrm>
          <a:prstGeom prst="rect">
            <a:avLst/>
          </a:prstGeom>
        </p:spPr>
      </p:pic>
      <p:pic>
        <p:nvPicPr>
          <p:cNvPr id="7" name="Picture 6" descr="A collage of girls with headsets&#10;&#10;Description automatically generated">
            <a:extLst>
              <a:ext uri="{FF2B5EF4-FFF2-40B4-BE49-F238E27FC236}">
                <a16:creationId xmlns:a16="http://schemas.microsoft.com/office/drawing/2014/main" id="{B6176A66-5192-0E65-F357-7131FDDE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554" y="4063329"/>
            <a:ext cx="4591899" cy="2582943"/>
          </a:xfrm>
          <a:prstGeom prst="rect">
            <a:avLst/>
          </a:prstGeom>
        </p:spPr>
      </p:pic>
      <p:pic>
        <p:nvPicPr>
          <p:cNvPr id="9" name="Picture 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2D8384-4A05-AA4C-15EE-877AE4E8A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551" y="1325502"/>
            <a:ext cx="4466123" cy="25829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30A893B-D313-EBBF-CF27-0E1344D8D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551" y="4063329"/>
            <a:ext cx="2582942" cy="258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3980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472CAA4-862B-6FF8-1CED-159CF5F45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83" y="293225"/>
            <a:ext cx="4111397" cy="1394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35B1A-E817-20F7-5A1D-460E643D8096}"/>
              </a:ext>
            </a:extLst>
          </p:cNvPr>
          <p:cNvSpPr txBox="1"/>
          <p:nvPr/>
        </p:nvSpPr>
        <p:spPr>
          <a:xfrm>
            <a:off x="9438467" y="6307810"/>
            <a:ext cx="2583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 panose="02000503020000020003" pitchFamily="2" charset="0"/>
              </a:rPr>
              <a:t>www.andrewlansley.org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2" name="4c1165f8-beb8-45a9-a375-1acdb8112362">
            <a:hlinkClick r:id="" action="ppaction://media"/>
            <a:extLst>
              <a:ext uri="{FF2B5EF4-FFF2-40B4-BE49-F238E27FC236}">
                <a16:creationId xmlns:a16="http://schemas.microsoft.com/office/drawing/2014/main" id="{6749E3F6-46EE-CC95-8D3A-C689B0404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76229"/>
            <a:ext cx="2588190" cy="5716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5458E-B1FB-E37F-7311-2FE6BD5DECC8}"/>
              </a:ext>
            </a:extLst>
          </p:cNvPr>
          <p:cNvSpPr txBox="1"/>
          <p:nvPr/>
        </p:nvSpPr>
        <p:spPr>
          <a:xfrm>
            <a:off x="1250412" y="2594457"/>
            <a:ext cx="43620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/>
              <a:t>AR Modelling</a:t>
            </a:r>
          </a:p>
          <a:p>
            <a:pPr algn="r"/>
            <a:r>
              <a:rPr lang="en-US" sz="2800" dirty="0"/>
              <a:t>+</a:t>
            </a:r>
          </a:p>
          <a:p>
            <a:pPr algn="r"/>
            <a:r>
              <a:rPr lang="en-US" sz="2800" dirty="0"/>
              <a:t>Virtual environment</a:t>
            </a:r>
          </a:p>
          <a:p>
            <a:pPr algn="r"/>
            <a:r>
              <a:rPr lang="en-US" sz="2800" dirty="0"/>
              <a:t>+</a:t>
            </a:r>
          </a:p>
          <a:p>
            <a:pPr algn="r"/>
            <a:r>
              <a:rPr lang="en-US" sz="2800" dirty="0"/>
              <a:t>Access technologies</a:t>
            </a:r>
          </a:p>
          <a:p>
            <a:pPr algn="r"/>
            <a:r>
              <a:rPr lang="en-US" sz="2800" dirty="0"/>
              <a:t>+</a:t>
            </a:r>
          </a:p>
          <a:p>
            <a:pPr algn="r"/>
            <a:r>
              <a:rPr lang="en-US" sz="2800" dirty="0"/>
              <a:t>Creative content</a:t>
            </a:r>
          </a:p>
          <a:p>
            <a:pPr algn="r"/>
            <a:r>
              <a:rPr lang="en-US" sz="2800" dirty="0"/>
              <a:t>+</a:t>
            </a:r>
          </a:p>
          <a:p>
            <a:pPr algn="r"/>
            <a:r>
              <a:rPr lang="en-US" sz="2800" dirty="0"/>
              <a:t>Dynamic data response</a:t>
            </a:r>
          </a:p>
        </p:txBody>
      </p:sp>
    </p:spTree>
    <p:extLst>
      <p:ext uri="{BB962C8B-B14F-4D97-AF65-F5344CB8AC3E}">
        <p14:creationId xmlns:p14="http://schemas.microsoft.com/office/powerpoint/2010/main" val="1240272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stage&#10;&#10;Description automatically generated">
            <a:extLst>
              <a:ext uri="{FF2B5EF4-FFF2-40B4-BE49-F238E27FC236}">
                <a16:creationId xmlns:a16="http://schemas.microsoft.com/office/drawing/2014/main" id="{8C8EC634-7A54-0D21-27AE-AD789387A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580" y="-948372"/>
            <a:ext cx="12567159" cy="81620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ED250D-CEFF-3874-8CFC-DEE542D78988}"/>
              </a:ext>
            </a:extLst>
          </p:cNvPr>
          <p:cNvSpPr txBox="1"/>
          <p:nvPr/>
        </p:nvSpPr>
        <p:spPr>
          <a:xfrm>
            <a:off x="507050" y="477376"/>
            <a:ext cx="42506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400" b="1" dirty="0">
                <a:highlight>
                  <a:srgbClr val="FFFF00"/>
                </a:highlight>
                <a:latin typeface="Museo 300" panose="02000000000000000000" pitchFamily="2" charset="77"/>
              </a:rPr>
              <a:t>On the horizon</a:t>
            </a:r>
            <a:endParaRPr lang="en-US" sz="4400" b="1" dirty="0">
              <a:highlight>
                <a:srgbClr val="FFFF00"/>
              </a:highlight>
              <a:latin typeface="Museo 300" panose="02000000000000000000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B5F1C5-6072-B822-D845-65192112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58" y="4828674"/>
            <a:ext cx="3322498" cy="18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1B242F"/>
      </a:dk2>
      <a:lt2>
        <a:srgbClr val="F3F0F3"/>
      </a:lt2>
      <a:accent1>
        <a:srgbClr val="47B548"/>
      </a:accent1>
      <a:accent2>
        <a:srgbClr val="3BB16D"/>
      </a:accent2>
      <a:accent3>
        <a:srgbClr val="45B1A0"/>
      </a:accent3>
      <a:accent4>
        <a:srgbClr val="3B93B1"/>
      </a:accent4>
      <a:accent5>
        <a:srgbClr val="4D73C3"/>
      </a:accent5>
      <a:accent6>
        <a:srgbClr val="4C41B4"/>
      </a:accent6>
      <a:hlink>
        <a:srgbClr val="BF3FBD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41</Words>
  <Application>Microsoft Macintosh PowerPoint</Application>
  <PresentationFormat>Widescreen</PresentationFormat>
  <Paragraphs>17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Avenir Book</vt:lpstr>
      <vt:lpstr>Calibri</vt:lpstr>
      <vt:lpstr>Century Gothic</vt:lpstr>
      <vt:lpstr>Elephant</vt:lpstr>
      <vt:lpstr>Museo 300</vt:lpstr>
      <vt:lpstr>BrushVTI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Dynamics</dc:title>
  <dc:creator>LANSLEY, Andrew</dc:creator>
  <cp:lastModifiedBy>Andrew Lansley</cp:lastModifiedBy>
  <cp:revision>29</cp:revision>
  <dcterms:created xsi:type="dcterms:W3CDTF">2023-07-17T21:52:41Z</dcterms:created>
  <dcterms:modified xsi:type="dcterms:W3CDTF">2025-01-25T16:42:48Z</dcterms:modified>
</cp:coreProperties>
</file>