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Lst>
  <p:notesMasterIdLst>
    <p:notesMasterId r:id="rId12"/>
  </p:notesMasterIdLst>
  <p:sldIdLst>
    <p:sldId id="256" r:id="rId2"/>
    <p:sldId id="257" r:id="rId3"/>
    <p:sldId id="258" r:id="rId4"/>
    <p:sldId id="259" r:id="rId5"/>
    <p:sldId id="260" r:id="rId6"/>
    <p:sldId id="264" r:id="rId7"/>
    <p:sldId id="261" r:id="rId8"/>
    <p:sldId id="262" r:id="rId9"/>
    <p:sldId id="265"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E42"/>
    <a:srgbClr val="E1A93C"/>
    <a:srgbClr val="509EB1"/>
    <a:srgbClr val="F1A948"/>
    <a:srgbClr val="30A6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C6E88C-8F55-4687-853E-AABDFF7B4D2C}" v="2" dt="2024-05-02T14:01:12.8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54"/>
    <p:restoredTop sz="59956"/>
  </p:normalViewPr>
  <p:slideViewPr>
    <p:cSldViewPr snapToGrid="0">
      <p:cViewPr varScale="1">
        <p:scale>
          <a:sx n="66" d="100"/>
          <a:sy n="66" d="100"/>
        </p:scale>
        <p:origin x="2118" y="66"/>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71611881848103"/>
          <c:y val="0.19486112950509557"/>
          <c:w val="0.80621276507103279"/>
          <c:h val="0.65065785063430637"/>
        </c:manualLayout>
      </c:layout>
      <c:scatterChart>
        <c:scatterStyle val="lineMarker"/>
        <c:varyColors val="0"/>
        <c:ser>
          <c:idx val="0"/>
          <c:order val="0"/>
          <c:spPr>
            <a:ln w="25400" cap="rnd">
              <a:noFill/>
              <a:round/>
            </a:ln>
            <a:effectLst/>
          </c:spPr>
          <c:marker>
            <c:symbol val="circle"/>
            <c:size val="5"/>
            <c:spPr>
              <a:solidFill>
                <a:srgbClr val="30A695"/>
              </a:solidFill>
              <a:ln w="9525">
                <a:solidFill>
                  <a:srgbClr val="30A695"/>
                </a:solidFill>
              </a:ln>
              <a:effectLst/>
            </c:spPr>
          </c:marker>
          <c:xVal>
            <c:numRef>
              <c:f>'[Age range and frequency.xlsx]Age range'!$A$2:$A$46</c:f>
              <c:numCache>
                <c:formatCode>General</c:formatCode>
                <c:ptCount val="45"/>
                <c:pt idx="0">
                  <c:v>21</c:v>
                </c:pt>
                <c:pt idx="1">
                  <c:v>29</c:v>
                </c:pt>
                <c:pt idx="2">
                  <c:v>30</c:v>
                </c:pt>
                <c:pt idx="3">
                  <c:v>31</c:v>
                </c:pt>
                <c:pt idx="4">
                  <c:v>33</c:v>
                </c:pt>
                <c:pt idx="5">
                  <c:v>34</c:v>
                </c:pt>
                <c:pt idx="6">
                  <c:v>35</c:v>
                </c:pt>
                <c:pt idx="7">
                  <c:v>36</c:v>
                </c:pt>
                <c:pt idx="8">
                  <c:v>37</c:v>
                </c:pt>
                <c:pt idx="9">
                  <c:v>38</c:v>
                </c:pt>
                <c:pt idx="10">
                  <c:v>39</c:v>
                </c:pt>
                <c:pt idx="11">
                  <c:v>40</c:v>
                </c:pt>
                <c:pt idx="12">
                  <c:v>41</c:v>
                </c:pt>
                <c:pt idx="13">
                  <c:v>42</c:v>
                </c:pt>
                <c:pt idx="14">
                  <c:v>43</c:v>
                </c:pt>
                <c:pt idx="15">
                  <c:v>44</c:v>
                </c:pt>
                <c:pt idx="16">
                  <c:v>45</c:v>
                </c:pt>
                <c:pt idx="17">
                  <c:v>46</c:v>
                </c:pt>
                <c:pt idx="18">
                  <c:v>47</c:v>
                </c:pt>
                <c:pt idx="19">
                  <c:v>48</c:v>
                </c:pt>
                <c:pt idx="20">
                  <c:v>49</c:v>
                </c:pt>
                <c:pt idx="21">
                  <c:v>50</c:v>
                </c:pt>
                <c:pt idx="22">
                  <c:v>51</c:v>
                </c:pt>
                <c:pt idx="23">
                  <c:v>52</c:v>
                </c:pt>
                <c:pt idx="24">
                  <c:v>53</c:v>
                </c:pt>
                <c:pt idx="25">
                  <c:v>54</c:v>
                </c:pt>
                <c:pt idx="26">
                  <c:v>55</c:v>
                </c:pt>
                <c:pt idx="27">
                  <c:v>56</c:v>
                </c:pt>
                <c:pt idx="28">
                  <c:v>57</c:v>
                </c:pt>
                <c:pt idx="29">
                  <c:v>58</c:v>
                </c:pt>
                <c:pt idx="30">
                  <c:v>59</c:v>
                </c:pt>
                <c:pt idx="31">
                  <c:v>60</c:v>
                </c:pt>
                <c:pt idx="32">
                  <c:v>61</c:v>
                </c:pt>
                <c:pt idx="33">
                  <c:v>62</c:v>
                </c:pt>
                <c:pt idx="34">
                  <c:v>63</c:v>
                </c:pt>
                <c:pt idx="35">
                  <c:v>64</c:v>
                </c:pt>
                <c:pt idx="36">
                  <c:v>65</c:v>
                </c:pt>
                <c:pt idx="37">
                  <c:v>66</c:v>
                </c:pt>
                <c:pt idx="38">
                  <c:v>67</c:v>
                </c:pt>
                <c:pt idx="39">
                  <c:v>68</c:v>
                </c:pt>
                <c:pt idx="40">
                  <c:v>69</c:v>
                </c:pt>
                <c:pt idx="41">
                  <c:v>70</c:v>
                </c:pt>
                <c:pt idx="42">
                  <c:v>71</c:v>
                </c:pt>
                <c:pt idx="43">
                  <c:v>72</c:v>
                </c:pt>
                <c:pt idx="44">
                  <c:v>73</c:v>
                </c:pt>
              </c:numCache>
            </c:numRef>
          </c:xVal>
          <c:yVal>
            <c:numRef>
              <c:f>'[Age range and frequency.xlsx]Age range'!$B$2:$B$46</c:f>
              <c:numCache>
                <c:formatCode>General</c:formatCode>
                <c:ptCount val="45"/>
                <c:pt idx="0">
                  <c:v>1</c:v>
                </c:pt>
                <c:pt idx="1">
                  <c:v>2</c:v>
                </c:pt>
                <c:pt idx="2">
                  <c:v>1</c:v>
                </c:pt>
                <c:pt idx="3">
                  <c:v>1</c:v>
                </c:pt>
                <c:pt idx="4">
                  <c:v>1</c:v>
                </c:pt>
                <c:pt idx="5">
                  <c:v>2</c:v>
                </c:pt>
                <c:pt idx="6">
                  <c:v>5</c:v>
                </c:pt>
                <c:pt idx="7">
                  <c:v>7</c:v>
                </c:pt>
                <c:pt idx="8">
                  <c:v>12</c:v>
                </c:pt>
                <c:pt idx="9">
                  <c:v>17</c:v>
                </c:pt>
                <c:pt idx="10">
                  <c:v>19</c:v>
                </c:pt>
                <c:pt idx="11">
                  <c:v>26</c:v>
                </c:pt>
                <c:pt idx="12">
                  <c:v>30</c:v>
                </c:pt>
                <c:pt idx="13">
                  <c:v>37</c:v>
                </c:pt>
                <c:pt idx="14">
                  <c:v>45</c:v>
                </c:pt>
                <c:pt idx="15">
                  <c:v>55</c:v>
                </c:pt>
                <c:pt idx="16">
                  <c:v>64</c:v>
                </c:pt>
                <c:pt idx="17">
                  <c:v>58</c:v>
                </c:pt>
                <c:pt idx="18">
                  <c:v>73</c:v>
                </c:pt>
                <c:pt idx="19">
                  <c:v>63</c:v>
                </c:pt>
                <c:pt idx="20">
                  <c:v>76</c:v>
                </c:pt>
                <c:pt idx="21">
                  <c:v>90</c:v>
                </c:pt>
                <c:pt idx="22">
                  <c:v>75</c:v>
                </c:pt>
                <c:pt idx="23">
                  <c:v>92</c:v>
                </c:pt>
                <c:pt idx="24">
                  <c:v>81</c:v>
                </c:pt>
                <c:pt idx="25">
                  <c:v>84</c:v>
                </c:pt>
                <c:pt idx="26">
                  <c:v>65</c:v>
                </c:pt>
                <c:pt idx="27">
                  <c:v>54</c:v>
                </c:pt>
                <c:pt idx="28">
                  <c:v>71</c:v>
                </c:pt>
                <c:pt idx="29">
                  <c:v>50</c:v>
                </c:pt>
                <c:pt idx="30">
                  <c:v>61</c:v>
                </c:pt>
                <c:pt idx="31">
                  <c:v>52</c:v>
                </c:pt>
                <c:pt idx="32">
                  <c:v>34</c:v>
                </c:pt>
                <c:pt idx="33">
                  <c:v>26</c:v>
                </c:pt>
                <c:pt idx="34">
                  <c:v>28</c:v>
                </c:pt>
                <c:pt idx="35">
                  <c:v>23</c:v>
                </c:pt>
                <c:pt idx="36">
                  <c:v>21</c:v>
                </c:pt>
                <c:pt idx="37">
                  <c:v>12</c:v>
                </c:pt>
                <c:pt idx="38">
                  <c:v>11</c:v>
                </c:pt>
                <c:pt idx="39">
                  <c:v>9</c:v>
                </c:pt>
                <c:pt idx="40">
                  <c:v>4</c:v>
                </c:pt>
                <c:pt idx="41">
                  <c:v>8</c:v>
                </c:pt>
                <c:pt idx="42">
                  <c:v>8</c:v>
                </c:pt>
                <c:pt idx="43">
                  <c:v>3</c:v>
                </c:pt>
                <c:pt idx="44">
                  <c:v>4</c:v>
                </c:pt>
              </c:numCache>
            </c:numRef>
          </c:yVal>
          <c:smooth val="0"/>
          <c:extLst>
            <c:ext xmlns:c16="http://schemas.microsoft.com/office/drawing/2014/chart" uri="{C3380CC4-5D6E-409C-BE32-E72D297353CC}">
              <c16:uniqueId val="{00000001-CD73-5C40-8163-6DEE45606958}"/>
            </c:ext>
          </c:extLst>
        </c:ser>
        <c:dLbls>
          <c:showLegendKey val="0"/>
          <c:showVal val="0"/>
          <c:showCatName val="0"/>
          <c:showSerName val="0"/>
          <c:showPercent val="0"/>
          <c:showBubbleSize val="0"/>
        </c:dLbls>
        <c:axId val="1038546912"/>
        <c:axId val="780575088"/>
      </c:scatterChart>
      <c:valAx>
        <c:axId val="1038546912"/>
        <c:scaling>
          <c:orientation val="minMax"/>
          <c:min val="2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Age of respondents</a:t>
                </a:r>
              </a:p>
            </c:rich>
          </c:tx>
          <c:layout>
            <c:manualLayout>
              <c:xMode val="edge"/>
              <c:yMode val="edge"/>
              <c:x val="0.37501541473982419"/>
              <c:y val="0.911168336840453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575088"/>
        <c:crosses val="autoZero"/>
        <c:crossBetween val="midCat"/>
      </c:valAx>
      <c:valAx>
        <c:axId val="7805750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Number of respondents</a:t>
                </a:r>
              </a:p>
            </c:rich>
          </c:tx>
          <c:layout>
            <c:manualLayout>
              <c:xMode val="edge"/>
              <c:yMode val="edge"/>
              <c:x val="1.8518518518518517E-2"/>
              <c:y val="0.3093305734181582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85469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88AA9-3F23-2B4B-BED5-B613B84067CE}"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7C30A-3902-174A-B96E-BD252008C65B}" type="slidenum">
              <a:rPr lang="en-US" smtClean="0"/>
              <a:t>‹#›</a:t>
            </a:fld>
            <a:endParaRPr lang="en-US"/>
          </a:p>
        </p:txBody>
      </p:sp>
    </p:spTree>
    <p:extLst>
      <p:ext uri="{BB962C8B-B14F-4D97-AF65-F5344CB8AC3E}">
        <p14:creationId xmlns:p14="http://schemas.microsoft.com/office/powerpoint/2010/main" val="2833064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Thank you for inviting me to speak at the conference today.</a:t>
            </a:r>
          </a:p>
          <a:p>
            <a:pPr marL="171450" indent="-171450">
              <a:buFont typeface="Arial" panose="020B0604020202020204" pitchFamily="34" charset="0"/>
              <a:buChar char="•"/>
            </a:pPr>
            <a:r>
              <a:rPr lang="en-GB" dirty="0"/>
              <a:t>Simple intro, name and presentation title.</a:t>
            </a:r>
          </a:p>
          <a:p>
            <a:pPr marL="171450" indent="-171450">
              <a:buFont typeface="Arial" panose="020B0604020202020204" pitchFamily="34" charset="0"/>
              <a:buChar char="•"/>
            </a:pPr>
            <a:r>
              <a:rPr lang="en-GB" dirty="0"/>
              <a:t>Acknowledge any funders, or organisations who assisted with the project</a:t>
            </a:r>
          </a:p>
        </p:txBody>
      </p:sp>
      <p:sp>
        <p:nvSpPr>
          <p:cNvPr id="4" name="Slide Number Placeholder 3"/>
          <p:cNvSpPr>
            <a:spLocks noGrp="1"/>
          </p:cNvSpPr>
          <p:nvPr>
            <p:ph type="sldNum" sz="quarter" idx="5"/>
          </p:nvPr>
        </p:nvSpPr>
        <p:spPr/>
        <p:txBody>
          <a:bodyPr/>
          <a:lstStyle/>
          <a:p>
            <a:fld id="{3267C30A-3902-174A-B96E-BD252008C65B}" type="slidenum">
              <a:rPr lang="en-US" smtClean="0"/>
              <a:t>1</a:t>
            </a:fld>
            <a:endParaRPr lang="en-US"/>
          </a:p>
        </p:txBody>
      </p:sp>
    </p:spTree>
    <p:extLst>
      <p:ext uri="{BB962C8B-B14F-4D97-AF65-F5344CB8AC3E}">
        <p14:creationId xmlns:p14="http://schemas.microsoft.com/office/powerpoint/2010/main" val="398903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67C30A-3902-174A-B96E-BD252008C65B}" type="slidenum">
              <a:rPr lang="en-US" smtClean="0"/>
              <a:t>10</a:t>
            </a:fld>
            <a:endParaRPr lang="en-US"/>
          </a:p>
        </p:txBody>
      </p:sp>
    </p:spTree>
    <p:extLst>
      <p:ext uri="{BB962C8B-B14F-4D97-AF65-F5344CB8AC3E}">
        <p14:creationId xmlns:p14="http://schemas.microsoft.com/office/powerpoint/2010/main" val="412909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Equestrian sport is unusual within Olympic disciplines.</a:t>
            </a:r>
          </a:p>
          <a:p>
            <a:pPr marL="628650" lvl="1" indent="-171450">
              <a:buFont typeface="Arial" panose="020B0604020202020204" pitchFamily="34" charset="0"/>
              <a:buChar char="•"/>
            </a:pPr>
            <a:r>
              <a:rPr lang="en-GB" dirty="0"/>
              <a:t>Sex integrated – meaning men and women compete on equal terms in the same competition</a:t>
            </a:r>
          </a:p>
          <a:p>
            <a:pPr marL="628650" lvl="1" indent="-171450">
              <a:buFont typeface="Arial" panose="020B0604020202020204" pitchFamily="34" charset="0"/>
              <a:buChar char="•"/>
            </a:pPr>
            <a:r>
              <a:rPr lang="en-GB" dirty="0"/>
              <a:t>Has competitive career longevity – meaning the average age of Olympic competitors is much older than for other sports (point to graph, give examples of other sports) and within the band for perimenopause and menopause (point to green band on graph) , so menopausal (be that peri – explain, or menopausal) women are frequently competing in equestrian sport even at elite level.</a:t>
            </a:r>
          </a:p>
          <a:p>
            <a:pPr marL="628650" lvl="1" indent="-171450">
              <a:buFont typeface="Arial" panose="020B0604020202020204" pitchFamily="34" charset="0"/>
              <a:buChar char="•"/>
            </a:pPr>
            <a:endParaRPr lang="en-GB" dirty="0"/>
          </a:p>
          <a:p>
            <a:pPr marL="171450" lvl="0" indent="-171450">
              <a:buFont typeface="Arial" panose="020B0604020202020204" pitchFamily="34" charset="0"/>
              <a:buChar char="•"/>
            </a:pPr>
            <a:r>
              <a:rPr lang="en-GB" dirty="0"/>
              <a:t>This may cause problems….</a:t>
            </a:r>
          </a:p>
          <a:p>
            <a:pPr marL="171450" lvl="0" indent="-171450">
              <a:buFont typeface="Arial" panose="020B0604020202020204" pitchFamily="34" charset="0"/>
              <a:buChar char="•"/>
            </a:pPr>
            <a:endParaRPr lang="en-GB" dirty="0"/>
          </a:p>
          <a:p>
            <a:pPr marL="628650" lvl="1" indent="-171450">
              <a:buFont typeface="Arial" panose="020B0604020202020204" pitchFamily="34" charset="0"/>
              <a:buChar char="•"/>
            </a:pPr>
            <a:r>
              <a:rPr lang="en-GB" dirty="0"/>
              <a:t>Whilst there are far more women riding than men, fewer of them compete at elite level….</a:t>
            </a:r>
          </a:p>
          <a:p>
            <a:pPr marL="171450" lvl="0" indent="-171450">
              <a:buFont typeface="Arial" panose="020B0604020202020204" pitchFamily="34" charset="0"/>
              <a:buChar char="•"/>
            </a:pPr>
            <a:endParaRPr lang="en-GB" dirty="0"/>
          </a:p>
          <a:p>
            <a:pPr marL="628650" lvl="1" indent="-171450">
              <a:buFont typeface="Arial" panose="020B0604020202020204" pitchFamily="34" charset="0"/>
              <a:buChar char="•"/>
            </a:pPr>
            <a:r>
              <a:rPr lang="en-GB" dirty="0"/>
              <a:t>Could the impact of menopause or perimenopause be affecting performance and participation?  </a:t>
            </a:r>
          </a:p>
          <a:p>
            <a:pPr marL="628650" lvl="1" indent="-171450">
              <a:buFont typeface="Arial" panose="020B0604020202020204" pitchFamily="34" charset="0"/>
              <a:buChar char="•"/>
            </a:pPr>
            <a:endParaRPr lang="en-GB" dirty="0"/>
          </a:p>
          <a:p>
            <a:pPr marL="171450" lvl="0" indent="-171450">
              <a:buFont typeface="Arial" panose="020B0604020202020204" pitchFamily="34" charset="0"/>
              <a:buChar char="•"/>
            </a:pPr>
            <a:endParaRPr lang="en-GB" dirty="0"/>
          </a:p>
          <a:p>
            <a:pPr marL="171450" lvl="0" indent="-171450">
              <a:buFont typeface="Arial" panose="020B0604020202020204" pitchFamily="34" charset="0"/>
              <a:buChar char="•"/>
            </a:pPr>
            <a:r>
              <a:rPr lang="en-GB" dirty="0"/>
              <a:t>This is the focus of this research project and today’s presentation.</a:t>
            </a:r>
          </a:p>
        </p:txBody>
      </p:sp>
      <p:sp>
        <p:nvSpPr>
          <p:cNvPr id="4" name="Slide Number Placeholder 3"/>
          <p:cNvSpPr>
            <a:spLocks noGrp="1"/>
          </p:cNvSpPr>
          <p:nvPr>
            <p:ph type="sldNum" sz="quarter" idx="5"/>
          </p:nvPr>
        </p:nvSpPr>
        <p:spPr/>
        <p:txBody>
          <a:bodyPr/>
          <a:lstStyle/>
          <a:p>
            <a:fld id="{3267C30A-3902-174A-B96E-BD252008C65B}" type="slidenum">
              <a:rPr lang="en-US" smtClean="0"/>
              <a:t>2</a:t>
            </a:fld>
            <a:endParaRPr lang="en-US"/>
          </a:p>
        </p:txBody>
      </p:sp>
    </p:spTree>
    <p:extLst>
      <p:ext uri="{BB962C8B-B14F-4D97-AF65-F5344CB8AC3E}">
        <p14:creationId xmlns:p14="http://schemas.microsoft.com/office/powerpoint/2010/main" val="4126615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Read and outline aim of study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Online questionnaire with quantitate </a:t>
            </a:r>
            <a:r>
              <a:rPr lang="en-US" dirty="0" err="1"/>
              <a:t>Lickert</a:t>
            </a:r>
            <a:r>
              <a:rPr lang="en-US" dirty="0"/>
              <a:t> scale questions and qualitative open questions were used in a mixed method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Participants were recruited by contact through </a:t>
            </a:r>
          </a:p>
          <a:p>
            <a:pPr marL="628650" lvl="1" indent="-171450">
              <a:buFont typeface="Arial" panose="020B0604020202020204" pitchFamily="34" charset="0"/>
              <a:buChar char="•"/>
            </a:pPr>
            <a:r>
              <a:rPr lang="en-US" dirty="0"/>
              <a:t>National governing bodies,</a:t>
            </a:r>
          </a:p>
          <a:p>
            <a:pPr marL="1085850" lvl="2" indent="-171450">
              <a:buFont typeface="Arial" panose="020B0604020202020204" pitchFamily="34" charset="0"/>
              <a:buChar char="•"/>
            </a:pPr>
            <a:r>
              <a:rPr lang="en-US" dirty="0"/>
              <a:t>British equestrian - British dressage - British showjumping - British </a:t>
            </a:r>
            <a:r>
              <a:rPr lang="en-US" dirty="0" err="1"/>
              <a:t>eventing</a:t>
            </a:r>
            <a:r>
              <a:rPr lang="en-US" dirty="0"/>
              <a:t> - Endurance GB - BHS</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Organizations,</a:t>
            </a:r>
          </a:p>
          <a:p>
            <a:pPr marL="1085850" lvl="2" indent="-171450">
              <a:buFont typeface="Arial" panose="020B0604020202020204" pitchFamily="34" charset="0"/>
              <a:buChar char="•"/>
            </a:pPr>
            <a:r>
              <a:rPr lang="en-US" dirty="0"/>
              <a:t>British equestrian level 4 coaches - Society of master saddlers - The Well HQ - British dressage unofficial member forum</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Equestrian retail business </a:t>
            </a:r>
          </a:p>
          <a:p>
            <a:pPr marL="1085850" lvl="2" indent="-171450">
              <a:buFont typeface="Arial" panose="020B0604020202020204" pitchFamily="34" charset="0"/>
              <a:buChar char="•"/>
            </a:pPr>
            <a:r>
              <a:rPr lang="en-US" dirty="0"/>
              <a:t>Classic dressage  - Freedom Saddlery - Equestrian trade news</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Facebook</a:t>
            </a:r>
          </a:p>
          <a:p>
            <a:pPr marL="628650" lvl="1" indent="-171450">
              <a:buFont typeface="Arial" panose="020B0604020202020204" pitchFamily="34" charset="0"/>
              <a:buChar char="•"/>
            </a:pPr>
            <a:r>
              <a:rPr lang="en-US" dirty="0"/>
              <a:t>Email</a:t>
            </a:r>
          </a:p>
          <a:p>
            <a:pPr marL="628650" lvl="1" indent="-171450">
              <a:buFont typeface="Arial" panose="020B0604020202020204" pitchFamily="34" charset="0"/>
              <a:buChar char="•"/>
            </a:pPr>
            <a:r>
              <a:rPr lang="en-US" dirty="0"/>
              <a:t>Text message </a:t>
            </a:r>
          </a:p>
          <a:p>
            <a:pPr marL="628650" lvl="1" indent="-171450">
              <a:buFont typeface="Arial" panose="020B0604020202020204" pitchFamily="34" charset="0"/>
              <a:buChar char="•"/>
            </a:pPr>
            <a:r>
              <a:rPr lang="en-US" dirty="0"/>
              <a:t>Word of mouth</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Excellent response – over 1600 responses received within 16 days – much shorter than anticipated – study closed. (CLICK)</a:t>
            </a:r>
          </a:p>
          <a:p>
            <a:pPr marL="171450" lvl="0" indent="-171450">
              <a:buFont typeface="Arial" panose="020B0604020202020204" pitchFamily="34" charset="0"/>
              <a:buChar char="•"/>
            </a:pPr>
            <a:r>
              <a:rPr lang="en-US" dirty="0"/>
              <a:t>Fantastic completion rate of questionnaire seeing 78% of respondents answering every question.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Respondent age demographics support key audience participation (CLICK)</a:t>
            </a:r>
          </a:p>
          <a:p>
            <a:pPr marL="628650" lvl="1" indent="-171450">
              <a:buFont typeface="Arial" panose="020B0604020202020204" pitchFamily="34" charset="0"/>
              <a:buChar char="•"/>
            </a:pPr>
            <a:r>
              <a:rPr lang="en-US" dirty="0"/>
              <a:t>Literature reports average age of menopause typically occurs between 45-55 years (</a:t>
            </a:r>
            <a:r>
              <a:rPr lang="en-US" dirty="0" err="1"/>
              <a:t>Lutoto</a:t>
            </a:r>
            <a:r>
              <a:rPr lang="en-US" dirty="0"/>
              <a:t> et al. 1995) and the mean age demographic of respondents is 51.86 +/- 14.95 years </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 respondents represented a broad range of equestrian disciplines (DON’T NEED TO SAY ALL OF THESE – JUST GIVE A FEW)</a:t>
            </a:r>
          </a:p>
          <a:p>
            <a:pPr marL="628650" lvl="1" indent="-171450">
              <a:buFont typeface="Arial" panose="020B0604020202020204" pitchFamily="34" charset="0"/>
              <a:buChar char="•"/>
            </a:pPr>
            <a:r>
              <a:rPr lang="en-US" dirty="0"/>
              <a:t>Showjumping  - </a:t>
            </a:r>
            <a:r>
              <a:rPr lang="en-US" dirty="0" err="1"/>
              <a:t>Eventing</a:t>
            </a:r>
            <a:r>
              <a:rPr lang="en-US" dirty="0"/>
              <a:t> – Dressage - Carriage driving - Vaulting  - Endurance</a:t>
            </a:r>
          </a:p>
          <a:p>
            <a:pPr marL="628650" lvl="1" indent="-171450">
              <a:buFont typeface="Arial" panose="020B0604020202020204" pitchFamily="34" charset="0"/>
              <a:buChar char="•"/>
            </a:pPr>
            <a:r>
              <a:rPr lang="en-US" dirty="0"/>
              <a:t>Mounted games</a:t>
            </a:r>
          </a:p>
          <a:p>
            <a:pPr marL="628650" lvl="1" indent="-171450">
              <a:buFont typeface="Arial" panose="020B0604020202020204" pitchFamily="34" charset="0"/>
              <a:buChar char="•"/>
            </a:pPr>
            <a:r>
              <a:rPr lang="en-US" dirty="0"/>
              <a:t>Polo</a:t>
            </a:r>
          </a:p>
          <a:p>
            <a:pPr marL="628650" lvl="1" indent="-171450">
              <a:buFont typeface="Arial" panose="020B0604020202020204" pitchFamily="34" charset="0"/>
              <a:buChar char="•"/>
            </a:pPr>
            <a:r>
              <a:rPr lang="en-US" dirty="0"/>
              <a:t>Racing</a:t>
            </a:r>
          </a:p>
          <a:p>
            <a:pPr marL="628650" lvl="1" indent="-171450">
              <a:buFont typeface="Arial" panose="020B0604020202020204" pitchFamily="34" charset="0"/>
              <a:buChar char="•"/>
            </a:pPr>
            <a:r>
              <a:rPr lang="en-US" dirty="0"/>
              <a:t>Team chasing </a:t>
            </a:r>
          </a:p>
          <a:p>
            <a:pPr marL="628650" lvl="1" indent="-171450">
              <a:buFont typeface="Arial" panose="020B0604020202020204" pitchFamily="34" charset="0"/>
              <a:buChar char="•"/>
            </a:pPr>
            <a:r>
              <a:rPr lang="en-US" dirty="0"/>
              <a:t>Hunting </a:t>
            </a:r>
          </a:p>
          <a:p>
            <a:pPr marL="628650" lvl="1" indent="-171450">
              <a:buFont typeface="Arial" panose="020B0604020202020204" pitchFamily="34" charset="0"/>
              <a:buChar char="•"/>
            </a:pPr>
            <a:r>
              <a:rPr lang="en-US" dirty="0"/>
              <a:t>Trek</a:t>
            </a:r>
          </a:p>
          <a:p>
            <a:pPr marL="628650" lvl="1" indent="-171450">
              <a:buFont typeface="Arial" panose="020B0604020202020204" pitchFamily="34" charset="0"/>
              <a:buChar char="•"/>
            </a:pPr>
            <a:r>
              <a:rPr lang="en-US" dirty="0"/>
              <a:t>Western</a:t>
            </a:r>
          </a:p>
          <a:p>
            <a:pPr marL="628650" lvl="1" indent="-171450">
              <a:buFont typeface="Arial" panose="020B0604020202020204" pitchFamily="34" charset="0"/>
              <a:buChar char="•"/>
            </a:pPr>
            <a:r>
              <a:rPr lang="en-US" dirty="0"/>
              <a:t>Working equitation and showing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These data were </a:t>
            </a:r>
            <a:r>
              <a:rPr lang="en-US" dirty="0" err="1"/>
              <a:t>analysed</a:t>
            </a:r>
            <a:r>
              <a:rPr lang="en-US" dirty="0"/>
              <a:t> using descriptive statistics and thematic analysis. </a:t>
            </a:r>
          </a:p>
        </p:txBody>
      </p:sp>
      <p:sp>
        <p:nvSpPr>
          <p:cNvPr id="4" name="Slide Number Placeholder 3"/>
          <p:cNvSpPr>
            <a:spLocks noGrp="1"/>
          </p:cNvSpPr>
          <p:nvPr>
            <p:ph type="sldNum" sz="quarter" idx="5"/>
          </p:nvPr>
        </p:nvSpPr>
        <p:spPr/>
        <p:txBody>
          <a:bodyPr/>
          <a:lstStyle/>
          <a:p>
            <a:fld id="{3267C30A-3902-174A-B96E-BD252008C65B}" type="slidenum">
              <a:rPr lang="en-US" smtClean="0"/>
              <a:t>3</a:t>
            </a:fld>
            <a:endParaRPr lang="en-US"/>
          </a:p>
        </p:txBody>
      </p:sp>
    </p:spTree>
    <p:extLst>
      <p:ext uri="{BB962C8B-B14F-4D97-AF65-F5344CB8AC3E}">
        <p14:creationId xmlns:p14="http://schemas.microsoft.com/office/powerpoint/2010/main" val="70055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First element of results is looking at the impact of perimenopause and menopause on confidence and participation.</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Shows the striking impact on confidence (CLICK)</a:t>
            </a:r>
          </a:p>
          <a:p>
            <a:pPr marL="1085850" lvl="2" indent="-171450">
              <a:buFont typeface="Arial" panose="020B0604020202020204" pitchFamily="34" charset="0"/>
              <a:buChar char="•"/>
            </a:pPr>
            <a:r>
              <a:rPr lang="en-US" dirty="0"/>
              <a:t>The vast majority (over 1000!) of respondents reporting a loss of confidence be that total, some or temporary. </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Not surprisingly this is reflected in riding motivation (CLICK)</a:t>
            </a:r>
          </a:p>
          <a:p>
            <a:pPr marL="1085850" lvl="2" indent="-171450">
              <a:buFont typeface="Arial" panose="020B0604020202020204" pitchFamily="34" charset="0"/>
              <a:buChar char="•"/>
            </a:pPr>
            <a:r>
              <a:rPr lang="en-US" dirty="0"/>
              <a:t>68% felt they had been negatively impacted </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This has likely impacted changes in coaching participation (CLICK)</a:t>
            </a:r>
          </a:p>
          <a:p>
            <a:pPr marL="1085850" lvl="2" indent="-171450">
              <a:buFont typeface="Arial" panose="020B0604020202020204" pitchFamily="34" charset="0"/>
              <a:buChar char="•"/>
            </a:pPr>
            <a:r>
              <a:rPr lang="en-US" dirty="0"/>
              <a:t>62% of riders stopping coaching sessions </a:t>
            </a:r>
          </a:p>
          <a:p>
            <a:pPr marL="1085850" lvl="2" indent="-171450">
              <a:buFont typeface="Arial" panose="020B0604020202020204" pitchFamily="34" charset="0"/>
              <a:buChar char="•"/>
            </a:pPr>
            <a:r>
              <a:rPr lang="en-US" dirty="0"/>
              <a:t>60% of those who continued with coaching found perimenopause and menopause symptoms had negatively impacted them. </a:t>
            </a:r>
          </a:p>
          <a:p>
            <a:pPr marL="1085850" lvl="2" indent="-171450">
              <a:buFont typeface="Arial" panose="020B0604020202020204" pitchFamily="34" charset="0"/>
              <a:buChar char="•"/>
            </a:pPr>
            <a:r>
              <a:rPr lang="en-US" dirty="0"/>
              <a:t>Interestingly for those experienced symptoms discussing this with coaches was difficult </a:t>
            </a:r>
          </a:p>
          <a:p>
            <a:pPr marL="1543050" lvl="3" indent="-171450">
              <a:buFont typeface="Arial" panose="020B0604020202020204" pitchFamily="34" charset="0"/>
              <a:buChar char="•"/>
            </a:pPr>
            <a:r>
              <a:rPr lang="en-US" dirty="0"/>
              <a:t>50% of riders felt they couldn’t talk to female coaches </a:t>
            </a:r>
          </a:p>
          <a:p>
            <a:pPr marL="1543050" lvl="3" indent="-171450">
              <a:buFont typeface="Arial" panose="020B0604020202020204" pitchFamily="34" charset="0"/>
              <a:buChar char="•"/>
            </a:pPr>
            <a:r>
              <a:rPr lang="en-US" dirty="0"/>
              <a:t>But 90% felt they couldn’t talk to their male coaches to discuss their issues openly. </a:t>
            </a:r>
          </a:p>
          <a:p>
            <a:pPr marL="1543050" lvl="3"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267C30A-3902-174A-B96E-BD252008C65B}" type="slidenum">
              <a:rPr lang="en-US" smtClean="0"/>
              <a:t>4</a:t>
            </a:fld>
            <a:endParaRPr lang="en-US"/>
          </a:p>
        </p:txBody>
      </p:sp>
    </p:spTree>
    <p:extLst>
      <p:ext uri="{BB962C8B-B14F-4D97-AF65-F5344CB8AC3E}">
        <p14:creationId xmlns:p14="http://schemas.microsoft.com/office/powerpoint/2010/main" val="272767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questionaries was designed using a menopause symptom list (</a:t>
            </a:r>
            <a:r>
              <a:rPr lang="en-US" dirty="0" err="1"/>
              <a:t>Perz</a:t>
            </a:r>
            <a:r>
              <a:rPr lang="en-US" dirty="0"/>
              <a:t> 1997) which groups symptoms according to the key themes of psychological, physiological and cognitive.</a:t>
            </a:r>
          </a:p>
          <a:p>
            <a:pPr marL="17145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Participant experience of perimenopause and menopause was explored through an open question at the end of the questionnaire (Q36) and thematic analysis of the responses was used to identify key subthemes within each theme.  This has been represented within a word cloud where </a:t>
            </a:r>
            <a:r>
              <a:rPr lang="en-US" dirty="0" err="1"/>
              <a:t>colour</a:t>
            </a:r>
            <a:r>
              <a:rPr lang="en-US" dirty="0"/>
              <a:t> represents key theme and word size represents frequency. </a:t>
            </a:r>
          </a:p>
          <a:p>
            <a:endParaRPr lang="en-US" dirty="0"/>
          </a:p>
          <a:p>
            <a:r>
              <a:rPr lang="en-US" dirty="0"/>
              <a:t>Firstly, are the psychological experiences – (CLICK) and some some of typical quotes of what riders said  (IF TIME READ THROUGH QUOTES)</a:t>
            </a:r>
          </a:p>
          <a:p>
            <a:endParaRPr lang="en-US" dirty="0"/>
          </a:p>
          <a:p>
            <a:r>
              <a:rPr lang="en-US" dirty="0"/>
              <a:t>Secondly are the Physiological experiences - (CLICK) and again some words from riders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Thirdly are the Cognitive experiences - (CLICK) (AS ABOVE)</a:t>
            </a:r>
          </a:p>
          <a:p>
            <a:endParaRPr lang="en-US" dirty="0"/>
          </a:p>
        </p:txBody>
      </p:sp>
      <p:sp>
        <p:nvSpPr>
          <p:cNvPr id="4" name="Slide Number Placeholder 3"/>
          <p:cNvSpPr>
            <a:spLocks noGrp="1"/>
          </p:cNvSpPr>
          <p:nvPr>
            <p:ph type="sldNum" sz="quarter" idx="5"/>
          </p:nvPr>
        </p:nvSpPr>
        <p:spPr/>
        <p:txBody>
          <a:bodyPr/>
          <a:lstStyle/>
          <a:p>
            <a:fld id="{3267C30A-3902-174A-B96E-BD252008C65B}" type="slidenum">
              <a:rPr lang="en-US" smtClean="0"/>
              <a:t>5</a:t>
            </a:fld>
            <a:endParaRPr lang="en-US"/>
          </a:p>
        </p:txBody>
      </p:sp>
    </p:spTree>
    <p:extLst>
      <p:ext uri="{BB962C8B-B14F-4D97-AF65-F5344CB8AC3E}">
        <p14:creationId xmlns:p14="http://schemas.microsoft.com/office/powerpoint/2010/main" val="3831252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final results slide summaries the most impactful symptoms under each of the three themes based on participant responses to their three most impactful symptoms.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gives a quantitative analysis of perceived impact, gives an overview across all three themes and identifies those symptoms which have the greatest impact on participation and performance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10 physical symptoms, 6 cognitive symptoms, 7 psychological symptoms…</a:t>
            </a:r>
            <a:endParaRPr lang="en-US" dirty="0">
              <a:solidFill>
                <a:schemeClr val="accent5"/>
              </a:solidFill>
            </a:endParaRPr>
          </a:p>
          <a:p>
            <a:pPr marL="171450" indent="-171450">
              <a:buFont typeface="Arial" panose="020B0604020202020204" pitchFamily="34" charset="0"/>
              <a:buChar char="•"/>
            </a:pPr>
            <a:r>
              <a:rPr lang="en-US" dirty="0"/>
              <a:t> </a:t>
            </a:r>
          </a:p>
          <a:p>
            <a:pPr marL="171450" indent="-171450">
              <a:buFont typeface="Arial" panose="020B0604020202020204" pitchFamily="34" charset="0"/>
              <a:buChar char="•"/>
            </a:pPr>
            <a:r>
              <a:rPr lang="en-US" dirty="0"/>
              <a:t>Key observations – </a:t>
            </a:r>
          </a:p>
          <a:p>
            <a:pPr marL="628650" lvl="1" indent="-171450">
              <a:buFont typeface="Arial" panose="020B0604020202020204" pitchFamily="34" charset="0"/>
              <a:buChar char="•"/>
            </a:pPr>
            <a:r>
              <a:rPr lang="en-US" dirty="0"/>
              <a:t>Musculo-skeletal pain is the most impactful symptom from the physical theme</a:t>
            </a:r>
          </a:p>
          <a:p>
            <a:pPr marL="628650" lvl="1" indent="-171450">
              <a:buFont typeface="Arial" panose="020B0604020202020204" pitchFamily="34" charset="0"/>
              <a:buChar char="•"/>
            </a:pPr>
            <a:r>
              <a:rPr lang="en-US" dirty="0"/>
              <a:t>Brain fog and forgetfulness was impactful from cognitive theme </a:t>
            </a:r>
          </a:p>
          <a:p>
            <a:pPr marL="628650" lvl="1" indent="-171450">
              <a:buFont typeface="Arial" panose="020B0604020202020204" pitchFamily="34" charset="0"/>
              <a:buChar char="•"/>
            </a:pPr>
            <a:r>
              <a:rPr lang="en-US" dirty="0"/>
              <a:t>BUT the greatest impact by far across all themes is anxiety and lack of confidence within psychological theme (links back the first bar chart!)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When you look carefully at the data you can also see the impact of fatigue at multiple levels </a:t>
            </a:r>
          </a:p>
          <a:p>
            <a:pPr marL="1085850" lvl="2" indent="-171450">
              <a:buFont typeface="Arial" panose="020B0604020202020204" pitchFamily="34" charset="0"/>
              <a:buChar char="•"/>
            </a:pPr>
            <a:r>
              <a:rPr lang="en-US" dirty="0"/>
              <a:t>Physical fatigue </a:t>
            </a:r>
          </a:p>
          <a:p>
            <a:pPr marL="1085850" lvl="2" indent="-171450">
              <a:buFont typeface="Arial" panose="020B0604020202020204" pitchFamily="34" charset="0"/>
              <a:buChar char="•"/>
            </a:pPr>
            <a:r>
              <a:rPr lang="en-US" dirty="0"/>
              <a:t>Emotional (psychological) fatigue – feeling overwhelmed </a:t>
            </a:r>
          </a:p>
          <a:p>
            <a:pPr marL="1085850" lvl="2" indent="-171450">
              <a:buFont typeface="Arial" panose="020B0604020202020204" pitchFamily="34" charset="0"/>
              <a:buChar char="•"/>
            </a:pPr>
            <a:r>
              <a:rPr lang="en-US" dirty="0"/>
              <a:t>Cognitive fatigue – lack of concentration </a:t>
            </a:r>
          </a:p>
          <a:p>
            <a:pPr marL="1085850" lvl="2" indent="-171450">
              <a:buFont typeface="Arial" panose="020B0604020202020204" pitchFamily="34" charset="0"/>
              <a:buChar char="•"/>
            </a:pPr>
            <a:r>
              <a:rPr lang="en-US" dirty="0"/>
              <a:t>All three of these are prominent symptoms and would be likely to impact a coaching session.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267C30A-3902-174A-B96E-BD252008C65B}" type="slidenum">
              <a:rPr lang="en-US" smtClean="0"/>
              <a:t>6</a:t>
            </a:fld>
            <a:endParaRPr lang="en-US"/>
          </a:p>
        </p:txBody>
      </p:sp>
    </p:spTree>
    <p:extLst>
      <p:ext uri="{BB962C8B-B14F-4D97-AF65-F5344CB8AC3E}">
        <p14:creationId xmlns:p14="http://schemas.microsoft.com/office/powerpoint/2010/main" val="2499228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 and M results in many symptoms across the psychological physical and cognitive themes.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 literature it reports that hot flushes and night sweats and 50-75% of women have hot flushes (Crandall et al., 2023) – only a small proportion say that these are impactful to riding </a:t>
            </a:r>
          </a:p>
          <a:p>
            <a:pPr marL="628650" lvl="1" indent="-171450">
              <a:buFont typeface="Arial" panose="020B0604020202020204" pitchFamily="34" charset="0"/>
              <a:buChar char="•"/>
            </a:pPr>
            <a:r>
              <a:rPr lang="en-US" dirty="0"/>
              <a:t>50% have incontinence (Crandall et al., 2023) – again very few in this study said that incontinence is most impactful to riding </a:t>
            </a:r>
          </a:p>
          <a:p>
            <a:pPr marL="628650" lvl="1" indent="-171450">
              <a:buFont typeface="Arial" panose="020B0604020202020204" pitchFamily="34" charset="0"/>
              <a:buChar cha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INSIDE THOUGHTS TO SHARE IF TIME AND AUDIENCE RECEPTIVE (is this because riders are very resourceful? Tough it out? Riding is worth it? Generally fitter than general public?)    </a:t>
            </a:r>
          </a:p>
          <a:p>
            <a:pPr marL="628650" lvl="1"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Key symptoms include, anxiety/loss of confidence, brain fog/loss of concentration, and Musculo-skeletal pain.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Together these may account for the greater than 75% of riders who report a loss of confidence during P and M, many changing discipline to safer or less strenuous options.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This impacts motivation to ride in 68% of respondents and reduces participation in coaching by 62%, and many that do continue to have coaching sessions found them to be negatively impacted by symptoms.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There are numerous symptoms which adversely affect rider participation and performance during perimenopause and menopause – some of which can be addressed and supported carefully to keep female equestrians in the saddle!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267C30A-3902-174A-B96E-BD252008C65B}" type="slidenum">
              <a:rPr lang="en-US" smtClean="0"/>
              <a:t>7</a:t>
            </a:fld>
            <a:endParaRPr lang="en-US"/>
          </a:p>
        </p:txBody>
      </p:sp>
    </p:spTree>
    <p:extLst>
      <p:ext uri="{BB962C8B-B14F-4D97-AF65-F5344CB8AC3E}">
        <p14:creationId xmlns:p14="http://schemas.microsoft.com/office/powerpoint/2010/main" val="4103738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228600" indent="-228600">
              <a:buAutoNum type="arabicPeriod"/>
            </a:pPr>
            <a:r>
              <a:rPr lang="en-GB" dirty="0"/>
              <a:t>Here we are talking about industry application and suggested recommendations for coaches </a:t>
            </a:r>
          </a:p>
          <a:p>
            <a:pPr marL="228600" indent="-228600">
              <a:buAutoNum type="arabicPeriod"/>
            </a:pPr>
            <a:endParaRPr lang="en-GB" dirty="0"/>
          </a:p>
          <a:p>
            <a:pPr marL="228600" indent="-228600">
              <a:buAutoNum type="arabicPeriod"/>
            </a:pPr>
            <a:r>
              <a:rPr lang="en-GB" dirty="0"/>
              <a:t>This study has shown that currently 50% of riders stopped eventing or show jumping due to symptoms and some stopped riding completely. With the insights gained from this research we have four takeaway recommendations for coaches to help keep riders in the saddle both in elite sport and leisure activities.</a:t>
            </a:r>
          </a:p>
          <a:p>
            <a:pPr marL="228600" indent="-228600">
              <a:buAutoNum type="arabicPeriod"/>
            </a:pPr>
            <a:endParaRPr lang="en-GB" dirty="0"/>
          </a:p>
          <a:p>
            <a:pPr marL="685800" lvl="1" indent="-228600">
              <a:buFont typeface="Arial" panose="020B0604020202020204" pitchFamily="34" charset="0"/>
              <a:buChar char="•"/>
            </a:pPr>
            <a:r>
              <a:rPr lang="en-GB" dirty="0"/>
              <a:t>No.1 physical emotional and cognitive symptoms</a:t>
            </a:r>
          </a:p>
          <a:p>
            <a:pPr marL="1143000" lvl="2" indent="-228600">
              <a:buFont typeface="Arial" panose="020B0604020202020204" pitchFamily="34" charset="0"/>
              <a:buChar char="•"/>
            </a:pPr>
            <a:r>
              <a:rPr lang="en-GB" dirty="0"/>
              <a:t>Remember that during P and M riders will most likely struggle with Musculo-skeletal pain, a loss of confidence and brain fog. The complexities of fatigue affects all areas; cognitive fatigue might cause riders to struggle to follow long lines of instructions, emotional fatigue might cause riders to not be able to face big challenges within a session or something new or difficult, and physical fatigue might cause riders to fluctuate in their apparent fitness levels from one session to the next.  </a:t>
            </a:r>
          </a:p>
          <a:p>
            <a:pPr marL="1600200" lvl="3" indent="-228600">
              <a:buFont typeface="Arial" panose="020B0604020202020204" pitchFamily="34" charset="0"/>
              <a:buChar char="•"/>
            </a:pPr>
            <a:r>
              <a:rPr lang="en-GB" dirty="0"/>
              <a:t>Key takeaways for coaches- </a:t>
            </a:r>
          </a:p>
          <a:p>
            <a:pPr marL="2000250" lvl="4" indent="-171450">
              <a:buFont typeface="Arial" panose="020B0604020202020204" pitchFamily="34" charset="0"/>
              <a:buChar char="•"/>
            </a:pPr>
            <a:r>
              <a:rPr lang="en-GB" dirty="0"/>
              <a:t>shorter sessions/frequent breaks (physical fatigue), </a:t>
            </a:r>
          </a:p>
          <a:p>
            <a:pPr marL="2000250" lvl="4" indent="-171450">
              <a:buFont typeface="Arial" panose="020B0604020202020204" pitchFamily="34" charset="0"/>
              <a:buChar char="•"/>
            </a:pPr>
            <a:r>
              <a:rPr lang="en-GB" dirty="0"/>
              <a:t>less challenge (avoid overwhelming emotionally), </a:t>
            </a:r>
          </a:p>
          <a:p>
            <a:pPr marL="2000250" lvl="4" indent="-171450">
              <a:buFont typeface="Arial" panose="020B0604020202020204" pitchFamily="34" charset="0"/>
              <a:buChar char="•"/>
            </a:pPr>
            <a:r>
              <a:rPr lang="en-GB" dirty="0"/>
              <a:t>easy to remember instructions (reduce brain fog)</a:t>
            </a:r>
          </a:p>
          <a:p>
            <a:pPr marL="1143000" lvl="2" indent="-228600">
              <a:buFont typeface="Arial" panose="020B0604020202020204" pitchFamily="34" charset="0"/>
              <a:buChar char="•"/>
            </a:pPr>
            <a:endParaRPr lang="en-GB" dirty="0"/>
          </a:p>
          <a:p>
            <a:pPr marL="685800" lvl="1" indent="-228600">
              <a:buFont typeface="Arial" panose="020B0604020202020204" pitchFamily="34" charset="0"/>
              <a:buChar char="•"/>
            </a:pPr>
            <a:r>
              <a:rPr lang="en-GB" dirty="0"/>
              <a:t>No.2 silence and stigma </a:t>
            </a:r>
          </a:p>
          <a:p>
            <a:pPr marL="1143000" lvl="2" indent="-228600">
              <a:buFont typeface="Arial" panose="020B0604020202020204" pitchFamily="34" charset="0"/>
              <a:buChar char="•"/>
            </a:pPr>
            <a:r>
              <a:rPr lang="en-GB" dirty="0"/>
              <a:t>We as an equine community we need to work on removing the isolation, embarrassment and silence around discussing riders’ symptoms – be sensitive and discreet to build confidence to promote such conversations.</a:t>
            </a:r>
          </a:p>
          <a:p>
            <a:pPr marL="1143000" lvl="2" indent="-228600">
              <a:buFont typeface="Arial" panose="020B0604020202020204" pitchFamily="34" charset="0"/>
              <a:buChar char="•"/>
            </a:pPr>
            <a:r>
              <a:rPr lang="en-GB" dirty="0"/>
              <a:t>For Elite riders – Performance Lifestyle Performance leads need an awareness to support the older female elite rider to be able to perform optimally. Rider needs to be open about issues and not feel at risk of deselection. </a:t>
            </a:r>
          </a:p>
          <a:p>
            <a:pPr marL="685800" lvl="1" indent="-228600">
              <a:buFont typeface="Arial" panose="020B0604020202020204" pitchFamily="34" charset="0"/>
              <a:buChar char="•"/>
            </a:pPr>
            <a:r>
              <a:rPr lang="en-GB" dirty="0"/>
              <a:t>No. 3 Coping strategies </a:t>
            </a:r>
          </a:p>
          <a:p>
            <a:pPr marL="1143000" lvl="2" indent="-228600">
              <a:buFont typeface="Arial" panose="020B0604020202020204" pitchFamily="34" charset="0"/>
              <a:buChar char="•"/>
            </a:pPr>
            <a:r>
              <a:rPr lang="en-GB" dirty="0"/>
              <a:t>There are many coping strategies such as specialist clinics, HRT etc. but we need to make sure that they are accessible and the information is available to riders who are struggling – so listen and support, and know the relevant places/ information networks to signpost riders to.</a:t>
            </a:r>
          </a:p>
          <a:p>
            <a:pPr marL="685800" lvl="1" indent="-228600">
              <a:buFont typeface="Arial" panose="020B0604020202020204" pitchFamily="34" charset="0"/>
              <a:buChar char="•"/>
            </a:pPr>
            <a:r>
              <a:rPr lang="en-GB" dirty="0"/>
              <a:t>No 4. Support  </a:t>
            </a:r>
          </a:p>
          <a:p>
            <a:pPr marL="1143000" lvl="2" indent="-228600">
              <a:buFont typeface="Arial" panose="020B0604020202020204" pitchFamily="34" charset="0"/>
              <a:buChar char="•"/>
            </a:pPr>
            <a:r>
              <a:rPr lang="en-GB" dirty="0"/>
              <a:t>Encourage the equestrian community to engage in supporting riders – build support groups etc and know how to signpost to them</a:t>
            </a:r>
          </a:p>
          <a:p>
            <a:pPr marL="1143000" lvl="2" indent="-228600">
              <a:buFont typeface="Arial" panose="020B0604020202020204" pitchFamily="34" charset="0"/>
              <a:buChar char="•"/>
            </a:pPr>
            <a:r>
              <a:rPr lang="en-GB" dirty="0"/>
              <a:t>For both 3 and 4 sensitively support – remembering that in modern coaching the concept of care is optimal</a:t>
            </a:r>
            <a:r>
              <a:rPr lang="en-GB" baseline="30000" dirty="0"/>
              <a:t>9</a:t>
            </a:r>
            <a:r>
              <a:rPr lang="en-GB" dirty="0"/>
              <a:t>. </a:t>
            </a:r>
          </a:p>
          <a:p>
            <a:pPr lvl="1"/>
            <a:endParaRPr lang="en-GB" dirty="0"/>
          </a:p>
          <a:p>
            <a:pPr lvl="0"/>
            <a:endParaRPr lang="en-GB" dirty="0"/>
          </a:p>
        </p:txBody>
      </p:sp>
      <p:sp>
        <p:nvSpPr>
          <p:cNvPr id="4" name="Slide Number Placeholder 3"/>
          <p:cNvSpPr>
            <a:spLocks noGrp="1"/>
          </p:cNvSpPr>
          <p:nvPr>
            <p:ph type="sldNum" sz="quarter" idx="5"/>
          </p:nvPr>
        </p:nvSpPr>
        <p:spPr/>
        <p:txBody>
          <a:bodyPr/>
          <a:lstStyle/>
          <a:p>
            <a:fld id="{3267C30A-3902-174A-B96E-BD252008C65B}" type="slidenum">
              <a:rPr lang="en-US" smtClean="0"/>
              <a:t>8</a:t>
            </a:fld>
            <a:endParaRPr lang="en-US"/>
          </a:p>
        </p:txBody>
      </p:sp>
    </p:spTree>
    <p:extLst>
      <p:ext uri="{BB962C8B-B14F-4D97-AF65-F5344CB8AC3E}">
        <p14:creationId xmlns:p14="http://schemas.microsoft.com/office/powerpoint/2010/main" val="20429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a:p>
            <a:r>
              <a:rPr lang="en-US" dirty="0"/>
              <a:t>Any questions! </a:t>
            </a:r>
          </a:p>
        </p:txBody>
      </p:sp>
      <p:sp>
        <p:nvSpPr>
          <p:cNvPr id="4" name="Slide Number Placeholder 3"/>
          <p:cNvSpPr>
            <a:spLocks noGrp="1"/>
          </p:cNvSpPr>
          <p:nvPr>
            <p:ph type="sldNum" sz="quarter" idx="5"/>
          </p:nvPr>
        </p:nvSpPr>
        <p:spPr/>
        <p:txBody>
          <a:bodyPr/>
          <a:lstStyle/>
          <a:p>
            <a:fld id="{3267C30A-3902-174A-B96E-BD252008C65B}" type="slidenum">
              <a:rPr lang="en-US" smtClean="0"/>
              <a:t>9</a:t>
            </a:fld>
            <a:endParaRPr lang="en-US"/>
          </a:p>
        </p:txBody>
      </p:sp>
    </p:spTree>
    <p:extLst>
      <p:ext uri="{BB962C8B-B14F-4D97-AF65-F5344CB8AC3E}">
        <p14:creationId xmlns:p14="http://schemas.microsoft.com/office/powerpoint/2010/main" val="363131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DBDDF98-C922-483F-97E9-3E76B0201B42}" type="datetimeFigureOut">
              <a:rPr lang="en-US" smtClean="0"/>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1927525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DBDDF98-C922-483F-97E9-3E76B0201B42}" type="datetimeFigureOut">
              <a:rPr lang="en-US" smtClean="0"/>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2513041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DBDDF98-C922-483F-97E9-3E76B0201B42}" type="datetimeFigureOut">
              <a:rPr lang="en-US" smtClean="0"/>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2635097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DBDDF98-C922-483F-97E9-3E76B0201B42}" type="datetimeFigureOut">
              <a:rPr lang="en-US" smtClean="0"/>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4177855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DBDDF98-C922-483F-97E9-3E76B0201B42}" type="datetimeFigureOut">
              <a:rPr lang="en-US" smtClean="0"/>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3470941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DBDDF98-C922-483F-97E9-3E76B0201B42}" type="datetimeFigureOut">
              <a:rPr lang="en-US" smtClean="0"/>
              <a:t>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179528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DBDDF98-C922-483F-97E9-3E76B0201B42}" type="datetimeFigureOut">
              <a:rPr lang="en-US" smtClean="0"/>
              <a:t>5/2/2024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339599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DBDDF98-C922-483F-97E9-3E76B0201B42}" type="datetimeFigureOut">
              <a:rPr lang="en-US" smtClean="0"/>
              <a:t>5/2/2024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339976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BDDF98-C922-483F-97E9-3E76B0201B42}" type="datetimeFigureOut">
              <a:rPr lang="en-US" smtClean="0"/>
              <a:t>5/2/2024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1351805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DBDDF98-C922-483F-97E9-3E76B0201B42}" type="datetimeFigureOut">
              <a:rPr lang="en-US" smtClean="0"/>
              <a:t>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344738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DBDDF98-C922-483F-97E9-3E76B0201B42}" type="datetimeFigureOut">
              <a:rPr lang="en-US" smtClean="0"/>
              <a:t>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1653782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BDDF98-C922-483F-97E9-3E76B0201B42}" type="datetimeFigureOut">
              <a:rPr lang="en-US" smtClean="0"/>
              <a:pPr/>
              <a:t>5/2/2024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8B3671-A306-4A69-8480-FA9BE839245D}" type="slidenum">
              <a:rPr lang="en-US" smtClean="0"/>
              <a:pPr/>
              <a:t>‹#›</a:t>
            </a:fld>
            <a:endParaRPr lang="en-US"/>
          </a:p>
        </p:txBody>
      </p:sp>
    </p:spTree>
    <p:extLst>
      <p:ext uri="{BB962C8B-B14F-4D97-AF65-F5344CB8AC3E}">
        <p14:creationId xmlns:p14="http://schemas.microsoft.com/office/powerpoint/2010/main" val="388037648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emf"/><Relationship Id="rId5" Type="http://schemas.openxmlformats.org/officeDocument/2006/relationships/image" Target="../media/image2.emf"/><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jpg"/><Relationship Id="rId7"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Video 3" descr="Horseback Riding In The Meadow">
            <a:extLst>
              <a:ext uri="{FF2B5EF4-FFF2-40B4-BE49-F238E27FC236}">
                <a16:creationId xmlns:a16="http://schemas.microsoft.com/office/drawing/2014/main" id="{D80FCAF7-9298-EE37-AC64-31E34737BF5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9997" y="-6927"/>
            <a:ext cx="12191979" cy="6858000"/>
          </a:xfrm>
          <a:prstGeom prst="rect">
            <a:avLst/>
          </a:prstGeom>
        </p:spPr>
      </p:pic>
      <p:sp>
        <p:nvSpPr>
          <p:cNvPr id="2" name="Title 1">
            <a:extLst>
              <a:ext uri="{FF2B5EF4-FFF2-40B4-BE49-F238E27FC236}">
                <a16:creationId xmlns:a16="http://schemas.microsoft.com/office/drawing/2014/main" id="{45CD9261-1B12-9C27-7F1A-313AA03CC0B3}"/>
              </a:ext>
            </a:extLst>
          </p:cNvPr>
          <p:cNvSpPr>
            <a:spLocks noGrp="1"/>
          </p:cNvSpPr>
          <p:nvPr>
            <p:ph type="ctrTitle"/>
          </p:nvPr>
        </p:nvSpPr>
        <p:spPr>
          <a:xfrm>
            <a:off x="1749162" y="2332632"/>
            <a:ext cx="8673660" cy="2008167"/>
          </a:xfrm>
          <a:noFill/>
        </p:spPr>
        <p:txBody>
          <a:bodyPr anchor="ctr">
            <a:normAutofit/>
          </a:bodyPr>
          <a:lstStyle/>
          <a:p>
            <a:r>
              <a:rPr lang="en-GB" sz="4000" dirty="0">
                <a:solidFill>
                  <a:srgbClr val="FFFFFF"/>
                </a:solidFill>
              </a:rPr>
              <a:t>The perceived effects of perimenopause and menopause on female equestrians</a:t>
            </a:r>
          </a:p>
        </p:txBody>
      </p:sp>
      <p:sp>
        <p:nvSpPr>
          <p:cNvPr id="3" name="Subtitle 2">
            <a:extLst>
              <a:ext uri="{FF2B5EF4-FFF2-40B4-BE49-F238E27FC236}">
                <a16:creationId xmlns:a16="http://schemas.microsoft.com/office/drawing/2014/main" id="{2ECB111F-92B6-91D8-E2FE-72B793704EC7}"/>
              </a:ext>
            </a:extLst>
          </p:cNvPr>
          <p:cNvSpPr>
            <a:spLocks noGrp="1"/>
          </p:cNvSpPr>
          <p:nvPr>
            <p:ph type="subTitle" idx="1"/>
          </p:nvPr>
        </p:nvSpPr>
        <p:spPr>
          <a:xfrm>
            <a:off x="3321669" y="3180432"/>
            <a:ext cx="5007689" cy="1376344"/>
          </a:xfrm>
        </p:spPr>
        <p:txBody>
          <a:bodyPr anchor="b">
            <a:normAutofit/>
          </a:bodyPr>
          <a:lstStyle/>
          <a:p>
            <a:pPr algn="ctr"/>
            <a:r>
              <a:rPr lang="en-GB" sz="2000" dirty="0">
                <a:solidFill>
                  <a:schemeClr val="bg1"/>
                </a:solidFill>
              </a:rPr>
              <a:t>Stephanie Bradley</a:t>
            </a:r>
          </a:p>
        </p:txBody>
      </p:sp>
      <p:sp>
        <p:nvSpPr>
          <p:cNvPr id="5" name="Rectangle 4">
            <a:extLst>
              <a:ext uri="{FF2B5EF4-FFF2-40B4-BE49-F238E27FC236}">
                <a16:creationId xmlns:a16="http://schemas.microsoft.com/office/drawing/2014/main" id="{BA0850E8-9ECA-9ED0-6231-757B8D7BF33D}"/>
              </a:ext>
            </a:extLst>
          </p:cNvPr>
          <p:cNvSpPr/>
          <p:nvPr/>
        </p:nvSpPr>
        <p:spPr>
          <a:xfrm>
            <a:off x="580292" y="554182"/>
            <a:ext cx="11078308" cy="5735782"/>
          </a:xfrm>
          <a:prstGeom prst="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D1446B03-E39C-FCE5-C845-42EE2B23539A}"/>
              </a:ext>
            </a:extLst>
          </p:cNvPr>
          <p:cNvPicPr>
            <a:picLocks noChangeAspect="1"/>
          </p:cNvPicPr>
          <p:nvPr/>
        </p:nvPicPr>
        <p:blipFill>
          <a:blip r:embed="rId6"/>
          <a:stretch>
            <a:fillRect/>
          </a:stretch>
        </p:blipFill>
        <p:spPr>
          <a:xfrm>
            <a:off x="10814757" y="380165"/>
            <a:ext cx="980945" cy="731816"/>
          </a:xfrm>
          <a:prstGeom prst="rect">
            <a:avLst/>
          </a:prstGeom>
        </p:spPr>
      </p:pic>
      <p:grpSp>
        <p:nvGrpSpPr>
          <p:cNvPr id="22" name="Group 21">
            <a:extLst>
              <a:ext uri="{FF2B5EF4-FFF2-40B4-BE49-F238E27FC236}">
                <a16:creationId xmlns:a16="http://schemas.microsoft.com/office/drawing/2014/main" id="{F1039BF7-6FB9-E139-E9E5-937961C8F3E7}"/>
              </a:ext>
            </a:extLst>
          </p:cNvPr>
          <p:cNvGrpSpPr/>
          <p:nvPr/>
        </p:nvGrpSpPr>
        <p:grpSpPr>
          <a:xfrm>
            <a:off x="4198938" y="1846048"/>
            <a:ext cx="3253150" cy="874627"/>
            <a:chOff x="4066550" y="1354675"/>
            <a:chExt cx="3475454" cy="934395"/>
          </a:xfrm>
        </p:grpSpPr>
        <p:sp>
          <p:nvSpPr>
            <p:cNvPr id="20" name="TextBox 19">
              <a:extLst>
                <a:ext uri="{FF2B5EF4-FFF2-40B4-BE49-F238E27FC236}">
                  <a16:creationId xmlns:a16="http://schemas.microsoft.com/office/drawing/2014/main" id="{B7C6AFC5-CF39-E7D3-C6E0-4625C8000927}"/>
                </a:ext>
              </a:extLst>
            </p:cNvPr>
            <p:cNvSpPr txBox="1"/>
            <p:nvPr/>
          </p:nvSpPr>
          <p:spPr>
            <a:xfrm>
              <a:off x="4629980" y="1664334"/>
              <a:ext cx="2912024" cy="624736"/>
            </a:xfrm>
            <a:prstGeom prst="rect">
              <a:avLst/>
            </a:prstGeom>
            <a:noFill/>
          </p:spPr>
          <p:txBody>
            <a:bodyPr wrap="square" rtlCol="0">
              <a:spAutoFit/>
            </a:bodyPr>
            <a:lstStyle/>
            <a:p>
              <a:r>
                <a:rPr lang="en-US" sz="1600" spc="300" dirty="0">
                  <a:solidFill>
                    <a:schemeClr val="bg1"/>
                  </a:solidFill>
                  <a:latin typeface="Aptos Serif" panose="020B0604020202020204" pitchFamily="34" charset="0"/>
                  <a:cs typeface="Aptos Serif" panose="020B0604020202020204" pitchFamily="34" charset="0"/>
                </a:rPr>
                <a:t>UNIVERSITY OF </a:t>
              </a:r>
            </a:p>
            <a:p>
              <a:r>
                <a:rPr lang="en-US" sz="1600" spc="300" dirty="0">
                  <a:solidFill>
                    <a:schemeClr val="bg1"/>
                  </a:solidFill>
                  <a:latin typeface="Aptos Serif" panose="020B0604020202020204" pitchFamily="34" charset="0"/>
                  <a:cs typeface="Aptos Serif" panose="020B0604020202020204" pitchFamily="34" charset="0"/>
                </a:rPr>
                <a:t>GLOUCESTERSHIRE</a:t>
              </a:r>
            </a:p>
          </p:txBody>
        </p:sp>
        <p:pic>
          <p:nvPicPr>
            <p:cNvPr id="21" name="Picture 20">
              <a:extLst>
                <a:ext uri="{FF2B5EF4-FFF2-40B4-BE49-F238E27FC236}">
                  <a16:creationId xmlns:a16="http://schemas.microsoft.com/office/drawing/2014/main" id="{E6015891-987C-69E2-8BFA-4DD9AC94A331}"/>
                </a:ext>
              </a:extLst>
            </p:cNvPr>
            <p:cNvPicPr>
              <a:picLocks noChangeAspect="1"/>
            </p:cNvPicPr>
            <p:nvPr/>
          </p:nvPicPr>
          <p:blipFill>
            <a:blip r:embed="rId6"/>
            <a:stretch>
              <a:fillRect/>
            </a:stretch>
          </p:blipFill>
          <p:spPr>
            <a:xfrm>
              <a:off x="4066550" y="1354675"/>
              <a:ext cx="563430" cy="420337"/>
            </a:xfrm>
            <a:prstGeom prst="rect">
              <a:avLst/>
            </a:prstGeom>
          </p:spPr>
        </p:pic>
      </p:grpSp>
    </p:spTree>
    <p:extLst>
      <p:ext uri="{BB962C8B-B14F-4D97-AF65-F5344CB8AC3E}">
        <p14:creationId xmlns:p14="http://schemas.microsoft.com/office/powerpoint/2010/main" val="410939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ogo&#10;&#10;Description automatically generated">
            <a:extLst>
              <a:ext uri="{FF2B5EF4-FFF2-40B4-BE49-F238E27FC236}">
                <a16:creationId xmlns:a16="http://schemas.microsoft.com/office/drawing/2014/main" id="{1ED3BBE9-E2F9-C2B8-928B-8BEA5246C0C2}"/>
              </a:ext>
            </a:extLst>
          </p:cNvPr>
          <p:cNvPicPr>
            <a:picLocks noChangeAspect="1"/>
          </p:cNvPicPr>
          <p:nvPr/>
        </p:nvPicPr>
        <p:blipFill rotWithShape="1">
          <a:blip r:embed="rId3"/>
          <a:srcRect t="19191" b="29322"/>
          <a:stretch/>
        </p:blipFill>
        <p:spPr>
          <a:xfrm>
            <a:off x="192918" y="6124304"/>
            <a:ext cx="2102544" cy="649876"/>
          </a:xfrm>
          <a:prstGeom prst="rect">
            <a:avLst/>
          </a:prstGeom>
        </p:spPr>
      </p:pic>
      <p:sp>
        <p:nvSpPr>
          <p:cNvPr id="11" name="Content Placeholder 10">
            <a:extLst>
              <a:ext uri="{FF2B5EF4-FFF2-40B4-BE49-F238E27FC236}">
                <a16:creationId xmlns:a16="http://schemas.microsoft.com/office/drawing/2014/main" id="{A2DBBE8D-E68B-20BA-C961-A458F5A1FEF5}"/>
              </a:ext>
            </a:extLst>
          </p:cNvPr>
          <p:cNvSpPr>
            <a:spLocks noGrp="1"/>
          </p:cNvSpPr>
          <p:nvPr>
            <p:ph idx="1"/>
          </p:nvPr>
        </p:nvSpPr>
        <p:spPr>
          <a:xfrm>
            <a:off x="838200" y="1705728"/>
            <a:ext cx="9279194" cy="4471235"/>
          </a:xfrm>
        </p:spPr>
        <p:txBody>
          <a:bodyPr vert="horz" lIns="91440" tIns="45720" rIns="91440" bIns="45720" rtlCol="0" anchor="t">
            <a:normAutofit fontScale="77500" lnSpcReduction="20000"/>
          </a:bodyPr>
          <a:lstStyle/>
          <a:p>
            <a:pPr marL="266700" indent="-342900">
              <a:lnSpc>
                <a:spcPct val="120000"/>
              </a:lnSpc>
              <a:spcAft>
                <a:spcPts val="800"/>
              </a:spcAft>
              <a:buFont typeface="+mj-lt"/>
              <a:buAutoNum type="arabicPeriod"/>
            </a:pPr>
            <a:r>
              <a:rPr lang="en-GB" sz="1400" kern="100" dirty="0">
                <a:latin typeface="Avenir Next"/>
                <a:ea typeface="Times New Roman" panose="02020603050405020304" pitchFamily="18" charset="0"/>
                <a:cs typeface="Arial"/>
              </a:rPr>
              <a:t>D</a:t>
            </a:r>
            <a:r>
              <a:rPr lang="en-GB" sz="1400" kern="100" dirty="0">
                <a:effectLst/>
                <a:latin typeface="Avenir Next"/>
                <a:ea typeface="Times New Roman" panose="02020603050405020304" pitchFamily="18" charset="0"/>
                <a:cs typeface="Arial"/>
              </a:rPr>
              <a:t>e Haan, D., &amp; </a:t>
            </a:r>
            <a:r>
              <a:rPr lang="en-GB" sz="1400" kern="100" err="1">
                <a:effectLst/>
                <a:latin typeface="Avenir Next"/>
                <a:ea typeface="Times New Roman" panose="02020603050405020304" pitchFamily="18" charset="0"/>
                <a:cs typeface="Arial"/>
              </a:rPr>
              <a:t>Dumbell</a:t>
            </a:r>
            <a:r>
              <a:rPr lang="en-GB" sz="1400" kern="100" dirty="0">
                <a:effectLst/>
                <a:latin typeface="Avenir Next"/>
                <a:ea typeface="Times New Roman" panose="02020603050405020304" pitchFamily="18" charset="0"/>
                <a:cs typeface="Arial"/>
              </a:rPr>
              <a:t>, L. (2019). From the battlefield to the board room. Routledge Handbook of the Business of Women’s Sport.</a:t>
            </a:r>
            <a:endParaRPr lang="en-GB" sz="1400" kern="100">
              <a:effectLst/>
              <a:latin typeface="Avenir Next"/>
              <a:ea typeface="Calibri" panose="020F0502020204030204" pitchFamily="34" charset="0"/>
              <a:cs typeface="Arial"/>
            </a:endParaRPr>
          </a:p>
          <a:p>
            <a:pPr marL="342900" indent="-342900">
              <a:lnSpc>
                <a:spcPct val="120000"/>
              </a:lnSpc>
              <a:buFont typeface="+mj-lt"/>
              <a:buAutoNum type="arabicPeriod"/>
            </a:pPr>
            <a:r>
              <a:rPr lang="en-GB" sz="1400" dirty="0">
                <a:latin typeface="Avenir Next"/>
              </a:rPr>
              <a:t> </a:t>
            </a:r>
            <a:r>
              <a:rPr lang="en-GB" sz="1400" err="1">
                <a:latin typeface="Avenir Next"/>
                <a:ea typeface="Arial" charset="0"/>
                <a:cs typeface="Arial"/>
              </a:rPr>
              <a:t>Dumbell</a:t>
            </a:r>
            <a:r>
              <a:rPr lang="en-GB" sz="1400" dirty="0">
                <a:latin typeface="Avenir Next"/>
                <a:ea typeface="Arial" charset="0"/>
                <a:cs typeface="Arial"/>
              </a:rPr>
              <a:t>, L. C., Rowe, L., &amp; Douglas, J. L. (2018). Demographic profiling of British Olympic equestrian athletes in the twenty-first century. Sport in Society, 21(9), 1337–1350.</a:t>
            </a:r>
            <a:endParaRPr lang="en-GB" sz="1400" dirty="0">
              <a:latin typeface="Avenir Next"/>
              <a:cs typeface="Arial"/>
            </a:endParaRPr>
          </a:p>
          <a:p>
            <a:pPr marL="266700" indent="-342900">
              <a:lnSpc>
                <a:spcPct val="120000"/>
              </a:lnSpc>
              <a:spcAft>
                <a:spcPts val="800"/>
              </a:spcAft>
              <a:buFont typeface="+mj-lt"/>
              <a:buAutoNum type="arabicPeriod"/>
            </a:pPr>
            <a:r>
              <a:rPr lang="en-GB" sz="1400" dirty="0">
                <a:latin typeface="Avenir Next"/>
              </a:rPr>
              <a:t> </a:t>
            </a:r>
            <a:r>
              <a:rPr lang="en-GB" sz="1400" kern="100" dirty="0">
                <a:effectLst/>
                <a:latin typeface="Avenir Next"/>
                <a:ea typeface="Times New Roman" panose="02020603050405020304" pitchFamily="18" charset="0"/>
                <a:cs typeface="Arial"/>
              </a:rPr>
              <a:t>British Equestrian Trade Association - BETA National Equestrian Survey 2019 reveals an increase in riding. (n.d.).</a:t>
            </a:r>
            <a:endParaRPr lang="en-GB" sz="1400" kern="100">
              <a:effectLst/>
              <a:latin typeface="Avenir Next"/>
              <a:ea typeface="Calibri" panose="020F0502020204030204" pitchFamily="34" charset="0"/>
              <a:cs typeface="Arial"/>
            </a:endParaRPr>
          </a:p>
          <a:p>
            <a:pPr marL="342900" indent="-342900">
              <a:lnSpc>
                <a:spcPct val="120000"/>
              </a:lnSpc>
              <a:buFont typeface="+mj-lt"/>
              <a:buAutoNum type="arabicPeriod"/>
            </a:pPr>
            <a:r>
              <a:rPr lang="en-GB" sz="1400" dirty="0">
                <a:latin typeface="Avenir Next"/>
                <a:ea typeface="Arial" charset="0"/>
                <a:cs typeface="Arial"/>
              </a:rPr>
              <a:t>Robert Wood, "Anthropometry of Olympic Athletes 2016." </a:t>
            </a:r>
            <a:r>
              <a:rPr lang="en-GB" sz="1400" err="1">
                <a:latin typeface="Avenir Next"/>
                <a:ea typeface="Arial" charset="0"/>
                <a:cs typeface="Arial"/>
              </a:rPr>
              <a:t>Topend</a:t>
            </a:r>
            <a:r>
              <a:rPr lang="en-GB" sz="1400" dirty="0">
                <a:latin typeface="Avenir Next"/>
                <a:ea typeface="Arial" charset="0"/>
                <a:cs typeface="Arial"/>
              </a:rPr>
              <a:t> Sports Website, February 2018, https://www.topendsports.com/events/summer/science/anthropometry-2016.htm, Accessed 29 April 2023</a:t>
            </a:r>
          </a:p>
          <a:p>
            <a:pPr marL="266700" indent="-342900">
              <a:lnSpc>
                <a:spcPct val="120000"/>
              </a:lnSpc>
              <a:spcAft>
                <a:spcPts val="800"/>
              </a:spcAft>
              <a:buFont typeface="+mj-lt"/>
              <a:buAutoNum type="arabicPeriod"/>
            </a:pPr>
            <a:r>
              <a:rPr lang="en-GB" sz="1400" kern="100" dirty="0">
                <a:effectLst/>
                <a:latin typeface="Avenir Next"/>
                <a:ea typeface="Times New Roman" panose="02020603050405020304" pitchFamily="18" charset="0"/>
                <a:cs typeface="Arial"/>
              </a:rPr>
              <a:t>Luoto, R., </a:t>
            </a:r>
            <a:r>
              <a:rPr lang="en-GB" sz="1400" kern="100" err="1">
                <a:effectLst/>
                <a:latin typeface="Avenir Next"/>
                <a:ea typeface="Times New Roman" panose="02020603050405020304" pitchFamily="18" charset="0"/>
                <a:cs typeface="Arial"/>
              </a:rPr>
              <a:t>Kaprio</a:t>
            </a:r>
            <a:r>
              <a:rPr lang="en-GB" sz="1400" kern="100" dirty="0">
                <a:effectLst/>
                <a:latin typeface="Avenir Next"/>
                <a:ea typeface="Times New Roman" panose="02020603050405020304" pitchFamily="18" charset="0"/>
                <a:cs typeface="Arial"/>
              </a:rPr>
              <a:t>, J., &amp; Uutela, A. (1994). Age at natural menopause and sociodemographic status in Finland. American Journal of Epidemiology, 139(1), 64–76.</a:t>
            </a:r>
            <a:endParaRPr lang="en-GB" sz="1400" kern="100">
              <a:effectLst/>
              <a:latin typeface="Avenir Next"/>
              <a:ea typeface="Calibri" panose="020F0502020204030204" pitchFamily="34" charset="0"/>
              <a:cs typeface="Arial"/>
            </a:endParaRPr>
          </a:p>
          <a:p>
            <a:pPr marL="266700" indent="-342900">
              <a:lnSpc>
                <a:spcPct val="120000"/>
              </a:lnSpc>
              <a:spcAft>
                <a:spcPts val="800"/>
              </a:spcAft>
              <a:buFont typeface="+mj-lt"/>
              <a:buAutoNum type="arabicPeriod"/>
            </a:pPr>
            <a:r>
              <a:rPr lang="en-GB" sz="1400" kern="100" dirty="0">
                <a:effectLst/>
                <a:latin typeface="Avenir Next"/>
                <a:ea typeface="Times New Roman" panose="02020603050405020304" pitchFamily="18" charset="0"/>
                <a:cs typeface="Arial"/>
              </a:rPr>
              <a:t>Perz, J. M. (1997). Development of the menopause symptom list: a factor analytic study of menopause associated symptoms. Women &amp; Health, 25(1), 53–69.</a:t>
            </a:r>
            <a:endParaRPr lang="en-GB" sz="1400" kern="100">
              <a:effectLst/>
              <a:latin typeface="Avenir Next"/>
              <a:ea typeface="Calibri" panose="020F0502020204030204" pitchFamily="34" charset="0"/>
              <a:cs typeface="Arial"/>
            </a:endParaRPr>
          </a:p>
          <a:p>
            <a:pPr marL="266700" indent="-342900">
              <a:lnSpc>
                <a:spcPct val="120000"/>
              </a:lnSpc>
              <a:spcAft>
                <a:spcPts val="800"/>
              </a:spcAft>
              <a:buFont typeface="+mj-lt"/>
              <a:buAutoNum type="arabicPeriod"/>
            </a:pPr>
            <a:r>
              <a:rPr lang="en-GB" sz="1400" kern="100" dirty="0">
                <a:effectLst/>
                <a:latin typeface="Avenir Next"/>
                <a:ea typeface="Times New Roman" panose="02020603050405020304" pitchFamily="18" charset="0"/>
                <a:cs typeface="Arial"/>
              </a:rPr>
              <a:t>Porter, M., Penney, G. C., Russell, D., Russell, E., &amp; Templeton, A. (1996). A population based survey of women’s experience of the menopause. BJOG: An International Journal of Obstetrics &amp; Gynaecology, 103(10), 1025–1028.</a:t>
            </a:r>
            <a:endParaRPr lang="en-GB" sz="1400" kern="100">
              <a:effectLst/>
              <a:latin typeface="Avenir Next"/>
              <a:ea typeface="Calibri" panose="020F0502020204030204" pitchFamily="34" charset="0"/>
              <a:cs typeface="Arial"/>
            </a:endParaRPr>
          </a:p>
          <a:p>
            <a:pPr marL="266700" indent="-342900">
              <a:lnSpc>
                <a:spcPct val="120000"/>
              </a:lnSpc>
              <a:spcAft>
                <a:spcPts val="800"/>
              </a:spcAft>
              <a:buFont typeface="+mj-lt"/>
              <a:buAutoNum type="arabicPeriod"/>
            </a:pPr>
            <a:r>
              <a:rPr lang="en-GB" sz="1400" kern="100" dirty="0">
                <a:effectLst/>
                <a:latin typeface="Avenir Next"/>
                <a:ea typeface="Times New Roman" panose="02020603050405020304" pitchFamily="18" charset="0"/>
                <a:cs typeface="Arial"/>
              </a:rPr>
              <a:t>Crandall, C. J., Mehta, J. M., &amp; Manson, J. E. (2023). Management of menopausal symptoms: a review. JAMA, 329(5), 405–420.</a:t>
            </a:r>
            <a:endParaRPr lang="en-GB" sz="1400" kern="100">
              <a:effectLst/>
              <a:latin typeface="Avenir Next"/>
              <a:ea typeface="Calibri" panose="020F0502020204030204" pitchFamily="34" charset="0"/>
              <a:cs typeface="Arial"/>
            </a:endParaRPr>
          </a:p>
          <a:p>
            <a:pPr marL="266700" indent="-342900">
              <a:lnSpc>
                <a:spcPct val="120000"/>
              </a:lnSpc>
              <a:spcAft>
                <a:spcPts val="800"/>
              </a:spcAft>
              <a:buFont typeface="+mj-lt"/>
              <a:buAutoNum type="arabicPeriod"/>
            </a:pPr>
            <a:r>
              <a:rPr lang="en-GB" sz="1400" kern="100" dirty="0">
                <a:effectLst/>
                <a:latin typeface="Avenir Next"/>
                <a:ea typeface="Times New Roman" panose="02020603050405020304" pitchFamily="18" charset="0"/>
                <a:cs typeface="Arial"/>
              </a:rPr>
              <a:t>Gearity, B. T., Fisher, L. A., </a:t>
            </a:r>
            <a:r>
              <a:rPr lang="en-GB" sz="1400" kern="100" err="1">
                <a:effectLst/>
                <a:latin typeface="Avenir Next"/>
                <a:ea typeface="Times New Roman" panose="02020603050405020304" pitchFamily="18" charset="0"/>
                <a:cs typeface="Arial"/>
              </a:rPr>
              <a:t>Yandt</a:t>
            </a:r>
            <a:r>
              <a:rPr lang="en-GB" sz="1400" kern="100" dirty="0">
                <a:effectLst/>
                <a:latin typeface="Avenir Next"/>
                <a:ea typeface="Times New Roman" panose="02020603050405020304" pitchFamily="18" charset="0"/>
                <a:cs typeface="Arial"/>
              </a:rPr>
              <a:t>, A., Perugini, A., Knust, S. K., Bejar, M. P., Shigeno, T. C., Larsen, L. K., &amp; Fynes, J. M. (2023). Deconstructing caring in the coach athlete relationship: A gentler form of domination. Sports Coaching Review, 12(1), 6–26.</a:t>
            </a:r>
            <a:endParaRPr lang="en-GB" sz="1400" kern="100">
              <a:effectLst/>
              <a:latin typeface="Avenir Next"/>
              <a:ea typeface="Calibri" panose="020F0502020204030204" pitchFamily="34" charset="0"/>
              <a:cs typeface="Arial"/>
            </a:endParaRPr>
          </a:p>
          <a:p>
            <a:pPr marL="342900" indent="-342900">
              <a:buFont typeface="+mj-lt"/>
              <a:buAutoNum type="arabicPeriod"/>
            </a:pPr>
            <a:endParaRPr lang="en-US" sz="800" dirty="0"/>
          </a:p>
          <a:p>
            <a:pPr marL="342900" indent="-342900">
              <a:buFont typeface="+mj-lt"/>
              <a:buAutoNum type="arabicPeriod"/>
            </a:pPr>
            <a:endParaRPr lang="en-GB" sz="1400" dirty="0">
              <a:latin typeface="Avenir Next" panose="020B0503020202020204" pitchFamily="34" charset="0"/>
              <a:cs typeface="Arial" charset="0"/>
            </a:endParaRPr>
          </a:p>
          <a:p>
            <a:pPr marL="342900" indent="-342900">
              <a:buFont typeface="+mj-lt"/>
              <a:buAutoNum type="arabicPeriod"/>
            </a:pPr>
            <a:endParaRPr lang="en-GB" sz="1400" dirty="0">
              <a:latin typeface="Avenir Next" panose="020B0503020202020204" pitchFamily="34" charset="0"/>
              <a:cs typeface="Arial" charset="0"/>
            </a:endParaRPr>
          </a:p>
          <a:p>
            <a:pPr marL="342900" indent="-342900">
              <a:buFont typeface="+mj-lt"/>
              <a:buAutoNum type="arabicPeriod"/>
            </a:pPr>
            <a:endParaRPr lang="en-GB" sz="1400" dirty="0">
              <a:latin typeface="Avenir Next" panose="020B0503020202020204" pitchFamily="34" charset="0"/>
              <a:cs typeface="Arial" charset="0"/>
            </a:endParaRPr>
          </a:p>
          <a:p>
            <a:pPr marL="342900" indent="-342900">
              <a:buFont typeface="+mj-lt"/>
              <a:buAutoNum type="arabicPeriod"/>
            </a:pPr>
            <a:endParaRPr lang="en-GB" sz="1400" dirty="0">
              <a:latin typeface="Avenir Next" panose="020B0503020202020204" pitchFamily="34" charset="0"/>
              <a:cs typeface="Arial" charset="0"/>
            </a:endParaRPr>
          </a:p>
          <a:p>
            <a:pPr marL="342900" indent="-342900">
              <a:buFont typeface="+mj-lt"/>
              <a:buAutoNum type="arabicPeriod"/>
            </a:pPr>
            <a:endParaRPr lang="en-GB" sz="1400" dirty="0">
              <a:latin typeface="Avenir Next" panose="020B0503020202020204" pitchFamily="34" charset="0"/>
            </a:endParaRPr>
          </a:p>
        </p:txBody>
      </p:sp>
      <p:sp>
        <p:nvSpPr>
          <p:cNvPr id="2" name="Rectangle 1">
            <a:extLst>
              <a:ext uri="{FF2B5EF4-FFF2-40B4-BE49-F238E27FC236}">
                <a16:creationId xmlns:a16="http://schemas.microsoft.com/office/drawing/2014/main" id="{812D58D9-22DE-EC4A-3B5B-E8976E1D2A79}"/>
              </a:ext>
            </a:extLst>
          </p:cNvPr>
          <p:cNvSpPr/>
          <p:nvPr/>
        </p:nvSpPr>
        <p:spPr>
          <a:xfrm>
            <a:off x="580292" y="554182"/>
            <a:ext cx="11078308" cy="5735782"/>
          </a:xfrm>
          <a:custGeom>
            <a:avLst/>
            <a:gdLst>
              <a:gd name="connsiteX0" fmla="*/ 0 w 11078308"/>
              <a:gd name="connsiteY0" fmla="*/ 0 h 5735782"/>
              <a:gd name="connsiteX1" fmla="*/ 581611 w 11078308"/>
              <a:gd name="connsiteY1" fmla="*/ 0 h 5735782"/>
              <a:gd name="connsiteX2" fmla="*/ 941656 w 11078308"/>
              <a:gd name="connsiteY2" fmla="*/ 0 h 5735782"/>
              <a:gd name="connsiteX3" fmla="*/ 1855617 w 11078308"/>
              <a:gd name="connsiteY3" fmla="*/ 0 h 5735782"/>
              <a:gd name="connsiteX4" fmla="*/ 2437228 w 11078308"/>
              <a:gd name="connsiteY4" fmla="*/ 0 h 5735782"/>
              <a:gd name="connsiteX5" fmla="*/ 3018839 w 11078308"/>
              <a:gd name="connsiteY5" fmla="*/ 0 h 5735782"/>
              <a:gd name="connsiteX6" fmla="*/ 3932799 w 11078308"/>
              <a:gd name="connsiteY6" fmla="*/ 0 h 5735782"/>
              <a:gd name="connsiteX7" fmla="*/ 4403627 w 11078308"/>
              <a:gd name="connsiteY7" fmla="*/ 0 h 5735782"/>
              <a:gd name="connsiteX8" fmla="*/ 5317588 w 11078308"/>
              <a:gd name="connsiteY8" fmla="*/ 0 h 5735782"/>
              <a:gd name="connsiteX9" fmla="*/ 6231548 w 11078308"/>
              <a:gd name="connsiteY9" fmla="*/ 0 h 5735782"/>
              <a:gd name="connsiteX10" fmla="*/ 6923943 w 11078308"/>
              <a:gd name="connsiteY10" fmla="*/ 0 h 5735782"/>
              <a:gd name="connsiteX11" fmla="*/ 7837903 w 11078308"/>
              <a:gd name="connsiteY11" fmla="*/ 0 h 5735782"/>
              <a:gd name="connsiteX12" fmla="*/ 8419514 w 11078308"/>
              <a:gd name="connsiteY12" fmla="*/ 0 h 5735782"/>
              <a:gd name="connsiteX13" fmla="*/ 9001125 w 11078308"/>
              <a:gd name="connsiteY13" fmla="*/ 0 h 5735782"/>
              <a:gd name="connsiteX14" fmla="*/ 9804303 w 11078308"/>
              <a:gd name="connsiteY14" fmla="*/ 0 h 5735782"/>
              <a:gd name="connsiteX15" fmla="*/ 10385914 w 11078308"/>
              <a:gd name="connsiteY15" fmla="*/ 0 h 5735782"/>
              <a:gd name="connsiteX16" fmla="*/ 11078308 w 11078308"/>
              <a:gd name="connsiteY16" fmla="*/ 0 h 5735782"/>
              <a:gd name="connsiteX17" fmla="*/ 11078308 w 11078308"/>
              <a:gd name="connsiteY17" fmla="*/ 752025 h 5735782"/>
              <a:gd name="connsiteX18" fmla="*/ 11078308 w 11078308"/>
              <a:gd name="connsiteY18" fmla="*/ 1446692 h 5735782"/>
              <a:gd name="connsiteX19" fmla="*/ 11078308 w 11078308"/>
              <a:gd name="connsiteY19" fmla="*/ 2141359 h 5735782"/>
              <a:gd name="connsiteX20" fmla="*/ 11078308 w 11078308"/>
              <a:gd name="connsiteY20" fmla="*/ 2606594 h 5735782"/>
              <a:gd name="connsiteX21" fmla="*/ 11078308 w 11078308"/>
              <a:gd name="connsiteY21" fmla="*/ 3129188 h 5735782"/>
              <a:gd name="connsiteX22" fmla="*/ 11078308 w 11078308"/>
              <a:gd name="connsiteY22" fmla="*/ 3823855 h 5735782"/>
              <a:gd name="connsiteX23" fmla="*/ 11078308 w 11078308"/>
              <a:gd name="connsiteY23" fmla="*/ 4403806 h 5735782"/>
              <a:gd name="connsiteX24" fmla="*/ 11078308 w 11078308"/>
              <a:gd name="connsiteY24" fmla="*/ 4926399 h 5735782"/>
              <a:gd name="connsiteX25" fmla="*/ 11078308 w 11078308"/>
              <a:gd name="connsiteY25" fmla="*/ 5735782 h 5735782"/>
              <a:gd name="connsiteX26" fmla="*/ 10385914 w 11078308"/>
              <a:gd name="connsiteY26" fmla="*/ 5735782 h 5735782"/>
              <a:gd name="connsiteX27" fmla="*/ 9693520 w 11078308"/>
              <a:gd name="connsiteY27" fmla="*/ 5735782 h 5735782"/>
              <a:gd name="connsiteX28" fmla="*/ 9222691 w 11078308"/>
              <a:gd name="connsiteY28" fmla="*/ 5735782 h 5735782"/>
              <a:gd name="connsiteX29" fmla="*/ 8419514 w 11078308"/>
              <a:gd name="connsiteY29" fmla="*/ 5735782 h 5735782"/>
              <a:gd name="connsiteX30" fmla="*/ 7948686 w 11078308"/>
              <a:gd name="connsiteY30" fmla="*/ 5735782 h 5735782"/>
              <a:gd name="connsiteX31" fmla="*/ 7145509 w 11078308"/>
              <a:gd name="connsiteY31" fmla="*/ 5735782 h 5735782"/>
              <a:gd name="connsiteX32" fmla="*/ 6785464 w 11078308"/>
              <a:gd name="connsiteY32" fmla="*/ 5735782 h 5735782"/>
              <a:gd name="connsiteX33" fmla="*/ 5982286 w 11078308"/>
              <a:gd name="connsiteY33" fmla="*/ 5735782 h 5735782"/>
              <a:gd name="connsiteX34" fmla="*/ 5511458 w 11078308"/>
              <a:gd name="connsiteY34" fmla="*/ 5735782 h 5735782"/>
              <a:gd name="connsiteX35" fmla="*/ 5151413 w 11078308"/>
              <a:gd name="connsiteY35" fmla="*/ 5735782 h 5735782"/>
              <a:gd name="connsiteX36" fmla="*/ 4680585 w 11078308"/>
              <a:gd name="connsiteY36" fmla="*/ 5735782 h 5735782"/>
              <a:gd name="connsiteX37" fmla="*/ 3877408 w 11078308"/>
              <a:gd name="connsiteY37" fmla="*/ 5735782 h 5735782"/>
              <a:gd name="connsiteX38" fmla="*/ 3406580 w 11078308"/>
              <a:gd name="connsiteY38" fmla="*/ 5735782 h 5735782"/>
              <a:gd name="connsiteX39" fmla="*/ 3046535 w 11078308"/>
              <a:gd name="connsiteY39" fmla="*/ 5735782 h 5735782"/>
              <a:gd name="connsiteX40" fmla="*/ 2575707 w 11078308"/>
              <a:gd name="connsiteY40" fmla="*/ 5735782 h 5735782"/>
              <a:gd name="connsiteX41" fmla="*/ 1994095 w 11078308"/>
              <a:gd name="connsiteY41" fmla="*/ 5735782 h 5735782"/>
              <a:gd name="connsiteX42" fmla="*/ 1301701 w 11078308"/>
              <a:gd name="connsiteY42" fmla="*/ 5735782 h 5735782"/>
              <a:gd name="connsiteX43" fmla="*/ 830873 w 11078308"/>
              <a:gd name="connsiteY43" fmla="*/ 5735782 h 5735782"/>
              <a:gd name="connsiteX44" fmla="*/ 0 w 11078308"/>
              <a:gd name="connsiteY44" fmla="*/ 5735782 h 5735782"/>
              <a:gd name="connsiteX45" fmla="*/ 0 w 11078308"/>
              <a:gd name="connsiteY45" fmla="*/ 5098473 h 5735782"/>
              <a:gd name="connsiteX46" fmla="*/ 0 w 11078308"/>
              <a:gd name="connsiteY46" fmla="*/ 4461164 h 5735782"/>
              <a:gd name="connsiteX47" fmla="*/ 0 w 11078308"/>
              <a:gd name="connsiteY47" fmla="*/ 3823855 h 5735782"/>
              <a:gd name="connsiteX48" fmla="*/ 0 w 11078308"/>
              <a:gd name="connsiteY48" fmla="*/ 3186546 h 5735782"/>
              <a:gd name="connsiteX49" fmla="*/ 0 w 11078308"/>
              <a:gd name="connsiteY49" fmla="*/ 2606594 h 5735782"/>
              <a:gd name="connsiteX50" fmla="*/ 0 w 11078308"/>
              <a:gd name="connsiteY50" fmla="*/ 1911927 h 5735782"/>
              <a:gd name="connsiteX51" fmla="*/ 0 w 11078308"/>
              <a:gd name="connsiteY51" fmla="*/ 1274618 h 5735782"/>
              <a:gd name="connsiteX52" fmla="*/ 0 w 11078308"/>
              <a:gd name="connsiteY52" fmla="*/ 0 h 5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078308" h="5735782" extrusionOk="0">
                <a:moveTo>
                  <a:pt x="0" y="0"/>
                </a:moveTo>
                <a:cubicBezTo>
                  <a:pt x="127738" y="-22183"/>
                  <a:pt x="294935" y="-16492"/>
                  <a:pt x="581611" y="0"/>
                </a:cubicBezTo>
                <a:cubicBezTo>
                  <a:pt x="868287" y="16492"/>
                  <a:pt x="831498" y="15838"/>
                  <a:pt x="941656" y="0"/>
                </a:cubicBezTo>
                <a:cubicBezTo>
                  <a:pt x="1051814" y="-15838"/>
                  <a:pt x="1589364" y="6588"/>
                  <a:pt x="1855617" y="0"/>
                </a:cubicBezTo>
                <a:cubicBezTo>
                  <a:pt x="2121870" y="-6588"/>
                  <a:pt x="2172603" y="17251"/>
                  <a:pt x="2437228" y="0"/>
                </a:cubicBezTo>
                <a:cubicBezTo>
                  <a:pt x="2701853" y="-17251"/>
                  <a:pt x="2848946" y="19230"/>
                  <a:pt x="3018839" y="0"/>
                </a:cubicBezTo>
                <a:cubicBezTo>
                  <a:pt x="3188732" y="-19230"/>
                  <a:pt x="3483732" y="4217"/>
                  <a:pt x="3932799" y="0"/>
                </a:cubicBezTo>
                <a:cubicBezTo>
                  <a:pt x="4381866" y="-4217"/>
                  <a:pt x="4213575" y="-574"/>
                  <a:pt x="4403627" y="0"/>
                </a:cubicBezTo>
                <a:cubicBezTo>
                  <a:pt x="4593679" y="574"/>
                  <a:pt x="4941382" y="34320"/>
                  <a:pt x="5317588" y="0"/>
                </a:cubicBezTo>
                <a:cubicBezTo>
                  <a:pt x="5693794" y="-34320"/>
                  <a:pt x="6035480" y="-22653"/>
                  <a:pt x="6231548" y="0"/>
                </a:cubicBezTo>
                <a:cubicBezTo>
                  <a:pt x="6427616" y="22653"/>
                  <a:pt x="6694839" y="-3317"/>
                  <a:pt x="6923943" y="0"/>
                </a:cubicBezTo>
                <a:cubicBezTo>
                  <a:pt x="7153047" y="3317"/>
                  <a:pt x="7420363" y="41227"/>
                  <a:pt x="7837903" y="0"/>
                </a:cubicBezTo>
                <a:cubicBezTo>
                  <a:pt x="8255443" y="-41227"/>
                  <a:pt x="8233846" y="12653"/>
                  <a:pt x="8419514" y="0"/>
                </a:cubicBezTo>
                <a:cubicBezTo>
                  <a:pt x="8605182" y="-12653"/>
                  <a:pt x="8759635" y="-13335"/>
                  <a:pt x="9001125" y="0"/>
                </a:cubicBezTo>
                <a:cubicBezTo>
                  <a:pt x="9242615" y="13335"/>
                  <a:pt x="9466909" y="36630"/>
                  <a:pt x="9804303" y="0"/>
                </a:cubicBezTo>
                <a:cubicBezTo>
                  <a:pt x="10141697" y="-36630"/>
                  <a:pt x="10192927" y="11586"/>
                  <a:pt x="10385914" y="0"/>
                </a:cubicBezTo>
                <a:cubicBezTo>
                  <a:pt x="10578901" y="-11586"/>
                  <a:pt x="10841745" y="-3672"/>
                  <a:pt x="11078308" y="0"/>
                </a:cubicBezTo>
                <a:cubicBezTo>
                  <a:pt x="11042114" y="257495"/>
                  <a:pt x="11101000" y="525672"/>
                  <a:pt x="11078308" y="752025"/>
                </a:cubicBezTo>
                <a:cubicBezTo>
                  <a:pt x="11055616" y="978379"/>
                  <a:pt x="11044920" y="1210480"/>
                  <a:pt x="11078308" y="1446692"/>
                </a:cubicBezTo>
                <a:cubicBezTo>
                  <a:pt x="11111696" y="1682904"/>
                  <a:pt x="11102355" y="1904634"/>
                  <a:pt x="11078308" y="2141359"/>
                </a:cubicBezTo>
                <a:cubicBezTo>
                  <a:pt x="11054261" y="2378084"/>
                  <a:pt x="11088303" y="2413109"/>
                  <a:pt x="11078308" y="2606594"/>
                </a:cubicBezTo>
                <a:cubicBezTo>
                  <a:pt x="11068313" y="2800080"/>
                  <a:pt x="11085292" y="2969013"/>
                  <a:pt x="11078308" y="3129188"/>
                </a:cubicBezTo>
                <a:cubicBezTo>
                  <a:pt x="11071324" y="3289363"/>
                  <a:pt x="11105681" y="3632822"/>
                  <a:pt x="11078308" y="3823855"/>
                </a:cubicBezTo>
                <a:cubicBezTo>
                  <a:pt x="11050935" y="4014888"/>
                  <a:pt x="11099759" y="4256731"/>
                  <a:pt x="11078308" y="4403806"/>
                </a:cubicBezTo>
                <a:cubicBezTo>
                  <a:pt x="11056857" y="4550881"/>
                  <a:pt x="11061190" y="4727757"/>
                  <a:pt x="11078308" y="4926399"/>
                </a:cubicBezTo>
                <a:cubicBezTo>
                  <a:pt x="11095426" y="5125041"/>
                  <a:pt x="11106604" y="5528804"/>
                  <a:pt x="11078308" y="5735782"/>
                </a:cubicBezTo>
                <a:cubicBezTo>
                  <a:pt x="10927018" y="5706024"/>
                  <a:pt x="10551879" y="5707334"/>
                  <a:pt x="10385914" y="5735782"/>
                </a:cubicBezTo>
                <a:cubicBezTo>
                  <a:pt x="10219949" y="5764230"/>
                  <a:pt x="9887913" y="5702169"/>
                  <a:pt x="9693520" y="5735782"/>
                </a:cubicBezTo>
                <a:cubicBezTo>
                  <a:pt x="9499127" y="5769395"/>
                  <a:pt x="9423857" y="5729372"/>
                  <a:pt x="9222691" y="5735782"/>
                </a:cubicBezTo>
                <a:cubicBezTo>
                  <a:pt x="9021525" y="5742192"/>
                  <a:pt x="8652845" y="5758545"/>
                  <a:pt x="8419514" y="5735782"/>
                </a:cubicBezTo>
                <a:cubicBezTo>
                  <a:pt x="8186183" y="5713019"/>
                  <a:pt x="8181365" y="5722229"/>
                  <a:pt x="7948686" y="5735782"/>
                </a:cubicBezTo>
                <a:cubicBezTo>
                  <a:pt x="7716007" y="5749335"/>
                  <a:pt x="7397543" y="5718939"/>
                  <a:pt x="7145509" y="5735782"/>
                </a:cubicBezTo>
                <a:cubicBezTo>
                  <a:pt x="6893475" y="5752625"/>
                  <a:pt x="6938070" y="5751968"/>
                  <a:pt x="6785464" y="5735782"/>
                </a:cubicBezTo>
                <a:cubicBezTo>
                  <a:pt x="6632859" y="5719596"/>
                  <a:pt x="6336777" y="5768631"/>
                  <a:pt x="5982286" y="5735782"/>
                </a:cubicBezTo>
                <a:cubicBezTo>
                  <a:pt x="5627795" y="5702933"/>
                  <a:pt x="5623068" y="5728011"/>
                  <a:pt x="5511458" y="5735782"/>
                </a:cubicBezTo>
                <a:cubicBezTo>
                  <a:pt x="5399848" y="5743553"/>
                  <a:pt x="5269104" y="5738805"/>
                  <a:pt x="5151413" y="5735782"/>
                </a:cubicBezTo>
                <a:cubicBezTo>
                  <a:pt x="5033723" y="5732759"/>
                  <a:pt x="4789124" y="5736274"/>
                  <a:pt x="4680585" y="5735782"/>
                </a:cubicBezTo>
                <a:cubicBezTo>
                  <a:pt x="4572046" y="5735290"/>
                  <a:pt x="4088755" y="5696338"/>
                  <a:pt x="3877408" y="5735782"/>
                </a:cubicBezTo>
                <a:cubicBezTo>
                  <a:pt x="3666061" y="5775226"/>
                  <a:pt x="3620037" y="5732330"/>
                  <a:pt x="3406580" y="5735782"/>
                </a:cubicBezTo>
                <a:cubicBezTo>
                  <a:pt x="3193123" y="5739234"/>
                  <a:pt x="3197935" y="5725661"/>
                  <a:pt x="3046535" y="5735782"/>
                </a:cubicBezTo>
                <a:cubicBezTo>
                  <a:pt x="2895135" y="5745903"/>
                  <a:pt x="2742606" y="5757299"/>
                  <a:pt x="2575707" y="5735782"/>
                </a:cubicBezTo>
                <a:cubicBezTo>
                  <a:pt x="2408808" y="5714265"/>
                  <a:pt x="2176848" y="5719113"/>
                  <a:pt x="1994095" y="5735782"/>
                </a:cubicBezTo>
                <a:cubicBezTo>
                  <a:pt x="1811342" y="5752451"/>
                  <a:pt x="1574996" y="5704993"/>
                  <a:pt x="1301701" y="5735782"/>
                </a:cubicBezTo>
                <a:cubicBezTo>
                  <a:pt x="1028406" y="5766571"/>
                  <a:pt x="1053894" y="5744105"/>
                  <a:pt x="830873" y="5735782"/>
                </a:cubicBezTo>
                <a:cubicBezTo>
                  <a:pt x="607852" y="5727459"/>
                  <a:pt x="354945" y="5761051"/>
                  <a:pt x="0" y="5735782"/>
                </a:cubicBezTo>
                <a:cubicBezTo>
                  <a:pt x="-13489" y="5574312"/>
                  <a:pt x="1780" y="5402090"/>
                  <a:pt x="0" y="5098473"/>
                </a:cubicBezTo>
                <a:cubicBezTo>
                  <a:pt x="-1780" y="4794856"/>
                  <a:pt x="17159" y="4676358"/>
                  <a:pt x="0" y="4461164"/>
                </a:cubicBezTo>
                <a:cubicBezTo>
                  <a:pt x="-17159" y="4245970"/>
                  <a:pt x="-25436" y="3993828"/>
                  <a:pt x="0" y="3823855"/>
                </a:cubicBezTo>
                <a:cubicBezTo>
                  <a:pt x="25436" y="3653882"/>
                  <a:pt x="25683" y="3342417"/>
                  <a:pt x="0" y="3186546"/>
                </a:cubicBezTo>
                <a:cubicBezTo>
                  <a:pt x="-25683" y="3030675"/>
                  <a:pt x="-28370" y="2728404"/>
                  <a:pt x="0" y="2606594"/>
                </a:cubicBezTo>
                <a:cubicBezTo>
                  <a:pt x="28370" y="2484784"/>
                  <a:pt x="22716" y="2122697"/>
                  <a:pt x="0" y="1911927"/>
                </a:cubicBezTo>
                <a:cubicBezTo>
                  <a:pt x="-22716" y="1701157"/>
                  <a:pt x="23038" y="1559531"/>
                  <a:pt x="0" y="1274618"/>
                </a:cubicBezTo>
                <a:cubicBezTo>
                  <a:pt x="-23038" y="989705"/>
                  <a:pt x="-22378" y="540803"/>
                  <a:pt x="0" y="0"/>
                </a:cubicBezTo>
                <a:close/>
              </a:path>
            </a:pathLst>
          </a:custGeom>
          <a:noFill/>
          <a:ln w="9525" cap="flat" cmpd="sng" algn="ctr">
            <a:solidFill>
              <a:schemeClr val="bg1">
                <a:lumMod val="85000"/>
              </a:schemeClr>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bg1">
                  <a:lumMod val="95000"/>
                </a:schemeClr>
              </a:solidFill>
            </a:endParaRPr>
          </a:p>
        </p:txBody>
      </p:sp>
      <p:pic>
        <p:nvPicPr>
          <p:cNvPr id="3" name="Picture 2">
            <a:extLst>
              <a:ext uri="{FF2B5EF4-FFF2-40B4-BE49-F238E27FC236}">
                <a16:creationId xmlns:a16="http://schemas.microsoft.com/office/drawing/2014/main" id="{14444E5C-C71A-FB1E-B537-E59CA8B116C0}"/>
              </a:ext>
            </a:extLst>
          </p:cNvPr>
          <p:cNvPicPr>
            <a:picLocks noChangeAspect="1"/>
          </p:cNvPicPr>
          <p:nvPr/>
        </p:nvPicPr>
        <p:blipFill>
          <a:blip r:embed="rId4"/>
          <a:stretch>
            <a:fillRect/>
          </a:stretch>
        </p:blipFill>
        <p:spPr>
          <a:xfrm>
            <a:off x="10814757" y="380165"/>
            <a:ext cx="980945" cy="731816"/>
          </a:xfrm>
          <a:prstGeom prst="rect">
            <a:avLst/>
          </a:prstGeom>
        </p:spPr>
      </p:pic>
      <p:sp>
        <p:nvSpPr>
          <p:cNvPr id="8" name="Title 1">
            <a:extLst>
              <a:ext uri="{FF2B5EF4-FFF2-40B4-BE49-F238E27FC236}">
                <a16:creationId xmlns:a16="http://schemas.microsoft.com/office/drawing/2014/main" id="{02E00CA8-181B-1CD9-8416-D2AC4FE74AF8}"/>
              </a:ext>
            </a:extLst>
          </p:cNvPr>
          <p:cNvSpPr txBox="1">
            <a:spLocks/>
          </p:cNvSpPr>
          <p:nvPr/>
        </p:nvSpPr>
        <p:spPr>
          <a:xfrm>
            <a:off x="878636" y="547767"/>
            <a:ext cx="7152659" cy="9243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cap="all" spc="500" dirty="0"/>
              <a:t>REFERENCES</a:t>
            </a:r>
          </a:p>
        </p:txBody>
      </p:sp>
    </p:spTree>
    <p:extLst>
      <p:ext uri="{BB962C8B-B14F-4D97-AF65-F5344CB8AC3E}">
        <p14:creationId xmlns:p14="http://schemas.microsoft.com/office/powerpoint/2010/main" val="4094628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75356-7A9B-DC59-5281-CDFC63DB3E43}"/>
              </a:ext>
            </a:extLst>
          </p:cNvPr>
          <p:cNvSpPr>
            <a:spLocks noGrp="1"/>
          </p:cNvSpPr>
          <p:nvPr>
            <p:ph type="title"/>
          </p:nvPr>
        </p:nvSpPr>
        <p:spPr>
          <a:xfrm>
            <a:off x="878637" y="547767"/>
            <a:ext cx="4818888" cy="924315"/>
          </a:xfrm>
        </p:spPr>
        <p:txBody>
          <a:bodyPr vert="horz" lIns="91440" tIns="45720" rIns="91440" bIns="45720" rtlCol="0" anchor="b">
            <a:normAutofit/>
          </a:bodyPr>
          <a:lstStyle/>
          <a:p>
            <a:r>
              <a:rPr lang="en-US" sz="4000" kern="1200" cap="all" spc="500" baseline="0" dirty="0">
                <a:solidFill>
                  <a:schemeClr val="tx1"/>
                </a:solidFill>
                <a:latin typeface="+mj-lt"/>
                <a:ea typeface="+mj-ea"/>
                <a:cs typeface="+mj-cs"/>
              </a:rPr>
              <a:t>Background</a:t>
            </a:r>
          </a:p>
        </p:txBody>
      </p:sp>
      <p:sp>
        <p:nvSpPr>
          <p:cNvPr id="4" name="Content Placeholder 3">
            <a:extLst>
              <a:ext uri="{FF2B5EF4-FFF2-40B4-BE49-F238E27FC236}">
                <a16:creationId xmlns:a16="http://schemas.microsoft.com/office/drawing/2014/main" id="{EBF089AB-C3F3-0DAA-7F0F-5C262B29EFCE}"/>
              </a:ext>
            </a:extLst>
          </p:cNvPr>
          <p:cNvSpPr>
            <a:spLocks noGrp="1"/>
          </p:cNvSpPr>
          <p:nvPr>
            <p:ph sz="half" idx="1"/>
          </p:nvPr>
        </p:nvSpPr>
        <p:spPr>
          <a:xfrm>
            <a:off x="860120" y="2024257"/>
            <a:ext cx="4557578" cy="3547872"/>
          </a:xfrm>
        </p:spPr>
        <p:txBody>
          <a:bodyPr vert="horz" lIns="91440" tIns="45720" rIns="91440" bIns="45720" rtlCol="0" anchor="t">
            <a:normAutofit/>
          </a:bodyPr>
          <a:lstStyle/>
          <a:p>
            <a:r>
              <a:rPr lang="en-US" sz="1900" dirty="0"/>
              <a:t>Equestrian sport is sex integrated</a:t>
            </a:r>
            <a:r>
              <a:rPr lang="en-US" sz="1900" baseline="30000" dirty="0"/>
              <a:t>1</a:t>
            </a:r>
            <a:r>
              <a:rPr lang="en-US" sz="1900" dirty="0"/>
              <a:t>, with a career longevity atypical of Olympic sport</a:t>
            </a:r>
            <a:r>
              <a:rPr lang="en-US" sz="1900" baseline="30000" dirty="0"/>
              <a:t>2</a:t>
            </a:r>
            <a:r>
              <a:rPr lang="en-US" sz="1900" dirty="0"/>
              <a:t>.</a:t>
            </a:r>
          </a:p>
          <a:p>
            <a:r>
              <a:rPr lang="en-US" sz="1900" dirty="0"/>
              <a:t>Female equestrians dominate in number</a:t>
            </a:r>
            <a:r>
              <a:rPr lang="en-US" sz="1900" baseline="30000" dirty="0"/>
              <a:t>3</a:t>
            </a:r>
            <a:r>
              <a:rPr lang="en-US" sz="1900" dirty="0"/>
              <a:t>, but not in representation at elite level</a:t>
            </a:r>
            <a:r>
              <a:rPr lang="en-US" sz="1900" baseline="30000" dirty="0"/>
              <a:t>2</a:t>
            </a:r>
            <a:r>
              <a:rPr lang="en-US" sz="1900" dirty="0"/>
              <a:t>.</a:t>
            </a:r>
          </a:p>
          <a:p>
            <a:r>
              <a:rPr lang="en-US" sz="1900" dirty="0"/>
              <a:t>The impact of menopause (M) and perimenopause (P)) is likely to impact  performance</a:t>
            </a:r>
            <a:r>
              <a:rPr lang="en-US" sz="1900" baseline="30000" dirty="0"/>
              <a:t>5</a:t>
            </a:r>
            <a:r>
              <a:rPr lang="en-US" sz="1900" dirty="0"/>
              <a:t> and participation</a:t>
            </a:r>
            <a:r>
              <a:rPr lang="en-US" sz="1900" baseline="30000" dirty="0"/>
              <a:t>6</a:t>
            </a:r>
            <a:r>
              <a:rPr lang="en-US" sz="1900" dirty="0"/>
              <a:t>, but limited research has addressed this issue.</a:t>
            </a:r>
          </a:p>
          <a:p>
            <a:endParaRPr lang="en-US" sz="2000" dirty="0"/>
          </a:p>
        </p:txBody>
      </p:sp>
      <p:grpSp>
        <p:nvGrpSpPr>
          <p:cNvPr id="10" name="Group 9">
            <a:extLst>
              <a:ext uri="{FF2B5EF4-FFF2-40B4-BE49-F238E27FC236}">
                <a16:creationId xmlns:a16="http://schemas.microsoft.com/office/drawing/2014/main" id="{EBA50437-3EC2-F9F5-2503-1BC3B7B85263}"/>
              </a:ext>
            </a:extLst>
          </p:cNvPr>
          <p:cNvGrpSpPr/>
          <p:nvPr/>
        </p:nvGrpSpPr>
        <p:grpSpPr>
          <a:xfrm>
            <a:off x="5697525" y="1388717"/>
            <a:ext cx="5458968" cy="4181161"/>
            <a:chOff x="12865109" y="1091753"/>
            <a:chExt cx="4537138" cy="3475107"/>
          </a:xfrm>
        </p:grpSpPr>
        <p:pic>
          <p:nvPicPr>
            <p:cNvPr id="3" name="Picture 2" descr="age chart for the 2016 Rio Olympic atletes">
              <a:extLst>
                <a:ext uri="{FF2B5EF4-FFF2-40B4-BE49-F238E27FC236}">
                  <a16:creationId xmlns:a16="http://schemas.microsoft.com/office/drawing/2014/main" id="{87136BB9-482F-3087-B2C7-FB5212643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5109" y="1091753"/>
              <a:ext cx="4496441" cy="34751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AD587F-8C36-AD64-7113-D8ECC9C41FE8}"/>
                </a:ext>
              </a:extLst>
            </p:cNvPr>
            <p:cNvSpPr/>
            <p:nvPr/>
          </p:nvSpPr>
          <p:spPr>
            <a:xfrm>
              <a:off x="13144500" y="1361329"/>
              <a:ext cx="4217050" cy="1387928"/>
            </a:xfrm>
            <a:prstGeom prst="rect">
              <a:avLst/>
            </a:prstGeom>
            <a:solidFill>
              <a:srgbClr val="30A695">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F59648-FB6D-DCB5-9ED1-67629BA7D94B}"/>
                </a:ext>
              </a:extLst>
            </p:cNvPr>
            <p:cNvSpPr/>
            <p:nvPr/>
          </p:nvSpPr>
          <p:spPr>
            <a:xfrm>
              <a:off x="17078457" y="2468143"/>
              <a:ext cx="323790" cy="323790"/>
            </a:xfrm>
            <a:prstGeom prst="ellipse">
              <a:avLst/>
            </a:prstGeom>
            <a:noFill/>
            <a:ln>
              <a:solidFill>
                <a:srgbClr val="DD4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F397002A-D003-CF85-1DF3-6443BEACEC41}"/>
              </a:ext>
            </a:extLst>
          </p:cNvPr>
          <p:cNvPicPr>
            <a:picLocks noChangeAspect="1"/>
          </p:cNvPicPr>
          <p:nvPr/>
        </p:nvPicPr>
        <p:blipFill>
          <a:blip r:embed="rId4"/>
          <a:stretch>
            <a:fillRect/>
          </a:stretch>
        </p:blipFill>
        <p:spPr>
          <a:xfrm>
            <a:off x="10814757" y="380165"/>
            <a:ext cx="980945" cy="731816"/>
          </a:xfrm>
          <a:prstGeom prst="rect">
            <a:avLst/>
          </a:prstGeom>
        </p:spPr>
      </p:pic>
      <p:pic>
        <p:nvPicPr>
          <p:cNvPr id="6" name="Picture 5">
            <a:extLst>
              <a:ext uri="{FF2B5EF4-FFF2-40B4-BE49-F238E27FC236}">
                <a16:creationId xmlns:a16="http://schemas.microsoft.com/office/drawing/2014/main" id="{00E12741-B33A-5B77-1907-CDC984CCBA3B}"/>
              </a:ext>
            </a:extLst>
          </p:cNvPr>
          <p:cNvPicPr>
            <a:picLocks noChangeAspect="1"/>
          </p:cNvPicPr>
          <p:nvPr/>
        </p:nvPicPr>
        <p:blipFill>
          <a:blip r:embed="rId5"/>
          <a:stretch>
            <a:fillRect/>
          </a:stretch>
        </p:blipFill>
        <p:spPr>
          <a:xfrm>
            <a:off x="192918" y="5974127"/>
            <a:ext cx="1836544" cy="1108857"/>
          </a:xfrm>
          <a:prstGeom prst="rect">
            <a:avLst/>
          </a:prstGeom>
        </p:spPr>
      </p:pic>
      <p:pic>
        <p:nvPicPr>
          <p:cNvPr id="13" name="Picture 12" descr="A close-up of a logo&#10;&#10;Description automatically generated">
            <a:extLst>
              <a:ext uri="{FF2B5EF4-FFF2-40B4-BE49-F238E27FC236}">
                <a16:creationId xmlns:a16="http://schemas.microsoft.com/office/drawing/2014/main" id="{B7516024-FF0E-2FCD-AD0D-3FA0D7D14E5F}"/>
              </a:ext>
            </a:extLst>
          </p:cNvPr>
          <p:cNvPicPr>
            <a:picLocks noChangeAspect="1"/>
          </p:cNvPicPr>
          <p:nvPr/>
        </p:nvPicPr>
        <p:blipFill rotWithShape="1">
          <a:blip r:embed="rId6"/>
          <a:srcRect t="19191" b="29322"/>
          <a:stretch/>
        </p:blipFill>
        <p:spPr>
          <a:xfrm>
            <a:off x="192918" y="6124304"/>
            <a:ext cx="2102544" cy="649876"/>
          </a:xfrm>
          <a:prstGeom prst="rect">
            <a:avLst/>
          </a:prstGeom>
        </p:spPr>
      </p:pic>
      <p:sp>
        <p:nvSpPr>
          <p:cNvPr id="16" name="Rectangle 15">
            <a:extLst>
              <a:ext uri="{FF2B5EF4-FFF2-40B4-BE49-F238E27FC236}">
                <a16:creationId xmlns:a16="http://schemas.microsoft.com/office/drawing/2014/main" id="{5B480559-F350-D99C-4B7C-A0AB62E998CD}"/>
              </a:ext>
            </a:extLst>
          </p:cNvPr>
          <p:cNvSpPr/>
          <p:nvPr/>
        </p:nvSpPr>
        <p:spPr>
          <a:xfrm>
            <a:off x="580292" y="554182"/>
            <a:ext cx="11078308" cy="5735782"/>
          </a:xfrm>
          <a:custGeom>
            <a:avLst/>
            <a:gdLst>
              <a:gd name="connsiteX0" fmla="*/ 0 w 11078308"/>
              <a:gd name="connsiteY0" fmla="*/ 0 h 5735782"/>
              <a:gd name="connsiteX1" fmla="*/ 581611 w 11078308"/>
              <a:gd name="connsiteY1" fmla="*/ 0 h 5735782"/>
              <a:gd name="connsiteX2" fmla="*/ 941656 w 11078308"/>
              <a:gd name="connsiteY2" fmla="*/ 0 h 5735782"/>
              <a:gd name="connsiteX3" fmla="*/ 1855617 w 11078308"/>
              <a:gd name="connsiteY3" fmla="*/ 0 h 5735782"/>
              <a:gd name="connsiteX4" fmla="*/ 2437228 w 11078308"/>
              <a:gd name="connsiteY4" fmla="*/ 0 h 5735782"/>
              <a:gd name="connsiteX5" fmla="*/ 3018839 w 11078308"/>
              <a:gd name="connsiteY5" fmla="*/ 0 h 5735782"/>
              <a:gd name="connsiteX6" fmla="*/ 3932799 w 11078308"/>
              <a:gd name="connsiteY6" fmla="*/ 0 h 5735782"/>
              <a:gd name="connsiteX7" fmla="*/ 4403627 w 11078308"/>
              <a:gd name="connsiteY7" fmla="*/ 0 h 5735782"/>
              <a:gd name="connsiteX8" fmla="*/ 5317588 w 11078308"/>
              <a:gd name="connsiteY8" fmla="*/ 0 h 5735782"/>
              <a:gd name="connsiteX9" fmla="*/ 6231548 w 11078308"/>
              <a:gd name="connsiteY9" fmla="*/ 0 h 5735782"/>
              <a:gd name="connsiteX10" fmla="*/ 6923943 w 11078308"/>
              <a:gd name="connsiteY10" fmla="*/ 0 h 5735782"/>
              <a:gd name="connsiteX11" fmla="*/ 7837903 w 11078308"/>
              <a:gd name="connsiteY11" fmla="*/ 0 h 5735782"/>
              <a:gd name="connsiteX12" fmla="*/ 8419514 w 11078308"/>
              <a:gd name="connsiteY12" fmla="*/ 0 h 5735782"/>
              <a:gd name="connsiteX13" fmla="*/ 9001125 w 11078308"/>
              <a:gd name="connsiteY13" fmla="*/ 0 h 5735782"/>
              <a:gd name="connsiteX14" fmla="*/ 9804303 w 11078308"/>
              <a:gd name="connsiteY14" fmla="*/ 0 h 5735782"/>
              <a:gd name="connsiteX15" fmla="*/ 10385914 w 11078308"/>
              <a:gd name="connsiteY15" fmla="*/ 0 h 5735782"/>
              <a:gd name="connsiteX16" fmla="*/ 11078308 w 11078308"/>
              <a:gd name="connsiteY16" fmla="*/ 0 h 5735782"/>
              <a:gd name="connsiteX17" fmla="*/ 11078308 w 11078308"/>
              <a:gd name="connsiteY17" fmla="*/ 752025 h 5735782"/>
              <a:gd name="connsiteX18" fmla="*/ 11078308 w 11078308"/>
              <a:gd name="connsiteY18" fmla="*/ 1446692 h 5735782"/>
              <a:gd name="connsiteX19" fmla="*/ 11078308 w 11078308"/>
              <a:gd name="connsiteY19" fmla="*/ 2141359 h 5735782"/>
              <a:gd name="connsiteX20" fmla="*/ 11078308 w 11078308"/>
              <a:gd name="connsiteY20" fmla="*/ 2606594 h 5735782"/>
              <a:gd name="connsiteX21" fmla="*/ 11078308 w 11078308"/>
              <a:gd name="connsiteY21" fmla="*/ 3129188 h 5735782"/>
              <a:gd name="connsiteX22" fmla="*/ 11078308 w 11078308"/>
              <a:gd name="connsiteY22" fmla="*/ 3823855 h 5735782"/>
              <a:gd name="connsiteX23" fmla="*/ 11078308 w 11078308"/>
              <a:gd name="connsiteY23" fmla="*/ 4403806 h 5735782"/>
              <a:gd name="connsiteX24" fmla="*/ 11078308 w 11078308"/>
              <a:gd name="connsiteY24" fmla="*/ 4926399 h 5735782"/>
              <a:gd name="connsiteX25" fmla="*/ 11078308 w 11078308"/>
              <a:gd name="connsiteY25" fmla="*/ 5735782 h 5735782"/>
              <a:gd name="connsiteX26" fmla="*/ 10385914 w 11078308"/>
              <a:gd name="connsiteY26" fmla="*/ 5735782 h 5735782"/>
              <a:gd name="connsiteX27" fmla="*/ 9693520 w 11078308"/>
              <a:gd name="connsiteY27" fmla="*/ 5735782 h 5735782"/>
              <a:gd name="connsiteX28" fmla="*/ 9222691 w 11078308"/>
              <a:gd name="connsiteY28" fmla="*/ 5735782 h 5735782"/>
              <a:gd name="connsiteX29" fmla="*/ 8419514 w 11078308"/>
              <a:gd name="connsiteY29" fmla="*/ 5735782 h 5735782"/>
              <a:gd name="connsiteX30" fmla="*/ 7948686 w 11078308"/>
              <a:gd name="connsiteY30" fmla="*/ 5735782 h 5735782"/>
              <a:gd name="connsiteX31" fmla="*/ 7145509 w 11078308"/>
              <a:gd name="connsiteY31" fmla="*/ 5735782 h 5735782"/>
              <a:gd name="connsiteX32" fmla="*/ 6785464 w 11078308"/>
              <a:gd name="connsiteY32" fmla="*/ 5735782 h 5735782"/>
              <a:gd name="connsiteX33" fmla="*/ 5982286 w 11078308"/>
              <a:gd name="connsiteY33" fmla="*/ 5735782 h 5735782"/>
              <a:gd name="connsiteX34" fmla="*/ 5511458 w 11078308"/>
              <a:gd name="connsiteY34" fmla="*/ 5735782 h 5735782"/>
              <a:gd name="connsiteX35" fmla="*/ 5151413 w 11078308"/>
              <a:gd name="connsiteY35" fmla="*/ 5735782 h 5735782"/>
              <a:gd name="connsiteX36" fmla="*/ 4680585 w 11078308"/>
              <a:gd name="connsiteY36" fmla="*/ 5735782 h 5735782"/>
              <a:gd name="connsiteX37" fmla="*/ 3877408 w 11078308"/>
              <a:gd name="connsiteY37" fmla="*/ 5735782 h 5735782"/>
              <a:gd name="connsiteX38" fmla="*/ 3406580 w 11078308"/>
              <a:gd name="connsiteY38" fmla="*/ 5735782 h 5735782"/>
              <a:gd name="connsiteX39" fmla="*/ 3046535 w 11078308"/>
              <a:gd name="connsiteY39" fmla="*/ 5735782 h 5735782"/>
              <a:gd name="connsiteX40" fmla="*/ 2575707 w 11078308"/>
              <a:gd name="connsiteY40" fmla="*/ 5735782 h 5735782"/>
              <a:gd name="connsiteX41" fmla="*/ 1994095 w 11078308"/>
              <a:gd name="connsiteY41" fmla="*/ 5735782 h 5735782"/>
              <a:gd name="connsiteX42" fmla="*/ 1301701 w 11078308"/>
              <a:gd name="connsiteY42" fmla="*/ 5735782 h 5735782"/>
              <a:gd name="connsiteX43" fmla="*/ 830873 w 11078308"/>
              <a:gd name="connsiteY43" fmla="*/ 5735782 h 5735782"/>
              <a:gd name="connsiteX44" fmla="*/ 0 w 11078308"/>
              <a:gd name="connsiteY44" fmla="*/ 5735782 h 5735782"/>
              <a:gd name="connsiteX45" fmla="*/ 0 w 11078308"/>
              <a:gd name="connsiteY45" fmla="*/ 5098473 h 5735782"/>
              <a:gd name="connsiteX46" fmla="*/ 0 w 11078308"/>
              <a:gd name="connsiteY46" fmla="*/ 4461164 h 5735782"/>
              <a:gd name="connsiteX47" fmla="*/ 0 w 11078308"/>
              <a:gd name="connsiteY47" fmla="*/ 3823855 h 5735782"/>
              <a:gd name="connsiteX48" fmla="*/ 0 w 11078308"/>
              <a:gd name="connsiteY48" fmla="*/ 3186546 h 5735782"/>
              <a:gd name="connsiteX49" fmla="*/ 0 w 11078308"/>
              <a:gd name="connsiteY49" fmla="*/ 2606594 h 5735782"/>
              <a:gd name="connsiteX50" fmla="*/ 0 w 11078308"/>
              <a:gd name="connsiteY50" fmla="*/ 1911927 h 5735782"/>
              <a:gd name="connsiteX51" fmla="*/ 0 w 11078308"/>
              <a:gd name="connsiteY51" fmla="*/ 1274618 h 5735782"/>
              <a:gd name="connsiteX52" fmla="*/ 0 w 11078308"/>
              <a:gd name="connsiteY52" fmla="*/ 0 h 5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078308" h="5735782" extrusionOk="0">
                <a:moveTo>
                  <a:pt x="0" y="0"/>
                </a:moveTo>
                <a:cubicBezTo>
                  <a:pt x="127738" y="-22183"/>
                  <a:pt x="294935" y="-16492"/>
                  <a:pt x="581611" y="0"/>
                </a:cubicBezTo>
                <a:cubicBezTo>
                  <a:pt x="868287" y="16492"/>
                  <a:pt x="831498" y="15838"/>
                  <a:pt x="941656" y="0"/>
                </a:cubicBezTo>
                <a:cubicBezTo>
                  <a:pt x="1051814" y="-15838"/>
                  <a:pt x="1589364" y="6588"/>
                  <a:pt x="1855617" y="0"/>
                </a:cubicBezTo>
                <a:cubicBezTo>
                  <a:pt x="2121870" y="-6588"/>
                  <a:pt x="2172603" y="17251"/>
                  <a:pt x="2437228" y="0"/>
                </a:cubicBezTo>
                <a:cubicBezTo>
                  <a:pt x="2701853" y="-17251"/>
                  <a:pt x="2848946" y="19230"/>
                  <a:pt x="3018839" y="0"/>
                </a:cubicBezTo>
                <a:cubicBezTo>
                  <a:pt x="3188732" y="-19230"/>
                  <a:pt x="3483732" y="4217"/>
                  <a:pt x="3932799" y="0"/>
                </a:cubicBezTo>
                <a:cubicBezTo>
                  <a:pt x="4381866" y="-4217"/>
                  <a:pt x="4213575" y="-574"/>
                  <a:pt x="4403627" y="0"/>
                </a:cubicBezTo>
                <a:cubicBezTo>
                  <a:pt x="4593679" y="574"/>
                  <a:pt x="4941382" y="34320"/>
                  <a:pt x="5317588" y="0"/>
                </a:cubicBezTo>
                <a:cubicBezTo>
                  <a:pt x="5693794" y="-34320"/>
                  <a:pt x="6035480" y="-22653"/>
                  <a:pt x="6231548" y="0"/>
                </a:cubicBezTo>
                <a:cubicBezTo>
                  <a:pt x="6427616" y="22653"/>
                  <a:pt x="6694839" y="-3317"/>
                  <a:pt x="6923943" y="0"/>
                </a:cubicBezTo>
                <a:cubicBezTo>
                  <a:pt x="7153047" y="3317"/>
                  <a:pt x="7420363" y="41227"/>
                  <a:pt x="7837903" y="0"/>
                </a:cubicBezTo>
                <a:cubicBezTo>
                  <a:pt x="8255443" y="-41227"/>
                  <a:pt x="8233846" y="12653"/>
                  <a:pt x="8419514" y="0"/>
                </a:cubicBezTo>
                <a:cubicBezTo>
                  <a:pt x="8605182" y="-12653"/>
                  <a:pt x="8759635" y="-13335"/>
                  <a:pt x="9001125" y="0"/>
                </a:cubicBezTo>
                <a:cubicBezTo>
                  <a:pt x="9242615" y="13335"/>
                  <a:pt x="9466909" y="36630"/>
                  <a:pt x="9804303" y="0"/>
                </a:cubicBezTo>
                <a:cubicBezTo>
                  <a:pt x="10141697" y="-36630"/>
                  <a:pt x="10192927" y="11586"/>
                  <a:pt x="10385914" y="0"/>
                </a:cubicBezTo>
                <a:cubicBezTo>
                  <a:pt x="10578901" y="-11586"/>
                  <a:pt x="10841745" y="-3672"/>
                  <a:pt x="11078308" y="0"/>
                </a:cubicBezTo>
                <a:cubicBezTo>
                  <a:pt x="11042114" y="257495"/>
                  <a:pt x="11101000" y="525672"/>
                  <a:pt x="11078308" y="752025"/>
                </a:cubicBezTo>
                <a:cubicBezTo>
                  <a:pt x="11055616" y="978379"/>
                  <a:pt x="11044920" y="1210480"/>
                  <a:pt x="11078308" y="1446692"/>
                </a:cubicBezTo>
                <a:cubicBezTo>
                  <a:pt x="11111696" y="1682904"/>
                  <a:pt x="11102355" y="1904634"/>
                  <a:pt x="11078308" y="2141359"/>
                </a:cubicBezTo>
                <a:cubicBezTo>
                  <a:pt x="11054261" y="2378084"/>
                  <a:pt x="11088303" y="2413109"/>
                  <a:pt x="11078308" y="2606594"/>
                </a:cubicBezTo>
                <a:cubicBezTo>
                  <a:pt x="11068313" y="2800080"/>
                  <a:pt x="11085292" y="2969013"/>
                  <a:pt x="11078308" y="3129188"/>
                </a:cubicBezTo>
                <a:cubicBezTo>
                  <a:pt x="11071324" y="3289363"/>
                  <a:pt x="11105681" y="3632822"/>
                  <a:pt x="11078308" y="3823855"/>
                </a:cubicBezTo>
                <a:cubicBezTo>
                  <a:pt x="11050935" y="4014888"/>
                  <a:pt x="11099759" y="4256731"/>
                  <a:pt x="11078308" y="4403806"/>
                </a:cubicBezTo>
                <a:cubicBezTo>
                  <a:pt x="11056857" y="4550881"/>
                  <a:pt x="11061190" y="4727757"/>
                  <a:pt x="11078308" y="4926399"/>
                </a:cubicBezTo>
                <a:cubicBezTo>
                  <a:pt x="11095426" y="5125041"/>
                  <a:pt x="11106604" y="5528804"/>
                  <a:pt x="11078308" y="5735782"/>
                </a:cubicBezTo>
                <a:cubicBezTo>
                  <a:pt x="10927018" y="5706024"/>
                  <a:pt x="10551879" y="5707334"/>
                  <a:pt x="10385914" y="5735782"/>
                </a:cubicBezTo>
                <a:cubicBezTo>
                  <a:pt x="10219949" y="5764230"/>
                  <a:pt x="9887913" y="5702169"/>
                  <a:pt x="9693520" y="5735782"/>
                </a:cubicBezTo>
                <a:cubicBezTo>
                  <a:pt x="9499127" y="5769395"/>
                  <a:pt x="9423857" y="5729372"/>
                  <a:pt x="9222691" y="5735782"/>
                </a:cubicBezTo>
                <a:cubicBezTo>
                  <a:pt x="9021525" y="5742192"/>
                  <a:pt x="8652845" y="5758545"/>
                  <a:pt x="8419514" y="5735782"/>
                </a:cubicBezTo>
                <a:cubicBezTo>
                  <a:pt x="8186183" y="5713019"/>
                  <a:pt x="8181365" y="5722229"/>
                  <a:pt x="7948686" y="5735782"/>
                </a:cubicBezTo>
                <a:cubicBezTo>
                  <a:pt x="7716007" y="5749335"/>
                  <a:pt x="7397543" y="5718939"/>
                  <a:pt x="7145509" y="5735782"/>
                </a:cubicBezTo>
                <a:cubicBezTo>
                  <a:pt x="6893475" y="5752625"/>
                  <a:pt x="6938070" y="5751968"/>
                  <a:pt x="6785464" y="5735782"/>
                </a:cubicBezTo>
                <a:cubicBezTo>
                  <a:pt x="6632859" y="5719596"/>
                  <a:pt x="6336777" y="5768631"/>
                  <a:pt x="5982286" y="5735782"/>
                </a:cubicBezTo>
                <a:cubicBezTo>
                  <a:pt x="5627795" y="5702933"/>
                  <a:pt x="5623068" y="5728011"/>
                  <a:pt x="5511458" y="5735782"/>
                </a:cubicBezTo>
                <a:cubicBezTo>
                  <a:pt x="5399848" y="5743553"/>
                  <a:pt x="5269104" y="5738805"/>
                  <a:pt x="5151413" y="5735782"/>
                </a:cubicBezTo>
                <a:cubicBezTo>
                  <a:pt x="5033723" y="5732759"/>
                  <a:pt x="4789124" y="5736274"/>
                  <a:pt x="4680585" y="5735782"/>
                </a:cubicBezTo>
                <a:cubicBezTo>
                  <a:pt x="4572046" y="5735290"/>
                  <a:pt x="4088755" y="5696338"/>
                  <a:pt x="3877408" y="5735782"/>
                </a:cubicBezTo>
                <a:cubicBezTo>
                  <a:pt x="3666061" y="5775226"/>
                  <a:pt x="3620037" y="5732330"/>
                  <a:pt x="3406580" y="5735782"/>
                </a:cubicBezTo>
                <a:cubicBezTo>
                  <a:pt x="3193123" y="5739234"/>
                  <a:pt x="3197935" y="5725661"/>
                  <a:pt x="3046535" y="5735782"/>
                </a:cubicBezTo>
                <a:cubicBezTo>
                  <a:pt x="2895135" y="5745903"/>
                  <a:pt x="2742606" y="5757299"/>
                  <a:pt x="2575707" y="5735782"/>
                </a:cubicBezTo>
                <a:cubicBezTo>
                  <a:pt x="2408808" y="5714265"/>
                  <a:pt x="2176848" y="5719113"/>
                  <a:pt x="1994095" y="5735782"/>
                </a:cubicBezTo>
                <a:cubicBezTo>
                  <a:pt x="1811342" y="5752451"/>
                  <a:pt x="1574996" y="5704993"/>
                  <a:pt x="1301701" y="5735782"/>
                </a:cubicBezTo>
                <a:cubicBezTo>
                  <a:pt x="1028406" y="5766571"/>
                  <a:pt x="1053894" y="5744105"/>
                  <a:pt x="830873" y="5735782"/>
                </a:cubicBezTo>
                <a:cubicBezTo>
                  <a:pt x="607852" y="5727459"/>
                  <a:pt x="354945" y="5761051"/>
                  <a:pt x="0" y="5735782"/>
                </a:cubicBezTo>
                <a:cubicBezTo>
                  <a:pt x="-13489" y="5574312"/>
                  <a:pt x="1780" y="5402090"/>
                  <a:pt x="0" y="5098473"/>
                </a:cubicBezTo>
                <a:cubicBezTo>
                  <a:pt x="-1780" y="4794856"/>
                  <a:pt x="17159" y="4676358"/>
                  <a:pt x="0" y="4461164"/>
                </a:cubicBezTo>
                <a:cubicBezTo>
                  <a:pt x="-17159" y="4245970"/>
                  <a:pt x="-25436" y="3993828"/>
                  <a:pt x="0" y="3823855"/>
                </a:cubicBezTo>
                <a:cubicBezTo>
                  <a:pt x="25436" y="3653882"/>
                  <a:pt x="25683" y="3342417"/>
                  <a:pt x="0" y="3186546"/>
                </a:cubicBezTo>
                <a:cubicBezTo>
                  <a:pt x="-25683" y="3030675"/>
                  <a:pt x="-28370" y="2728404"/>
                  <a:pt x="0" y="2606594"/>
                </a:cubicBezTo>
                <a:cubicBezTo>
                  <a:pt x="28370" y="2484784"/>
                  <a:pt x="22716" y="2122697"/>
                  <a:pt x="0" y="1911927"/>
                </a:cubicBezTo>
                <a:cubicBezTo>
                  <a:pt x="-22716" y="1701157"/>
                  <a:pt x="23038" y="1559531"/>
                  <a:pt x="0" y="1274618"/>
                </a:cubicBezTo>
                <a:cubicBezTo>
                  <a:pt x="-23038" y="989705"/>
                  <a:pt x="-22378" y="540803"/>
                  <a:pt x="0" y="0"/>
                </a:cubicBezTo>
                <a:close/>
              </a:path>
            </a:pathLst>
          </a:custGeom>
          <a:noFill/>
          <a:ln w="9525" cap="flat" cmpd="sng" algn="ctr">
            <a:solidFill>
              <a:schemeClr val="bg1">
                <a:lumMod val="85000"/>
              </a:schemeClr>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bg1">
                  <a:lumMod val="95000"/>
                </a:schemeClr>
              </a:solidFill>
            </a:endParaRPr>
          </a:p>
        </p:txBody>
      </p:sp>
      <p:sp>
        <p:nvSpPr>
          <p:cNvPr id="15" name="TextBox 14">
            <a:extLst>
              <a:ext uri="{FF2B5EF4-FFF2-40B4-BE49-F238E27FC236}">
                <a16:creationId xmlns:a16="http://schemas.microsoft.com/office/drawing/2014/main" id="{94815760-E54C-08B0-DE7E-3401B8B4EAF2}"/>
              </a:ext>
            </a:extLst>
          </p:cNvPr>
          <p:cNvSpPr txBox="1"/>
          <p:nvPr/>
        </p:nvSpPr>
        <p:spPr>
          <a:xfrm>
            <a:off x="5863491" y="5537433"/>
            <a:ext cx="5631410" cy="430887"/>
          </a:xfrm>
          <a:prstGeom prst="rect">
            <a:avLst/>
          </a:prstGeom>
          <a:noFill/>
        </p:spPr>
        <p:txBody>
          <a:bodyPr wrap="square">
            <a:spAutoFit/>
          </a:bodyPr>
          <a:lstStyle/>
          <a:p>
            <a:r>
              <a:rPr lang="en-GB" sz="1050" dirty="0">
                <a:latin typeface="Avenir Next" panose="020B0503020202020204" pitchFamily="34" charset="0"/>
                <a:ea typeface="Arial" charset="0"/>
                <a:cs typeface="Arial" charset="0"/>
              </a:rPr>
              <a:t>The average age of equestrian athletes (circled) at the Rio Olympics was the only discipline to fall within typical peri/menopause age range (shaded). Figure adapted</a:t>
            </a:r>
            <a:r>
              <a:rPr lang="en-GB" sz="1050" baseline="30000" dirty="0">
                <a:latin typeface="Avenir Next" panose="020B0503020202020204" pitchFamily="34" charset="0"/>
                <a:ea typeface="Arial" charset="0"/>
                <a:cs typeface="Arial" charset="0"/>
              </a:rPr>
              <a:t>4</a:t>
            </a:r>
            <a:endParaRPr lang="en-US" sz="1050" dirty="0">
              <a:latin typeface="Avenir Next" panose="020B0503020202020204" pitchFamily="34" charset="0"/>
            </a:endParaRPr>
          </a:p>
        </p:txBody>
      </p:sp>
    </p:spTree>
    <p:extLst>
      <p:ext uri="{BB962C8B-B14F-4D97-AF65-F5344CB8AC3E}">
        <p14:creationId xmlns:p14="http://schemas.microsoft.com/office/powerpoint/2010/main" val="2965709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up of a logo&#10;&#10;Description automatically generated">
            <a:extLst>
              <a:ext uri="{FF2B5EF4-FFF2-40B4-BE49-F238E27FC236}">
                <a16:creationId xmlns:a16="http://schemas.microsoft.com/office/drawing/2014/main" id="{A9ABDE14-B137-CB81-F4A0-CF02035B2C9C}"/>
              </a:ext>
            </a:extLst>
          </p:cNvPr>
          <p:cNvPicPr>
            <a:picLocks noChangeAspect="1"/>
          </p:cNvPicPr>
          <p:nvPr/>
        </p:nvPicPr>
        <p:blipFill rotWithShape="1">
          <a:blip r:embed="rId3"/>
          <a:srcRect t="19191" b="29322"/>
          <a:stretch/>
        </p:blipFill>
        <p:spPr>
          <a:xfrm>
            <a:off x="192918" y="6124304"/>
            <a:ext cx="2102544" cy="649876"/>
          </a:xfrm>
          <a:prstGeom prst="rect">
            <a:avLst/>
          </a:prstGeom>
        </p:spPr>
      </p:pic>
      <p:sp>
        <p:nvSpPr>
          <p:cNvPr id="3" name="Content Placeholder 2">
            <a:extLst>
              <a:ext uri="{FF2B5EF4-FFF2-40B4-BE49-F238E27FC236}">
                <a16:creationId xmlns:a16="http://schemas.microsoft.com/office/drawing/2014/main" id="{A2136385-29DD-5A5F-9FDE-9A0267166D9F}"/>
              </a:ext>
            </a:extLst>
          </p:cNvPr>
          <p:cNvSpPr>
            <a:spLocks/>
          </p:cNvSpPr>
          <p:nvPr/>
        </p:nvSpPr>
        <p:spPr>
          <a:xfrm>
            <a:off x="845504" y="1843953"/>
            <a:ext cx="10440117" cy="1149809"/>
          </a:xfrm>
          <a:prstGeom prst="rect">
            <a:avLst/>
          </a:prstGeom>
        </p:spPr>
        <p:txBody>
          <a:bodyPr>
            <a:normAutofit/>
          </a:bodyPr>
          <a:lstStyle/>
          <a:p>
            <a:pPr defTabSz="795528">
              <a:spcAft>
                <a:spcPts val="600"/>
              </a:spcAft>
            </a:pPr>
            <a:r>
              <a:rPr lang="en-GB" sz="2000" i="1" kern="1200" dirty="0">
                <a:solidFill>
                  <a:schemeClr val="tx1"/>
                </a:solidFill>
                <a:latin typeface="Speak Pro" panose="020F0502020204030204" pitchFamily="34" charset="0"/>
              </a:rPr>
              <a:t>To explore the perceived effect </a:t>
            </a:r>
            <a:r>
              <a:rPr lang="en-GB" sz="2000" i="1" kern="0" dirty="0">
                <a:solidFill>
                  <a:srgbClr val="1D2125"/>
                </a:solidFill>
                <a:latin typeface="Speak Pro" panose="020F0502020204030204" pitchFamily="34" charset="0"/>
                <a:cs typeface="Arial" panose="020B0604020202020204" pitchFamily="34" charset="0"/>
              </a:rPr>
              <a:t>of P and M on female equestrian participation and performance, to identify challenges they experienced, and to help improve rider and coach awareness and support.</a:t>
            </a:r>
            <a:endParaRPr lang="en-GB" sz="2000" i="1" kern="100" dirty="0">
              <a:solidFill>
                <a:schemeClr val="tx1"/>
              </a:solidFill>
              <a:latin typeface="Speak Pro" panose="020F0502020204030204" pitchFamily="34" charset="0"/>
              <a:cs typeface="Arial" panose="020B0604020202020204" pitchFamily="34" charset="0"/>
            </a:endParaRPr>
          </a:p>
          <a:p>
            <a:pPr>
              <a:spcAft>
                <a:spcPts val="600"/>
              </a:spcAft>
            </a:pPr>
            <a:endParaRPr lang="en-GB" dirty="0"/>
          </a:p>
        </p:txBody>
      </p:sp>
      <p:graphicFrame>
        <p:nvGraphicFramePr>
          <p:cNvPr id="6" name="Content Placeholder 5">
            <a:extLst>
              <a:ext uri="{FF2B5EF4-FFF2-40B4-BE49-F238E27FC236}">
                <a16:creationId xmlns:a16="http://schemas.microsoft.com/office/drawing/2014/main" id="{612FC41F-C195-E07F-A3EE-A89AD249F505}"/>
              </a:ext>
            </a:extLst>
          </p:cNvPr>
          <p:cNvGraphicFramePr>
            <a:graphicFrameLocks/>
          </p:cNvGraphicFramePr>
          <p:nvPr>
            <p:extLst>
              <p:ext uri="{D42A27DB-BD31-4B8C-83A1-F6EECF244321}">
                <p14:modId xmlns:p14="http://schemas.microsoft.com/office/powerpoint/2010/main" val="662218998"/>
              </p:ext>
            </p:extLst>
          </p:nvPr>
        </p:nvGraphicFramePr>
        <p:xfrm>
          <a:off x="5713028" y="2493414"/>
          <a:ext cx="6082674" cy="391108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AC9B273C-ECFC-7674-4CFC-C19C96AA252C}"/>
              </a:ext>
            </a:extLst>
          </p:cNvPr>
          <p:cNvSpPr txBox="1"/>
          <p:nvPr/>
        </p:nvSpPr>
        <p:spPr>
          <a:xfrm>
            <a:off x="867020" y="3031016"/>
            <a:ext cx="4483567" cy="1272400"/>
          </a:xfrm>
          <a:prstGeom prst="rect">
            <a:avLst/>
          </a:prstGeom>
          <a:noFill/>
        </p:spPr>
        <p:txBody>
          <a:bodyPr wrap="square" rtlCol="0">
            <a:spAutoFit/>
          </a:bodyPr>
          <a:lstStyle/>
          <a:p>
            <a:pPr marL="248603" indent="-248603" defTabSz="795528">
              <a:spcAft>
                <a:spcPts val="600"/>
              </a:spcAft>
              <a:buFont typeface="Arial" panose="020B0604020202020204" pitchFamily="34" charset="0"/>
              <a:buChar char="•"/>
            </a:pPr>
            <a:r>
              <a:rPr lang="en-US" sz="1392" dirty="0">
                <a:latin typeface="Arial" panose="020B0604020202020204" pitchFamily="34" charset="0"/>
              </a:rPr>
              <a:t>O</a:t>
            </a:r>
            <a:r>
              <a:rPr lang="en-US" sz="1392" kern="1200" dirty="0">
                <a:solidFill>
                  <a:schemeClr val="tx1"/>
                </a:solidFill>
                <a:latin typeface="Arial" panose="020B0604020202020204" pitchFamily="34" charset="0"/>
                <a:ea typeface="+mn-ea"/>
                <a:cs typeface="+mn-cs"/>
              </a:rPr>
              <a:t>n-line questionnaire over 16 days.</a:t>
            </a:r>
          </a:p>
          <a:p>
            <a:pPr marL="248603" indent="-248603" defTabSz="795528">
              <a:spcAft>
                <a:spcPts val="600"/>
              </a:spcAft>
              <a:buFont typeface="Arial" panose="020B0604020202020204" pitchFamily="34" charset="0"/>
              <a:buChar char="•"/>
            </a:pPr>
            <a:endParaRPr lang="en-US" sz="300" kern="1200" dirty="0">
              <a:solidFill>
                <a:schemeClr val="tx1"/>
              </a:solidFill>
              <a:latin typeface="Arial" panose="020B0604020202020204" pitchFamily="34" charset="0"/>
              <a:ea typeface="+mn-ea"/>
              <a:cs typeface="+mn-cs"/>
            </a:endParaRPr>
          </a:p>
          <a:p>
            <a:pPr marL="248603" indent="-248603" defTabSz="795528">
              <a:spcAft>
                <a:spcPts val="600"/>
              </a:spcAft>
              <a:buFont typeface="Arial" panose="020B0604020202020204" pitchFamily="34" charset="0"/>
              <a:buChar char="•"/>
            </a:pPr>
            <a:r>
              <a:rPr lang="en-GB" sz="1392" i="1" kern="1200" dirty="0">
                <a:solidFill>
                  <a:srgbClr val="000000"/>
                </a:solidFill>
                <a:latin typeface="Arial" panose="020B0604020202020204" pitchFamily="34" charset="0"/>
                <a:ea typeface="+mn-ea"/>
                <a:cs typeface="+mn-cs"/>
              </a:rPr>
              <a:t>n</a:t>
            </a:r>
            <a:r>
              <a:rPr lang="en-GB" sz="1392" kern="1200" dirty="0">
                <a:solidFill>
                  <a:srgbClr val="000000"/>
                </a:solidFill>
                <a:latin typeface="Arial" panose="020B0604020202020204" pitchFamily="34" charset="0"/>
                <a:ea typeface="+mn-ea"/>
                <a:cs typeface="+mn-cs"/>
              </a:rPr>
              <a:t> = 1,629 female equestrian respondents with experience of P or M aged, 21 – 73 </a:t>
            </a:r>
            <a:r>
              <a:rPr lang="en-GB" sz="1392" kern="1200" dirty="0" err="1">
                <a:solidFill>
                  <a:srgbClr val="000000"/>
                </a:solidFill>
                <a:latin typeface="Arial" panose="020B0604020202020204" pitchFamily="34" charset="0"/>
                <a:ea typeface="+mn-ea"/>
                <a:cs typeface="+mn-cs"/>
              </a:rPr>
              <a:t>yrs</a:t>
            </a:r>
            <a:r>
              <a:rPr lang="en-GB" sz="1392" kern="1200" dirty="0">
                <a:solidFill>
                  <a:srgbClr val="000000"/>
                </a:solidFill>
                <a:latin typeface="Arial" panose="020B0604020202020204" pitchFamily="34" charset="0"/>
                <a:ea typeface="+mn-ea"/>
                <a:cs typeface="+mn-cs"/>
              </a:rPr>
              <a:t> </a:t>
            </a:r>
          </a:p>
          <a:p>
            <a:pPr marL="248603" indent="-248603" defTabSz="795528">
              <a:spcAft>
                <a:spcPts val="600"/>
              </a:spcAft>
              <a:buFont typeface="Arial" panose="020B0604020202020204" pitchFamily="34" charset="0"/>
              <a:buChar char="•"/>
            </a:pPr>
            <a:endParaRPr lang="en-GB" sz="1392" kern="1200" dirty="0">
              <a:solidFill>
                <a:srgbClr val="000000"/>
              </a:solidFill>
              <a:latin typeface="Arial" panose="020B0604020202020204" pitchFamily="34" charset="0"/>
              <a:ea typeface="+mn-ea"/>
              <a:cs typeface="+mn-cs"/>
            </a:endParaRPr>
          </a:p>
        </p:txBody>
      </p:sp>
      <p:sp>
        <p:nvSpPr>
          <p:cNvPr id="8" name="Title 1">
            <a:extLst>
              <a:ext uri="{FF2B5EF4-FFF2-40B4-BE49-F238E27FC236}">
                <a16:creationId xmlns:a16="http://schemas.microsoft.com/office/drawing/2014/main" id="{45ED8853-3D1C-65AD-74A2-F50998C4E89E}"/>
              </a:ext>
            </a:extLst>
          </p:cNvPr>
          <p:cNvSpPr txBox="1">
            <a:spLocks/>
          </p:cNvSpPr>
          <p:nvPr/>
        </p:nvSpPr>
        <p:spPr>
          <a:xfrm>
            <a:off x="878636" y="547767"/>
            <a:ext cx="7152659" cy="924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cap="all" spc="500" dirty="0"/>
              <a:t>AIMS AND METHODOLOGY</a:t>
            </a:r>
          </a:p>
        </p:txBody>
      </p:sp>
      <p:sp>
        <p:nvSpPr>
          <p:cNvPr id="10" name="Rectangle 9">
            <a:extLst>
              <a:ext uri="{FF2B5EF4-FFF2-40B4-BE49-F238E27FC236}">
                <a16:creationId xmlns:a16="http://schemas.microsoft.com/office/drawing/2014/main" id="{77384864-B49B-023B-A389-2CD5D07F4ECB}"/>
              </a:ext>
            </a:extLst>
          </p:cNvPr>
          <p:cNvSpPr/>
          <p:nvPr/>
        </p:nvSpPr>
        <p:spPr>
          <a:xfrm>
            <a:off x="580292" y="554182"/>
            <a:ext cx="11078308" cy="5735782"/>
          </a:xfrm>
          <a:custGeom>
            <a:avLst/>
            <a:gdLst>
              <a:gd name="connsiteX0" fmla="*/ 0 w 11078308"/>
              <a:gd name="connsiteY0" fmla="*/ 0 h 5735782"/>
              <a:gd name="connsiteX1" fmla="*/ 581611 w 11078308"/>
              <a:gd name="connsiteY1" fmla="*/ 0 h 5735782"/>
              <a:gd name="connsiteX2" fmla="*/ 941656 w 11078308"/>
              <a:gd name="connsiteY2" fmla="*/ 0 h 5735782"/>
              <a:gd name="connsiteX3" fmla="*/ 1855617 w 11078308"/>
              <a:gd name="connsiteY3" fmla="*/ 0 h 5735782"/>
              <a:gd name="connsiteX4" fmla="*/ 2437228 w 11078308"/>
              <a:gd name="connsiteY4" fmla="*/ 0 h 5735782"/>
              <a:gd name="connsiteX5" fmla="*/ 3018839 w 11078308"/>
              <a:gd name="connsiteY5" fmla="*/ 0 h 5735782"/>
              <a:gd name="connsiteX6" fmla="*/ 3932799 w 11078308"/>
              <a:gd name="connsiteY6" fmla="*/ 0 h 5735782"/>
              <a:gd name="connsiteX7" fmla="*/ 4403627 w 11078308"/>
              <a:gd name="connsiteY7" fmla="*/ 0 h 5735782"/>
              <a:gd name="connsiteX8" fmla="*/ 5317588 w 11078308"/>
              <a:gd name="connsiteY8" fmla="*/ 0 h 5735782"/>
              <a:gd name="connsiteX9" fmla="*/ 6231548 w 11078308"/>
              <a:gd name="connsiteY9" fmla="*/ 0 h 5735782"/>
              <a:gd name="connsiteX10" fmla="*/ 6923943 w 11078308"/>
              <a:gd name="connsiteY10" fmla="*/ 0 h 5735782"/>
              <a:gd name="connsiteX11" fmla="*/ 7837903 w 11078308"/>
              <a:gd name="connsiteY11" fmla="*/ 0 h 5735782"/>
              <a:gd name="connsiteX12" fmla="*/ 8419514 w 11078308"/>
              <a:gd name="connsiteY12" fmla="*/ 0 h 5735782"/>
              <a:gd name="connsiteX13" fmla="*/ 9001125 w 11078308"/>
              <a:gd name="connsiteY13" fmla="*/ 0 h 5735782"/>
              <a:gd name="connsiteX14" fmla="*/ 9804303 w 11078308"/>
              <a:gd name="connsiteY14" fmla="*/ 0 h 5735782"/>
              <a:gd name="connsiteX15" fmla="*/ 10385914 w 11078308"/>
              <a:gd name="connsiteY15" fmla="*/ 0 h 5735782"/>
              <a:gd name="connsiteX16" fmla="*/ 11078308 w 11078308"/>
              <a:gd name="connsiteY16" fmla="*/ 0 h 5735782"/>
              <a:gd name="connsiteX17" fmla="*/ 11078308 w 11078308"/>
              <a:gd name="connsiteY17" fmla="*/ 752025 h 5735782"/>
              <a:gd name="connsiteX18" fmla="*/ 11078308 w 11078308"/>
              <a:gd name="connsiteY18" fmla="*/ 1446692 h 5735782"/>
              <a:gd name="connsiteX19" fmla="*/ 11078308 w 11078308"/>
              <a:gd name="connsiteY19" fmla="*/ 2141359 h 5735782"/>
              <a:gd name="connsiteX20" fmla="*/ 11078308 w 11078308"/>
              <a:gd name="connsiteY20" fmla="*/ 2606594 h 5735782"/>
              <a:gd name="connsiteX21" fmla="*/ 11078308 w 11078308"/>
              <a:gd name="connsiteY21" fmla="*/ 3129188 h 5735782"/>
              <a:gd name="connsiteX22" fmla="*/ 11078308 w 11078308"/>
              <a:gd name="connsiteY22" fmla="*/ 3823855 h 5735782"/>
              <a:gd name="connsiteX23" fmla="*/ 11078308 w 11078308"/>
              <a:gd name="connsiteY23" fmla="*/ 4403806 h 5735782"/>
              <a:gd name="connsiteX24" fmla="*/ 11078308 w 11078308"/>
              <a:gd name="connsiteY24" fmla="*/ 4926399 h 5735782"/>
              <a:gd name="connsiteX25" fmla="*/ 11078308 w 11078308"/>
              <a:gd name="connsiteY25" fmla="*/ 5735782 h 5735782"/>
              <a:gd name="connsiteX26" fmla="*/ 10385914 w 11078308"/>
              <a:gd name="connsiteY26" fmla="*/ 5735782 h 5735782"/>
              <a:gd name="connsiteX27" fmla="*/ 9693520 w 11078308"/>
              <a:gd name="connsiteY27" fmla="*/ 5735782 h 5735782"/>
              <a:gd name="connsiteX28" fmla="*/ 9222691 w 11078308"/>
              <a:gd name="connsiteY28" fmla="*/ 5735782 h 5735782"/>
              <a:gd name="connsiteX29" fmla="*/ 8419514 w 11078308"/>
              <a:gd name="connsiteY29" fmla="*/ 5735782 h 5735782"/>
              <a:gd name="connsiteX30" fmla="*/ 7948686 w 11078308"/>
              <a:gd name="connsiteY30" fmla="*/ 5735782 h 5735782"/>
              <a:gd name="connsiteX31" fmla="*/ 7145509 w 11078308"/>
              <a:gd name="connsiteY31" fmla="*/ 5735782 h 5735782"/>
              <a:gd name="connsiteX32" fmla="*/ 6785464 w 11078308"/>
              <a:gd name="connsiteY32" fmla="*/ 5735782 h 5735782"/>
              <a:gd name="connsiteX33" fmla="*/ 5982286 w 11078308"/>
              <a:gd name="connsiteY33" fmla="*/ 5735782 h 5735782"/>
              <a:gd name="connsiteX34" fmla="*/ 5511458 w 11078308"/>
              <a:gd name="connsiteY34" fmla="*/ 5735782 h 5735782"/>
              <a:gd name="connsiteX35" fmla="*/ 5151413 w 11078308"/>
              <a:gd name="connsiteY35" fmla="*/ 5735782 h 5735782"/>
              <a:gd name="connsiteX36" fmla="*/ 4680585 w 11078308"/>
              <a:gd name="connsiteY36" fmla="*/ 5735782 h 5735782"/>
              <a:gd name="connsiteX37" fmla="*/ 3877408 w 11078308"/>
              <a:gd name="connsiteY37" fmla="*/ 5735782 h 5735782"/>
              <a:gd name="connsiteX38" fmla="*/ 3406580 w 11078308"/>
              <a:gd name="connsiteY38" fmla="*/ 5735782 h 5735782"/>
              <a:gd name="connsiteX39" fmla="*/ 3046535 w 11078308"/>
              <a:gd name="connsiteY39" fmla="*/ 5735782 h 5735782"/>
              <a:gd name="connsiteX40" fmla="*/ 2575707 w 11078308"/>
              <a:gd name="connsiteY40" fmla="*/ 5735782 h 5735782"/>
              <a:gd name="connsiteX41" fmla="*/ 1994095 w 11078308"/>
              <a:gd name="connsiteY41" fmla="*/ 5735782 h 5735782"/>
              <a:gd name="connsiteX42" fmla="*/ 1301701 w 11078308"/>
              <a:gd name="connsiteY42" fmla="*/ 5735782 h 5735782"/>
              <a:gd name="connsiteX43" fmla="*/ 830873 w 11078308"/>
              <a:gd name="connsiteY43" fmla="*/ 5735782 h 5735782"/>
              <a:gd name="connsiteX44" fmla="*/ 0 w 11078308"/>
              <a:gd name="connsiteY44" fmla="*/ 5735782 h 5735782"/>
              <a:gd name="connsiteX45" fmla="*/ 0 w 11078308"/>
              <a:gd name="connsiteY45" fmla="*/ 5098473 h 5735782"/>
              <a:gd name="connsiteX46" fmla="*/ 0 w 11078308"/>
              <a:gd name="connsiteY46" fmla="*/ 4461164 h 5735782"/>
              <a:gd name="connsiteX47" fmla="*/ 0 w 11078308"/>
              <a:gd name="connsiteY47" fmla="*/ 3823855 h 5735782"/>
              <a:gd name="connsiteX48" fmla="*/ 0 w 11078308"/>
              <a:gd name="connsiteY48" fmla="*/ 3186546 h 5735782"/>
              <a:gd name="connsiteX49" fmla="*/ 0 w 11078308"/>
              <a:gd name="connsiteY49" fmla="*/ 2606594 h 5735782"/>
              <a:gd name="connsiteX50" fmla="*/ 0 w 11078308"/>
              <a:gd name="connsiteY50" fmla="*/ 1911927 h 5735782"/>
              <a:gd name="connsiteX51" fmla="*/ 0 w 11078308"/>
              <a:gd name="connsiteY51" fmla="*/ 1274618 h 5735782"/>
              <a:gd name="connsiteX52" fmla="*/ 0 w 11078308"/>
              <a:gd name="connsiteY52" fmla="*/ 0 h 5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078308" h="5735782" extrusionOk="0">
                <a:moveTo>
                  <a:pt x="0" y="0"/>
                </a:moveTo>
                <a:cubicBezTo>
                  <a:pt x="127738" y="-22183"/>
                  <a:pt x="294935" y="-16492"/>
                  <a:pt x="581611" y="0"/>
                </a:cubicBezTo>
                <a:cubicBezTo>
                  <a:pt x="868287" y="16492"/>
                  <a:pt x="831498" y="15838"/>
                  <a:pt x="941656" y="0"/>
                </a:cubicBezTo>
                <a:cubicBezTo>
                  <a:pt x="1051814" y="-15838"/>
                  <a:pt x="1589364" y="6588"/>
                  <a:pt x="1855617" y="0"/>
                </a:cubicBezTo>
                <a:cubicBezTo>
                  <a:pt x="2121870" y="-6588"/>
                  <a:pt x="2172603" y="17251"/>
                  <a:pt x="2437228" y="0"/>
                </a:cubicBezTo>
                <a:cubicBezTo>
                  <a:pt x="2701853" y="-17251"/>
                  <a:pt x="2848946" y="19230"/>
                  <a:pt x="3018839" y="0"/>
                </a:cubicBezTo>
                <a:cubicBezTo>
                  <a:pt x="3188732" y="-19230"/>
                  <a:pt x="3483732" y="4217"/>
                  <a:pt x="3932799" y="0"/>
                </a:cubicBezTo>
                <a:cubicBezTo>
                  <a:pt x="4381866" y="-4217"/>
                  <a:pt x="4213575" y="-574"/>
                  <a:pt x="4403627" y="0"/>
                </a:cubicBezTo>
                <a:cubicBezTo>
                  <a:pt x="4593679" y="574"/>
                  <a:pt x="4941382" y="34320"/>
                  <a:pt x="5317588" y="0"/>
                </a:cubicBezTo>
                <a:cubicBezTo>
                  <a:pt x="5693794" y="-34320"/>
                  <a:pt x="6035480" y="-22653"/>
                  <a:pt x="6231548" y="0"/>
                </a:cubicBezTo>
                <a:cubicBezTo>
                  <a:pt x="6427616" y="22653"/>
                  <a:pt x="6694839" y="-3317"/>
                  <a:pt x="6923943" y="0"/>
                </a:cubicBezTo>
                <a:cubicBezTo>
                  <a:pt x="7153047" y="3317"/>
                  <a:pt x="7420363" y="41227"/>
                  <a:pt x="7837903" y="0"/>
                </a:cubicBezTo>
                <a:cubicBezTo>
                  <a:pt x="8255443" y="-41227"/>
                  <a:pt x="8233846" y="12653"/>
                  <a:pt x="8419514" y="0"/>
                </a:cubicBezTo>
                <a:cubicBezTo>
                  <a:pt x="8605182" y="-12653"/>
                  <a:pt x="8759635" y="-13335"/>
                  <a:pt x="9001125" y="0"/>
                </a:cubicBezTo>
                <a:cubicBezTo>
                  <a:pt x="9242615" y="13335"/>
                  <a:pt x="9466909" y="36630"/>
                  <a:pt x="9804303" y="0"/>
                </a:cubicBezTo>
                <a:cubicBezTo>
                  <a:pt x="10141697" y="-36630"/>
                  <a:pt x="10192927" y="11586"/>
                  <a:pt x="10385914" y="0"/>
                </a:cubicBezTo>
                <a:cubicBezTo>
                  <a:pt x="10578901" y="-11586"/>
                  <a:pt x="10841745" y="-3672"/>
                  <a:pt x="11078308" y="0"/>
                </a:cubicBezTo>
                <a:cubicBezTo>
                  <a:pt x="11042114" y="257495"/>
                  <a:pt x="11101000" y="525672"/>
                  <a:pt x="11078308" y="752025"/>
                </a:cubicBezTo>
                <a:cubicBezTo>
                  <a:pt x="11055616" y="978379"/>
                  <a:pt x="11044920" y="1210480"/>
                  <a:pt x="11078308" y="1446692"/>
                </a:cubicBezTo>
                <a:cubicBezTo>
                  <a:pt x="11111696" y="1682904"/>
                  <a:pt x="11102355" y="1904634"/>
                  <a:pt x="11078308" y="2141359"/>
                </a:cubicBezTo>
                <a:cubicBezTo>
                  <a:pt x="11054261" y="2378084"/>
                  <a:pt x="11088303" y="2413109"/>
                  <a:pt x="11078308" y="2606594"/>
                </a:cubicBezTo>
                <a:cubicBezTo>
                  <a:pt x="11068313" y="2800080"/>
                  <a:pt x="11085292" y="2969013"/>
                  <a:pt x="11078308" y="3129188"/>
                </a:cubicBezTo>
                <a:cubicBezTo>
                  <a:pt x="11071324" y="3289363"/>
                  <a:pt x="11105681" y="3632822"/>
                  <a:pt x="11078308" y="3823855"/>
                </a:cubicBezTo>
                <a:cubicBezTo>
                  <a:pt x="11050935" y="4014888"/>
                  <a:pt x="11099759" y="4256731"/>
                  <a:pt x="11078308" y="4403806"/>
                </a:cubicBezTo>
                <a:cubicBezTo>
                  <a:pt x="11056857" y="4550881"/>
                  <a:pt x="11061190" y="4727757"/>
                  <a:pt x="11078308" y="4926399"/>
                </a:cubicBezTo>
                <a:cubicBezTo>
                  <a:pt x="11095426" y="5125041"/>
                  <a:pt x="11106604" y="5528804"/>
                  <a:pt x="11078308" y="5735782"/>
                </a:cubicBezTo>
                <a:cubicBezTo>
                  <a:pt x="10927018" y="5706024"/>
                  <a:pt x="10551879" y="5707334"/>
                  <a:pt x="10385914" y="5735782"/>
                </a:cubicBezTo>
                <a:cubicBezTo>
                  <a:pt x="10219949" y="5764230"/>
                  <a:pt x="9887913" y="5702169"/>
                  <a:pt x="9693520" y="5735782"/>
                </a:cubicBezTo>
                <a:cubicBezTo>
                  <a:pt x="9499127" y="5769395"/>
                  <a:pt x="9423857" y="5729372"/>
                  <a:pt x="9222691" y="5735782"/>
                </a:cubicBezTo>
                <a:cubicBezTo>
                  <a:pt x="9021525" y="5742192"/>
                  <a:pt x="8652845" y="5758545"/>
                  <a:pt x="8419514" y="5735782"/>
                </a:cubicBezTo>
                <a:cubicBezTo>
                  <a:pt x="8186183" y="5713019"/>
                  <a:pt x="8181365" y="5722229"/>
                  <a:pt x="7948686" y="5735782"/>
                </a:cubicBezTo>
                <a:cubicBezTo>
                  <a:pt x="7716007" y="5749335"/>
                  <a:pt x="7397543" y="5718939"/>
                  <a:pt x="7145509" y="5735782"/>
                </a:cubicBezTo>
                <a:cubicBezTo>
                  <a:pt x="6893475" y="5752625"/>
                  <a:pt x="6938070" y="5751968"/>
                  <a:pt x="6785464" y="5735782"/>
                </a:cubicBezTo>
                <a:cubicBezTo>
                  <a:pt x="6632859" y="5719596"/>
                  <a:pt x="6336777" y="5768631"/>
                  <a:pt x="5982286" y="5735782"/>
                </a:cubicBezTo>
                <a:cubicBezTo>
                  <a:pt x="5627795" y="5702933"/>
                  <a:pt x="5623068" y="5728011"/>
                  <a:pt x="5511458" y="5735782"/>
                </a:cubicBezTo>
                <a:cubicBezTo>
                  <a:pt x="5399848" y="5743553"/>
                  <a:pt x="5269104" y="5738805"/>
                  <a:pt x="5151413" y="5735782"/>
                </a:cubicBezTo>
                <a:cubicBezTo>
                  <a:pt x="5033723" y="5732759"/>
                  <a:pt x="4789124" y="5736274"/>
                  <a:pt x="4680585" y="5735782"/>
                </a:cubicBezTo>
                <a:cubicBezTo>
                  <a:pt x="4572046" y="5735290"/>
                  <a:pt x="4088755" y="5696338"/>
                  <a:pt x="3877408" y="5735782"/>
                </a:cubicBezTo>
                <a:cubicBezTo>
                  <a:pt x="3666061" y="5775226"/>
                  <a:pt x="3620037" y="5732330"/>
                  <a:pt x="3406580" y="5735782"/>
                </a:cubicBezTo>
                <a:cubicBezTo>
                  <a:pt x="3193123" y="5739234"/>
                  <a:pt x="3197935" y="5725661"/>
                  <a:pt x="3046535" y="5735782"/>
                </a:cubicBezTo>
                <a:cubicBezTo>
                  <a:pt x="2895135" y="5745903"/>
                  <a:pt x="2742606" y="5757299"/>
                  <a:pt x="2575707" y="5735782"/>
                </a:cubicBezTo>
                <a:cubicBezTo>
                  <a:pt x="2408808" y="5714265"/>
                  <a:pt x="2176848" y="5719113"/>
                  <a:pt x="1994095" y="5735782"/>
                </a:cubicBezTo>
                <a:cubicBezTo>
                  <a:pt x="1811342" y="5752451"/>
                  <a:pt x="1574996" y="5704993"/>
                  <a:pt x="1301701" y="5735782"/>
                </a:cubicBezTo>
                <a:cubicBezTo>
                  <a:pt x="1028406" y="5766571"/>
                  <a:pt x="1053894" y="5744105"/>
                  <a:pt x="830873" y="5735782"/>
                </a:cubicBezTo>
                <a:cubicBezTo>
                  <a:pt x="607852" y="5727459"/>
                  <a:pt x="354945" y="5761051"/>
                  <a:pt x="0" y="5735782"/>
                </a:cubicBezTo>
                <a:cubicBezTo>
                  <a:pt x="-13489" y="5574312"/>
                  <a:pt x="1780" y="5402090"/>
                  <a:pt x="0" y="5098473"/>
                </a:cubicBezTo>
                <a:cubicBezTo>
                  <a:pt x="-1780" y="4794856"/>
                  <a:pt x="17159" y="4676358"/>
                  <a:pt x="0" y="4461164"/>
                </a:cubicBezTo>
                <a:cubicBezTo>
                  <a:pt x="-17159" y="4245970"/>
                  <a:pt x="-25436" y="3993828"/>
                  <a:pt x="0" y="3823855"/>
                </a:cubicBezTo>
                <a:cubicBezTo>
                  <a:pt x="25436" y="3653882"/>
                  <a:pt x="25683" y="3342417"/>
                  <a:pt x="0" y="3186546"/>
                </a:cubicBezTo>
                <a:cubicBezTo>
                  <a:pt x="-25683" y="3030675"/>
                  <a:pt x="-28370" y="2728404"/>
                  <a:pt x="0" y="2606594"/>
                </a:cubicBezTo>
                <a:cubicBezTo>
                  <a:pt x="28370" y="2484784"/>
                  <a:pt x="22716" y="2122697"/>
                  <a:pt x="0" y="1911927"/>
                </a:cubicBezTo>
                <a:cubicBezTo>
                  <a:pt x="-22716" y="1701157"/>
                  <a:pt x="23038" y="1559531"/>
                  <a:pt x="0" y="1274618"/>
                </a:cubicBezTo>
                <a:cubicBezTo>
                  <a:pt x="-23038" y="989705"/>
                  <a:pt x="-22378" y="540803"/>
                  <a:pt x="0" y="0"/>
                </a:cubicBezTo>
                <a:close/>
              </a:path>
            </a:pathLst>
          </a:custGeom>
          <a:noFill/>
          <a:ln w="9525" cap="flat" cmpd="sng" algn="ctr">
            <a:solidFill>
              <a:schemeClr val="bg1">
                <a:lumMod val="85000"/>
              </a:schemeClr>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bg1">
                  <a:lumMod val="95000"/>
                </a:schemeClr>
              </a:solidFill>
            </a:endParaRPr>
          </a:p>
        </p:txBody>
      </p:sp>
      <p:pic>
        <p:nvPicPr>
          <p:cNvPr id="12" name="Picture 11">
            <a:extLst>
              <a:ext uri="{FF2B5EF4-FFF2-40B4-BE49-F238E27FC236}">
                <a16:creationId xmlns:a16="http://schemas.microsoft.com/office/drawing/2014/main" id="{070CBF97-06BE-E8FE-6246-6277BAC8DE3E}"/>
              </a:ext>
            </a:extLst>
          </p:cNvPr>
          <p:cNvPicPr>
            <a:picLocks noChangeAspect="1"/>
          </p:cNvPicPr>
          <p:nvPr/>
        </p:nvPicPr>
        <p:blipFill>
          <a:blip r:embed="rId5"/>
          <a:stretch>
            <a:fillRect/>
          </a:stretch>
        </p:blipFill>
        <p:spPr>
          <a:xfrm>
            <a:off x="10814757" y="380165"/>
            <a:ext cx="980945" cy="731816"/>
          </a:xfrm>
          <a:prstGeom prst="rect">
            <a:avLst/>
          </a:prstGeom>
        </p:spPr>
      </p:pic>
      <p:sp>
        <p:nvSpPr>
          <p:cNvPr id="16" name="Half-frame 15">
            <a:extLst>
              <a:ext uri="{FF2B5EF4-FFF2-40B4-BE49-F238E27FC236}">
                <a16:creationId xmlns:a16="http://schemas.microsoft.com/office/drawing/2014/main" id="{3F251AE6-0765-C831-AD1F-C9C0D4177F57}"/>
              </a:ext>
            </a:extLst>
          </p:cNvPr>
          <p:cNvSpPr/>
          <p:nvPr/>
        </p:nvSpPr>
        <p:spPr>
          <a:xfrm>
            <a:off x="793843" y="1792850"/>
            <a:ext cx="487537" cy="487537"/>
          </a:xfrm>
          <a:prstGeom prst="halfFrame">
            <a:avLst>
              <a:gd name="adj1" fmla="val 15430"/>
              <a:gd name="adj2" fmla="val 15430"/>
            </a:avLst>
          </a:prstGeom>
          <a:solidFill>
            <a:srgbClr val="30A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Half-frame 17">
            <a:extLst>
              <a:ext uri="{FF2B5EF4-FFF2-40B4-BE49-F238E27FC236}">
                <a16:creationId xmlns:a16="http://schemas.microsoft.com/office/drawing/2014/main" id="{6F4C5E8B-F1A6-E0F3-8E65-A8A33CABCBD9}"/>
              </a:ext>
            </a:extLst>
          </p:cNvPr>
          <p:cNvSpPr/>
          <p:nvPr/>
        </p:nvSpPr>
        <p:spPr>
          <a:xfrm rot="10800000">
            <a:off x="10850870" y="2126960"/>
            <a:ext cx="487537" cy="487537"/>
          </a:xfrm>
          <a:prstGeom prst="halfFrame">
            <a:avLst>
              <a:gd name="adj1" fmla="val 15430"/>
              <a:gd name="adj2" fmla="val 15430"/>
            </a:avLst>
          </a:prstGeom>
          <a:solidFill>
            <a:srgbClr val="30A6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6696F594-D7ED-8841-467B-962C208CF9FE}"/>
              </a:ext>
            </a:extLst>
          </p:cNvPr>
          <p:cNvPicPr>
            <a:picLocks noChangeAspect="1"/>
          </p:cNvPicPr>
          <p:nvPr/>
        </p:nvPicPr>
        <p:blipFill rotWithShape="1">
          <a:blip r:embed="rId6"/>
          <a:srcRect t="12001" r="80087" b="69280"/>
          <a:stretch/>
        </p:blipFill>
        <p:spPr>
          <a:xfrm>
            <a:off x="2663691" y="3997942"/>
            <a:ext cx="3049337" cy="2265401"/>
          </a:xfrm>
          <a:prstGeom prst="rect">
            <a:avLst/>
          </a:prstGeom>
        </p:spPr>
      </p:pic>
      <p:sp>
        <p:nvSpPr>
          <p:cNvPr id="23" name="TextBox 22">
            <a:extLst>
              <a:ext uri="{FF2B5EF4-FFF2-40B4-BE49-F238E27FC236}">
                <a16:creationId xmlns:a16="http://schemas.microsoft.com/office/drawing/2014/main" id="{8033234D-4609-289D-972A-075BECE43A48}"/>
              </a:ext>
            </a:extLst>
          </p:cNvPr>
          <p:cNvSpPr txBox="1"/>
          <p:nvPr/>
        </p:nvSpPr>
        <p:spPr>
          <a:xfrm>
            <a:off x="878636" y="4079136"/>
            <a:ext cx="3209270" cy="734047"/>
          </a:xfrm>
          <a:prstGeom prst="rect">
            <a:avLst/>
          </a:prstGeom>
          <a:noFill/>
        </p:spPr>
        <p:txBody>
          <a:bodyPr wrap="square">
            <a:spAutoFit/>
          </a:bodyPr>
          <a:lstStyle/>
          <a:p>
            <a:pPr marL="248603" indent="-248603" defTabSz="795528">
              <a:spcAft>
                <a:spcPts val="600"/>
              </a:spcAft>
              <a:buFont typeface="Arial" panose="020B0604020202020204" pitchFamily="34" charset="0"/>
              <a:buChar char="•"/>
            </a:pPr>
            <a:r>
              <a:rPr lang="en-GB" sz="1390" kern="1200" dirty="0">
                <a:solidFill>
                  <a:schemeClr val="tx1"/>
                </a:solidFill>
                <a:latin typeface="Arial" panose="020B0604020202020204" pitchFamily="34" charset="0"/>
                <a:ea typeface="+mn-ea"/>
                <a:cs typeface="+mn-cs"/>
              </a:rPr>
              <a:t>Descriptive statistics and thematic coding used for analysis and interpretation. </a:t>
            </a:r>
            <a:endParaRPr lang="en-GB" sz="1390" dirty="0"/>
          </a:p>
        </p:txBody>
      </p:sp>
      <p:sp>
        <p:nvSpPr>
          <p:cNvPr id="4" name="Rectangle 3">
            <a:extLst>
              <a:ext uri="{FF2B5EF4-FFF2-40B4-BE49-F238E27FC236}">
                <a16:creationId xmlns:a16="http://schemas.microsoft.com/office/drawing/2014/main" id="{EA0D3CF8-6949-1163-6594-4A3C386272B8}"/>
              </a:ext>
            </a:extLst>
          </p:cNvPr>
          <p:cNvSpPr/>
          <p:nvPr/>
        </p:nvSpPr>
        <p:spPr>
          <a:xfrm>
            <a:off x="9034152" y="2973718"/>
            <a:ext cx="45719" cy="2848011"/>
          </a:xfrm>
          <a:prstGeom prst="rect">
            <a:avLst/>
          </a:prstGeom>
          <a:solidFill>
            <a:srgbClr val="30A695">
              <a:alpha val="3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01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B885205D-D2B7-7809-E63C-B7B6EDE7D174}"/>
              </a:ext>
            </a:extLst>
          </p:cNvPr>
          <p:cNvPicPr>
            <a:picLocks noChangeAspect="1"/>
          </p:cNvPicPr>
          <p:nvPr/>
        </p:nvPicPr>
        <p:blipFill rotWithShape="1">
          <a:blip r:embed="rId3"/>
          <a:srcRect t="19191" b="29322"/>
          <a:stretch/>
        </p:blipFill>
        <p:spPr>
          <a:xfrm>
            <a:off x="192918" y="6124304"/>
            <a:ext cx="2102544" cy="649876"/>
          </a:xfrm>
          <a:prstGeom prst="rect">
            <a:avLst/>
          </a:prstGeom>
        </p:spPr>
      </p:pic>
      <p:sp>
        <p:nvSpPr>
          <p:cNvPr id="12" name="Title 1">
            <a:extLst>
              <a:ext uri="{FF2B5EF4-FFF2-40B4-BE49-F238E27FC236}">
                <a16:creationId xmlns:a16="http://schemas.microsoft.com/office/drawing/2014/main" id="{BC9C986B-E8C9-FC7A-17A8-7040FFD057CB}"/>
              </a:ext>
            </a:extLst>
          </p:cNvPr>
          <p:cNvSpPr txBox="1">
            <a:spLocks/>
          </p:cNvSpPr>
          <p:nvPr/>
        </p:nvSpPr>
        <p:spPr>
          <a:xfrm>
            <a:off x="904768" y="554182"/>
            <a:ext cx="7152659" cy="9243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cap="all" spc="500" dirty="0"/>
              <a:t>RESULTS</a:t>
            </a:r>
          </a:p>
        </p:txBody>
      </p:sp>
      <p:sp>
        <p:nvSpPr>
          <p:cNvPr id="15" name="Rectangle 14">
            <a:extLst>
              <a:ext uri="{FF2B5EF4-FFF2-40B4-BE49-F238E27FC236}">
                <a16:creationId xmlns:a16="http://schemas.microsoft.com/office/drawing/2014/main" id="{A632B83B-5404-E028-F4E1-1BB65459AC59}"/>
              </a:ext>
            </a:extLst>
          </p:cNvPr>
          <p:cNvSpPr/>
          <p:nvPr/>
        </p:nvSpPr>
        <p:spPr>
          <a:xfrm>
            <a:off x="580292" y="554182"/>
            <a:ext cx="11078308" cy="5735782"/>
          </a:xfrm>
          <a:custGeom>
            <a:avLst/>
            <a:gdLst>
              <a:gd name="connsiteX0" fmla="*/ 0 w 11078308"/>
              <a:gd name="connsiteY0" fmla="*/ 0 h 5735782"/>
              <a:gd name="connsiteX1" fmla="*/ 581611 w 11078308"/>
              <a:gd name="connsiteY1" fmla="*/ 0 h 5735782"/>
              <a:gd name="connsiteX2" fmla="*/ 941656 w 11078308"/>
              <a:gd name="connsiteY2" fmla="*/ 0 h 5735782"/>
              <a:gd name="connsiteX3" fmla="*/ 1855617 w 11078308"/>
              <a:gd name="connsiteY3" fmla="*/ 0 h 5735782"/>
              <a:gd name="connsiteX4" fmla="*/ 2437228 w 11078308"/>
              <a:gd name="connsiteY4" fmla="*/ 0 h 5735782"/>
              <a:gd name="connsiteX5" fmla="*/ 3018839 w 11078308"/>
              <a:gd name="connsiteY5" fmla="*/ 0 h 5735782"/>
              <a:gd name="connsiteX6" fmla="*/ 3932799 w 11078308"/>
              <a:gd name="connsiteY6" fmla="*/ 0 h 5735782"/>
              <a:gd name="connsiteX7" fmla="*/ 4403627 w 11078308"/>
              <a:gd name="connsiteY7" fmla="*/ 0 h 5735782"/>
              <a:gd name="connsiteX8" fmla="*/ 5317588 w 11078308"/>
              <a:gd name="connsiteY8" fmla="*/ 0 h 5735782"/>
              <a:gd name="connsiteX9" fmla="*/ 6231548 w 11078308"/>
              <a:gd name="connsiteY9" fmla="*/ 0 h 5735782"/>
              <a:gd name="connsiteX10" fmla="*/ 6923943 w 11078308"/>
              <a:gd name="connsiteY10" fmla="*/ 0 h 5735782"/>
              <a:gd name="connsiteX11" fmla="*/ 7837903 w 11078308"/>
              <a:gd name="connsiteY11" fmla="*/ 0 h 5735782"/>
              <a:gd name="connsiteX12" fmla="*/ 8419514 w 11078308"/>
              <a:gd name="connsiteY12" fmla="*/ 0 h 5735782"/>
              <a:gd name="connsiteX13" fmla="*/ 9001125 w 11078308"/>
              <a:gd name="connsiteY13" fmla="*/ 0 h 5735782"/>
              <a:gd name="connsiteX14" fmla="*/ 9804303 w 11078308"/>
              <a:gd name="connsiteY14" fmla="*/ 0 h 5735782"/>
              <a:gd name="connsiteX15" fmla="*/ 10385914 w 11078308"/>
              <a:gd name="connsiteY15" fmla="*/ 0 h 5735782"/>
              <a:gd name="connsiteX16" fmla="*/ 11078308 w 11078308"/>
              <a:gd name="connsiteY16" fmla="*/ 0 h 5735782"/>
              <a:gd name="connsiteX17" fmla="*/ 11078308 w 11078308"/>
              <a:gd name="connsiteY17" fmla="*/ 752025 h 5735782"/>
              <a:gd name="connsiteX18" fmla="*/ 11078308 w 11078308"/>
              <a:gd name="connsiteY18" fmla="*/ 1446692 h 5735782"/>
              <a:gd name="connsiteX19" fmla="*/ 11078308 w 11078308"/>
              <a:gd name="connsiteY19" fmla="*/ 2141359 h 5735782"/>
              <a:gd name="connsiteX20" fmla="*/ 11078308 w 11078308"/>
              <a:gd name="connsiteY20" fmla="*/ 2606594 h 5735782"/>
              <a:gd name="connsiteX21" fmla="*/ 11078308 w 11078308"/>
              <a:gd name="connsiteY21" fmla="*/ 3129188 h 5735782"/>
              <a:gd name="connsiteX22" fmla="*/ 11078308 w 11078308"/>
              <a:gd name="connsiteY22" fmla="*/ 3823855 h 5735782"/>
              <a:gd name="connsiteX23" fmla="*/ 11078308 w 11078308"/>
              <a:gd name="connsiteY23" fmla="*/ 4403806 h 5735782"/>
              <a:gd name="connsiteX24" fmla="*/ 11078308 w 11078308"/>
              <a:gd name="connsiteY24" fmla="*/ 4926399 h 5735782"/>
              <a:gd name="connsiteX25" fmla="*/ 11078308 w 11078308"/>
              <a:gd name="connsiteY25" fmla="*/ 5735782 h 5735782"/>
              <a:gd name="connsiteX26" fmla="*/ 10385914 w 11078308"/>
              <a:gd name="connsiteY26" fmla="*/ 5735782 h 5735782"/>
              <a:gd name="connsiteX27" fmla="*/ 9693520 w 11078308"/>
              <a:gd name="connsiteY27" fmla="*/ 5735782 h 5735782"/>
              <a:gd name="connsiteX28" fmla="*/ 9222691 w 11078308"/>
              <a:gd name="connsiteY28" fmla="*/ 5735782 h 5735782"/>
              <a:gd name="connsiteX29" fmla="*/ 8419514 w 11078308"/>
              <a:gd name="connsiteY29" fmla="*/ 5735782 h 5735782"/>
              <a:gd name="connsiteX30" fmla="*/ 7948686 w 11078308"/>
              <a:gd name="connsiteY30" fmla="*/ 5735782 h 5735782"/>
              <a:gd name="connsiteX31" fmla="*/ 7145509 w 11078308"/>
              <a:gd name="connsiteY31" fmla="*/ 5735782 h 5735782"/>
              <a:gd name="connsiteX32" fmla="*/ 6785464 w 11078308"/>
              <a:gd name="connsiteY32" fmla="*/ 5735782 h 5735782"/>
              <a:gd name="connsiteX33" fmla="*/ 5982286 w 11078308"/>
              <a:gd name="connsiteY33" fmla="*/ 5735782 h 5735782"/>
              <a:gd name="connsiteX34" fmla="*/ 5511458 w 11078308"/>
              <a:gd name="connsiteY34" fmla="*/ 5735782 h 5735782"/>
              <a:gd name="connsiteX35" fmla="*/ 5151413 w 11078308"/>
              <a:gd name="connsiteY35" fmla="*/ 5735782 h 5735782"/>
              <a:gd name="connsiteX36" fmla="*/ 4680585 w 11078308"/>
              <a:gd name="connsiteY36" fmla="*/ 5735782 h 5735782"/>
              <a:gd name="connsiteX37" fmla="*/ 3877408 w 11078308"/>
              <a:gd name="connsiteY37" fmla="*/ 5735782 h 5735782"/>
              <a:gd name="connsiteX38" fmla="*/ 3406580 w 11078308"/>
              <a:gd name="connsiteY38" fmla="*/ 5735782 h 5735782"/>
              <a:gd name="connsiteX39" fmla="*/ 3046535 w 11078308"/>
              <a:gd name="connsiteY39" fmla="*/ 5735782 h 5735782"/>
              <a:gd name="connsiteX40" fmla="*/ 2575707 w 11078308"/>
              <a:gd name="connsiteY40" fmla="*/ 5735782 h 5735782"/>
              <a:gd name="connsiteX41" fmla="*/ 1994095 w 11078308"/>
              <a:gd name="connsiteY41" fmla="*/ 5735782 h 5735782"/>
              <a:gd name="connsiteX42" fmla="*/ 1301701 w 11078308"/>
              <a:gd name="connsiteY42" fmla="*/ 5735782 h 5735782"/>
              <a:gd name="connsiteX43" fmla="*/ 830873 w 11078308"/>
              <a:gd name="connsiteY43" fmla="*/ 5735782 h 5735782"/>
              <a:gd name="connsiteX44" fmla="*/ 0 w 11078308"/>
              <a:gd name="connsiteY44" fmla="*/ 5735782 h 5735782"/>
              <a:gd name="connsiteX45" fmla="*/ 0 w 11078308"/>
              <a:gd name="connsiteY45" fmla="*/ 5098473 h 5735782"/>
              <a:gd name="connsiteX46" fmla="*/ 0 w 11078308"/>
              <a:gd name="connsiteY46" fmla="*/ 4461164 h 5735782"/>
              <a:gd name="connsiteX47" fmla="*/ 0 w 11078308"/>
              <a:gd name="connsiteY47" fmla="*/ 3823855 h 5735782"/>
              <a:gd name="connsiteX48" fmla="*/ 0 w 11078308"/>
              <a:gd name="connsiteY48" fmla="*/ 3186546 h 5735782"/>
              <a:gd name="connsiteX49" fmla="*/ 0 w 11078308"/>
              <a:gd name="connsiteY49" fmla="*/ 2606594 h 5735782"/>
              <a:gd name="connsiteX50" fmla="*/ 0 w 11078308"/>
              <a:gd name="connsiteY50" fmla="*/ 1911927 h 5735782"/>
              <a:gd name="connsiteX51" fmla="*/ 0 w 11078308"/>
              <a:gd name="connsiteY51" fmla="*/ 1274618 h 5735782"/>
              <a:gd name="connsiteX52" fmla="*/ 0 w 11078308"/>
              <a:gd name="connsiteY52" fmla="*/ 0 h 5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078308" h="5735782" extrusionOk="0">
                <a:moveTo>
                  <a:pt x="0" y="0"/>
                </a:moveTo>
                <a:cubicBezTo>
                  <a:pt x="127738" y="-22183"/>
                  <a:pt x="294935" y="-16492"/>
                  <a:pt x="581611" y="0"/>
                </a:cubicBezTo>
                <a:cubicBezTo>
                  <a:pt x="868287" y="16492"/>
                  <a:pt x="831498" y="15838"/>
                  <a:pt x="941656" y="0"/>
                </a:cubicBezTo>
                <a:cubicBezTo>
                  <a:pt x="1051814" y="-15838"/>
                  <a:pt x="1589364" y="6588"/>
                  <a:pt x="1855617" y="0"/>
                </a:cubicBezTo>
                <a:cubicBezTo>
                  <a:pt x="2121870" y="-6588"/>
                  <a:pt x="2172603" y="17251"/>
                  <a:pt x="2437228" y="0"/>
                </a:cubicBezTo>
                <a:cubicBezTo>
                  <a:pt x="2701853" y="-17251"/>
                  <a:pt x="2848946" y="19230"/>
                  <a:pt x="3018839" y="0"/>
                </a:cubicBezTo>
                <a:cubicBezTo>
                  <a:pt x="3188732" y="-19230"/>
                  <a:pt x="3483732" y="4217"/>
                  <a:pt x="3932799" y="0"/>
                </a:cubicBezTo>
                <a:cubicBezTo>
                  <a:pt x="4381866" y="-4217"/>
                  <a:pt x="4213575" y="-574"/>
                  <a:pt x="4403627" y="0"/>
                </a:cubicBezTo>
                <a:cubicBezTo>
                  <a:pt x="4593679" y="574"/>
                  <a:pt x="4941382" y="34320"/>
                  <a:pt x="5317588" y="0"/>
                </a:cubicBezTo>
                <a:cubicBezTo>
                  <a:pt x="5693794" y="-34320"/>
                  <a:pt x="6035480" y="-22653"/>
                  <a:pt x="6231548" y="0"/>
                </a:cubicBezTo>
                <a:cubicBezTo>
                  <a:pt x="6427616" y="22653"/>
                  <a:pt x="6694839" y="-3317"/>
                  <a:pt x="6923943" y="0"/>
                </a:cubicBezTo>
                <a:cubicBezTo>
                  <a:pt x="7153047" y="3317"/>
                  <a:pt x="7420363" y="41227"/>
                  <a:pt x="7837903" y="0"/>
                </a:cubicBezTo>
                <a:cubicBezTo>
                  <a:pt x="8255443" y="-41227"/>
                  <a:pt x="8233846" y="12653"/>
                  <a:pt x="8419514" y="0"/>
                </a:cubicBezTo>
                <a:cubicBezTo>
                  <a:pt x="8605182" y="-12653"/>
                  <a:pt x="8759635" y="-13335"/>
                  <a:pt x="9001125" y="0"/>
                </a:cubicBezTo>
                <a:cubicBezTo>
                  <a:pt x="9242615" y="13335"/>
                  <a:pt x="9466909" y="36630"/>
                  <a:pt x="9804303" y="0"/>
                </a:cubicBezTo>
                <a:cubicBezTo>
                  <a:pt x="10141697" y="-36630"/>
                  <a:pt x="10192927" y="11586"/>
                  <a:pt x="10385914" y="0"/>
                </a:cubicBezTo>
                <a:cubicBezTo>
                  <a:pt x="10578901" y="-11586"/>
                  <a:pt x="10841745" y="-3672"/>
                  <a:pt x="11078308" y="0"/>
                </a:cubicBezTo>
                <a:cubicBezTo>
                  <a:pt x="11042114" y="257495"/>
                  <a:pt x="11101000" y="525672"/>
                  <a:pt x="11078308" y="752025"/>
                </a:cubicBezTo>
                <a:cubicBezTo>
                  <a:pt x="11055616" y="978379"/>
                  <a:pt x="11044920" y="1210480"/>
                  <a:pt x="11078308" y="1446692"/>
                </a:cubicBezTo>
                <a:cubicBezTo>
                  <a:pt x="11111696" y="1682904"/>
                  <a:pt x="11102355" y="1904634"/>
                  <a:pt x="11078308" y="2141359"/>
                </a:cubicBezTo>
                <a:cubicBezTo>
                  <a:pt x="11054261" y="2378084"/>
                  <a:pt x="11088303" y="2413109"/>
                  <a:pt x="11078308" y="2606594"/>
                </a:cubicBezTo>
                <a:cubicBezTo>
                  <a:pt x="11068313" y="2800080"/>
                  <a:pt x="11085292" y="2969013"/>
                  <a:pt x="11078308" y="3129188"/>
                </a:cubicBezTo>
                <a:cubicBezTo>
                  <a:pt x="11071324" y="3289363"/>
                  <a:pt x="11105681" y="3632822"/>
                  <a:pt x="11078308" y="3823855"/>
                </a:cubicBezTo>
                <a:cubicBezTo>
                  <a:pt x="11050935" y="4014888"/>
                  <a:pt x="11099759" y="4256731"/>
                  <a:pt x="11078308" y="4403806"/>
                </a:cubicBezTo>
                <a:cubicBezTo>
                  <a:pt x="11056857" y="4550881"/>
                  <a:pt x="11061190" y="4727757"/>
                  <a:pt x="11078308" y="4926399"/>
                </a:cubicBezTo>
                <a:cubicBezTo>
                  <a:pt x="11095426" y="5125041"/>
                  <a:pt x="11106604" y="5528804"/>
                  <a:pt x="11078308" y="5735782"/>
                </a:cubicBezTo>
                <a:cubicBezTo>
                  <a:pt x="10927018" y="5706024"/>
                  <a:pt x="10551879" y="5707334"/>
                  <a:pt x="10385914" y="5735782"/>
                </a:cubicBezTo>
                <a:cubicBezTo>
                  <a:pt x="10219949" y="5764230"/>
                  <a:pt x="9887913" y="5702169"/>
                  <a:pt x="9693520" y="5735782"/>
                </a:cubicBezTo>
                <a:cubicBezTo>
                  <a:pt x="9499127" y="5769395"/>
                  <a:pt x="9423857" y="5729372"/>
                  <a:pt x="9222691" y="5735782"/>
                </a:cubicBezTo>
                <a:cubicBezTo>
                  <a:pt x="9021525" y="5742192"/>
                  <a:pt x="8652845" y="5758545"/>
                  <a:pt x="8419514" y="5735782"/>
                </a:cubicBezTo>
                <a:cubicBezTo>
                  <a:pt x="8186183" y="5713019"/>
                  <a:pt x="8181365" y="5722229"/>
                  <a:pt x="7948686" y="5735782"/>
                </a:cubicBezTo>
                <a:cubicBezTo>
                  <a:pt x="7716007" y="5749335"/>
                  <a:pt x="7397543" y="5718939"/>
                  <a:pt x="7145509" y="5735782"/>
                </a:cubicBezTo>
                <a:cubicBezTo>
                  <a:pt x="6893475" y="5752625"/>
                  <a:pt x="6938070" y="5751968"/>
                  <a:pt x="6785464" y="5735782"/>
                </a:cubicBezTo>
                <a:cubicBezTo>
                  <a:pt x="6632859" y="5719596"/>
                  <a:pt x="6336777" y="5768631"/>
                  <a:pt x="5982286" y="5735782"/>
                </a:cubicBezTo>
                <a:cubicBezTo>
                  <a:pt x="5627795" y="5702933"/>
                  <a:pt x="5623068" y="5728011"/>
                  <a:pt x="5511458" y="5735782"/>
                </a:cubicBezTo>
                <a:cubicBezTo>
                  <a:pt x="5399848" y="5743553"/>
                  <a:pt x="5269104" y="5738805"/>
                  <a:pt x="5151413" y="5735782"/>
                </a:cubicBezTo>
                <a:cubicBezTo>
                  <a:pt x="5033723" y="5732759"/>
                  <a:pt x="4789124" y="5736274"/>
                  <a:pt x="4680585" y="5735782"/>
                </a:cubicBezTo>
                <a:cubicBezTo>
                  <a:pt x="4572046" y="5735290"/>
                  <a:pt x="4088755" y="5696338"/>
                  <a:pt x="3877408" y="5735782"/>
                </a:cubicBezTo>
                <a:cubicBezTo>
                  <a:pt x="3666061" y="5775226"/>
                  <a:pt x="3620037" y="5732330"/>
                  <a:pt x="3406580" y="5735782"/>
                </a:cubicBezTo>
                <a:cubicBezTo>
                  <a:pt x="3193123" y="5739234"/>
                  <a:pt x="3197935" y="5725661"/>
                  <a:pt x="3046535" y="5735782"/>
                </a:cubicBezTo>
                <a:cubicBezTo>
                  <a:pt x="2895135" y="5745903"/>
                  <a:pt x="2742606" y="5757299"/>
                  <a:pt x="2575707" y="5735782"/>
                </a:cubicBezTo>
                <a:cubicBezTo>
                  <a:pt x="2408808" y="5714265"/>
                  <a:pt x="2176848" y="5719113"/>
                  <a:pt x="1994095" y="5735782"/>
                </a:cubicBezTo>
                <a:cubicBezTo>
                  <a:pt x="1811342" y="5752451"/>
                  <a:pt x="1574996" y="5704993"/>
                  <a:pt x="1301701" y="5735782"/>
                </a:cubicBezTo>
                <a:cubicBezTo>
                  <a:pt x="1028406" y="5766571"/>
                  <a:pt x="1053894" y="5744105"/>
                  <a:pt x="830873" y="5735782"/>
                </a:cubicBezTo>
                <a:cubicBezTo>
                  <a:pt x="607852" y="5727459"/>
                  <a:pt x="354945" y="5761051"/>
                  <a:pt x="0" y="5735782"/>
                </a:cubicBezTo>
                <a:cubicBezTo>
                  <a:pt x="-13489" y="5574312"/>
                  <a:pt x="1780" y="5402090"/>
                  <a:pt x="0" y="5098473"/>
                </a:cubicBezTo>
                <a:cubicBezTo>
                  <a:pt x="-1780" y="4794856"/>
                  <a:pt x="17159" y="4676358"/>
                  <a:pt x="0" y="4461164"/>
                </a:cubicBezTo>
                <a:cubicBezTo>
                  <a:pt x="-17159" y="4245970"/>
                  <a:pt x="-25436" y="3993828"/>
                  <a:pt x="0" y="3823855"/>
                </a:cubicBezTo>
                <a:cubicBezTo>
                  <a:pt x="25436" y="3653882"/>
                  <a:pt x="25683" y="3342417"/>
                  <a:pt x="0" y="3186546"/>
                </a:cubicBezTo>
                <a:cubicBezTo>
                  <a:pt x="-25683" y="3030675"/>
                  <a:pt x="-28370" y="2728404"/>
                  <a:pt x="0" y="2606594"/>
                </a:cubicBezTo>
                <a:cubicBezTo>
                  <a:pt x="28370" y="2484784"/>
                  <a:pt x="22716" y="2122697"/>
                  <a:pt x="0" y="1911927"/>
                </a:cubicBezTo>
                <a:cubicBezTo>
                  <a:pt x="-22716" y="1701157"/>
                  <a:pt x="23038" y="1559531"/>
                  <a:pt x="0" y="1274618"/>
                </a:cubicBezTo>
                <a:cubicBezTo>
                  <a:pt x="-23038" y="989705"/>
                  <a:pt x="-22378" y="540803"/>
                  <a:pt x="0" y="0"/>
                </a:cubicBezTo>
                <a:close/>
              </a:path>
            </a:pathLst>
          </a:custGeom>
          <a:noFill/>
          <a:ln w="9525" cap="flat" cmpd="sng" algn="ctr">
            <a:solidFill>
              <a:schemeClr val="bg1">
                <a:lumMod val="85000"/>
              </a:schemeClr>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bg1">
                  <a:lumMod val="95000"/>
                </a:schemeClr>
              </a:solidFill>
            </a:endParaRPr>
          </a:p>
        </p:txBody>
      </p:sp>
      <p:pic>
        <p:nvPicPr>
          <p:cNvPr id="17" name="Picture 16">
            <a:extLst>
              <a:ext uri="{FF2B5EF4-FFF2-40B4-BE49-F238E27FC236}">
                <a16:creationId xmlns:a16="http://schemas.microsoft.com/office/drawing/2014/main" id="{6B6FC2FF-FC8C-3392-F5DD-12B091036F69}"/>
              </a:ext>
            </a:extLst>
          </p:cNvPr>
          <p:cNvPicPr>
            <a:picLocks noChangeAspect="1"/>
          </p:cNvPicPr>
          <p:nvPr/>
        </p:nvPicPr>
        <p:blipFill>
          <a:blip r:embed="rId4"/>
          <a:stretch>
            <a:fillRect/>
          </a:stretch>
        </p:blipFill>
        <p:spPr>
          <a:xfrm>
            <a:off x="10814757" y="380165"/>
            <a:ext cx="980945" cy="731816"/>
          </a:xfrm>
          <a:prstGeom prst="rect">
            <a:avLst/>
          </a:prstGeom>
        </p:spPr>
      </p:pic>
      <p:pic>
        <p:nvPicPr>
          <p:cNvPr id="27" name="Picture 26">
            <a:extLst>
              <a:ext uri="{FF2B5EF4-FFF2-40B4-BE49-F238E27FC236}">
                <a16:creationId xmlns:a16="http://schemas.microsoft.com/office/drawing/2014/main" id="{F7EE90C5-54B5-9092-86B2-2B71C5621070}"/>
              </a:ext>
            </a:extLst>
          </p:cNvPr>
          <p:cNvPicPr>
            <a:picLocks noChangeAspect="1"/>
          </p:cNvPicPr>
          <p:nvPr/>
        </p:nvPicPr>
        <p:blipFill rotWithShape="1">
          <a:blip r:embed="rId5"/>
          <a:srcRect l="5803" t="1775" r="68234" b="77375"/>
          <a:stretch/>
        </p:blipFill>
        <p:spPr>
          <a:xfrm>
            <a:off x="4491498" y="1340954"/>
            <a:ext cx="4000609" cy="2538950"/>
          </a:xfrm>
          <a:prstGeom prst="rect">
            <a:avLst/>
          </a:prstGeom>
        </p:spPr>
      </p:pic>
      <p:pic>
        <p:nvPicPr>
          <p:cNvPr id="29" name="Picture 28">
            <a:extLst>
              <a:ext uri="{FF2B5EF4-FFF2-40B4-BE49-F238E27FC236}">
                <a16:creationId xmlns:a16="http://schemas.microsoft.com/office/drawing/2014/main" id="{479EC419-BD70-370E-5A63-A3398B5F0F1C}"/>
              </a:ext>
            </a:extLst>
          </p:cNvPr>
          <p:cNvPicPr>
            <a:picLocks noChangeAspect="1"/>
          </p:cNvPicPr>
          <p:nvPr/>
        </p:nvPicPr>
        <p:blipFill rotWithShape="1">
          <a:blip r:embed="rId6"/>
          <a:srcRect l="19110" t="35985" r="52403" b="45406"/>
          <a:stretch/>
        </p:blipFill>
        <p:spPr>
          <a:xfrm>
            <a:off x="5573520" y="2800902"/>
            <a:ext cx="5837173" cy="3013421"/>
          </a:xfrm>
          <a:prstGeom prst="rect">
            <a:avLst/>
          </a:prstGeom>
        </p:spPr>
      </p:pic>
      <p:pic>
        <p:nvPicPr>
          <p:cNvPr id="30" name="Picture 29">
            <a:extLst>
              <a:ext uri="{FF2B5EF4-FFF2-40B4-BE49-F238E27FC236}">
                <a16:creationId xmlns:a16="http://schemas.microsoft.com/office/drawing/2014/main" id="{CC5A51BA-D6C1-86E1-D9D9-0CFFDCB62A89}"/>
              </a:ext>
            </a:extLst>
          </p:cNvPr>
          <p:cNvPicPr>
            <a:picLocks noChangeAspect="1"/>
          </p:cNvPicPr>
          <p:nvPr/>
        </p:nvPicPr>
        <p:blipFill rotWithShape="1">
          <a:blip r:embed="rId7"/>
          <a:srcRect l="1475" t="53982" r="67121" b="1671"/>
          <a:stretch/>
        </p:blipFill>
        <p:spPr>
          <a:xfrm>
            <a:off x="1055931" y="1728196"/>
            <a:ext cx="3325959" cy="4518602"/>
          </a:xfrm>
          <a:prstGeom prst="rect">
            <a:avLst/>
          </a:prstGeom>
        </p:spPr>
      </p:pic>
      <p:pic>
        <p:nvPicPr>
          <p:cNvPr id="31" name="Picture 30">
            <a:extLst>
              <a:ext uri="{FF2B5EF4-FFF2-40B4-BE49-F238E27FC236}">
                <a16:creationId xmlns:a16="http://schemas.microsoft.com/office/drawing/2014/main" id="{6233632E-FE5B-DDF2-0D3D-14B76F38CF6A}"/>
              </a:ext>
            </a:extLst>
          </p:cNvPr>
          <p:cNvPicPr>
            <a:picLocks noChangeAspect="1"/>
          </p:cNvPicPr>
          <p:nvPr/>
        </p:nvPicPr>
        <p:blipFill rotWithShape="1">
          <a:blip r:embed="rId5"/>
          <a:srcRect l="35820" t="24134" r="59054" b="72519"/>
          <a:stretch/>
        </p:blipFill>
        <p:spPr>
          <a:xfrm>
            <a:off x="8492106" y="3901632"/>
            <a:ext cx="854053" cy="440575"/>
          </a:xfrm>
          <a:prstGeom prst="rect">
            <a:avLst/>
          </a:prstGeom>
        </p:spPr>
      </p:pic>
      <p:sp>
        <p:nvSpPr>
          <p:cNvPr id="33" name="Content Placeholder 2">
            <a:extLst>
              <a:ext uri="{FF2B5EF4-FFF2-40B4-BE49-F238E27FC236}">
                <a16:creationId xmlns:a16="http://schemas.microsoft.com/office/drawing/2014/main" id="{AD4C710B-4E1C-A95C-95E4-E43B11026487}"/>
              </a:ext>
            </a:extLst>
          </p:cNvPr>
          <p:cNvSpPr>
            <a:spLocks/>
          </p:cNvSpPr>
          <p:nvPr/>
        </p:nvSpPr>
        <p:spPr>
          <a:xfrm>
            <a:off x="875941" y="1372059"/>
            <a:ext cx="3586730" cy="533744"/>
          </a:xfrm>
          <a:prstGeom prst="rect">
            <a:avLst/>
          </a:prstGeom>
        </p:spPr>
        <p:txBody>
          <a:bodyPr>
            <a:normAutofit fontScale="85000" lnSpcReduction="10000"/>
          </a:bodyPr>
          <a:lstStyle/>
          <a:p>
            <a:pPr defTabSz="795528">
              <a:lnSpc>
                <a:spcPct val="120000"/>
              </a:lnSpc>
              <a:spcAft>
                <a:spcPts val="600"/>
              </a:spcAft>
            </a:pPr>
            <a:r>
              <a:rPr lang="en-GB" sz="1900" b="1" i="1" kern="1200" dirty="0">
                <a:solidFill>
                  <a:schemeClr val="tx1"/>
                </a:solidFill>
                <a:latin typeface="Speak Pro" panose="020F0502020204030204" pitchFamily="34" charset="0"/>
              </a:rPr>
              <a:t>Impact on confidence and participation</a:t>
            </a:r>
            <a:endParaRPr lang="en-GB" sz="1900" b="1" i="1" kern="100" dirty="0">
              <a:solidFill>
                <a:schemeClr val="tx1"/>
              </a:solidFill>
              <a:latin typeface="Speak Pro" panose="020F0502020204030204" pitchFamily="34" charset="0"/>
              <a:cs typeface="Arial" panose="020B0604020202020204" pitchFamily="34" charset="0"/>
            </a:endParaRPr>
          </a:p>
          <a:p>
            <a:pPr>
              <a:spcAft>
                <a:spcPts val="600"/>
              </a:spcAft>
            </a:pPr>
            <a:endParaRPr lang="en-GB" dirty="0"/>
          </a:p>
        </p:txBody>
      </p:sp>
      <p:pic>
        <p:nvPicPr>
          <p:cNvPr id="40" name="Picture 39">
            <a:extLst>
              <a:ext uri="{FF2B5EF4-FFF2-40B4-BE49-F238E27FC236}">
                <a16:creationId xmlns:a16="http://schemas.microsoft.com/office/drawing/2014/main" id="{B2F0A412-2640-5E85-6EDC-7A4AAE0F1172}"/>
              </a:ext>
            </a:extLst>
          </p:cNvPr>
          <p:cNvPicPr>
            <a:picLocks noChangeAspect="1"/>
          </p:cNvPicPr>
          <p:nvPr/>
        </p:nvPicPr>
        <p:blipFill rotWithShape="1">
          <a:blip r:embed="rId8"/>
          <a:srcRect t="75784" r="89052" b="13220"/>
          <a:stretch/>
        </p:blipFill>
        <p:spPr>
          <a:xfrm>
            <a:off x="8492106" y="4336902"/>
            <a:ext cx="2210530" cy="1754602"/>
          </a:xfrm>
          <a:prstGeom prst="rect">
            <a:avLst/>
          </a:prstGeom>
        </p:spPr>
      </p:pic>
    </p:spTree>
    <p:extLst>
      <p:ext uri="{BB962C8B-B14F-4D97-AF65-F5344CB8AC3E}">
        <p14:creationId xmlns:p14="http://schemas.microsoft.com/office/powerpoint/2010/main" val="378459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E36087F-7AF6-BE71-5C89-1922ABA945AA}"/>
              </a:ext>
            </a:extLst>
          </p:cNvPr>
          <p:cNvSpPr txBox="1"/>
          <p:nvPr/>
        </p:nvSpPr>
        <p:spPr>
          <a:xfrm>
            <a:off x="8356593" y="2794329"/>
            <a:ext cx="2927121" cy="1200329"/>
          </a:xfrm>
          <a:prstGeom prst="rect">
            <a:avLst/>
          </a:prstGeom>
          <a:solidFill>
            <a:schemeClr val="bg1"/>
          </a:solidFill>
        </p:spPr>
        <p:txBody>
          <a:bodyPr wrap="square">
            <a:spAutoFit/>
          </a:bodyPr>
          <a:lstStyle/>
          <a:p>
            <a:pPr algn="ctr"/>
            <a:r>
              <a:rPr lang="en-US" dirty="0">
                <a:latin typeface="Avenir Next" panose="020B0503020202020204" pitchFamily="34" charset="0"/>
              </a:rPr>
              <a:t>“... significant </a:t>
            </a:r>
            <a:r>
              <a:rPr lang="en-US" b="1" dirty="0">
                <a:solidFill>
                  <a:srgbClr val="509EB1"/>
                </a:solidFill>
                <a:latin typeface="Avenir Next" panose="020B0503020202020204" pitchFamily="34" charset="0"/>
              </a:rPr>
              <a:t>anxiety </a:t>
            </a:r>
            <a:r>
              <a:rPr lang="en-US" dirty="0">
                <a:latin typeface="Avenir Next" panose="020B0503020202020204" pitchFamily="34" charset="0"/>
              </a:rPr>
              <a:t>about ‘what ifs’ hacking.”</a:t>
            </a:r>
          </a:p>
          <a:p>
            <a:pPr algn="ctr"/>
            <a:r>
              <a:rPr lang="en-US" dirty="0">
                <a:latin typeface="Avenir Next" panose="020B0503020202020204" pitchFamily="34" charset="0"/>
              </a:rPr>
              <a:t>“</a:t>
            </a:r>
            <a:r>
              <a:rPr lang="en-US" b="1" dirty="0">
                <a:solidFill>
                  <a:srgbClr val="509EB1"/>
                </a:solidFill>
                <a:latin typeface="Avenir Next" panose="020B0503020202020204" pitchFamily="34" charset="0"/>
              </a:rPr>
              <a:t>Fear. Absolute fear</a:t>
            </a:r>
            <a:r>
              <a:rPr lang="en-US" dirty="0">
                <a:latin typeface="Avenir Next" panose="020B0503020202020204" pitchFamily="34" charset="0"/>
              </a:rPr>
              <a:t>. Like being a novice again.”</a:t>
            </a:r>
          </a:p>
        </p:txBody>
      </p:sp>
      <p:sp>
        <p:nvSpPr>
          <p:cNvPr id="5" name="TextBox 4">
            <a:extLst>
              <a:ext uri="{FF2B5EF4-FFF2-40B4-BE49-F238E27FC236}">
                <a16:creationId xmlns:a16="http://schemas.microsoft.com/office/drawing/2014/main" id="{48774B63-A6FA-B928-3009-8CEBBCDE70A7}"/>
              </a:ext>
            </a:extLst>
          </p:cNvPr>
          <p:cNvSpPr txBox="1"/>
          <p:nvPr/>
        </p:nvSpPr>
        <p:spPr>
          <a:xfrm>
            <a:off x="997956" y="2721507"/>
            <a:ext cx="2832856" cy="1200329"/>
          </a:xfrm>
          <a:prstGeom prst="rect">
            <a:avLst/>
          </a:prstGeom>
          <a:solidFill>
            <a:schemeClr val="bg1"/>
          </a:solidFill>
        </p:spPr>
        <p:txBody>
          <a:bodyPr wrap="square">
            <a:spAutoFit/>
          </a:bodyPr>
          <a:lstStyle/>
          <a:p>
            <a:pPr algn="ctr"/>
            <a:r>
              <a:rPr lang="en-US" dirty="0">
                <a:latin typeface="Avenir Next Medium" panose="020B0503020202020204" pitchFamily="34" charset="0"/>
              </a:rPr>
              <a:t>“</a:t>
            </a:r>
            <a:r>
              <a:rPr lang="en-US" dirty="0">
                <a:latin typeface="Avenir Next" panose="020B0503020202020204" pitchFamily="34" charset="0"/>
              </a:rPr>
              <a:t>My sudden </a:t>
            </a:r>
            <a:r>
              <a:rPr lang="en-US" b="1" dirty="0">
                <a:solidFill>
                  <a:srgbClr val="509EB1"/>
                </a:solidFill>
                <a:latin typeface="Avenir Next" panose="020B0503020202020204" pitchFamily="34" charset="0"/>
              </a:rPr>
              <a:t>lack of confidence </a:t>
            </a:r>
            <a:r>
              <a:rPr lang="en-US" dirty="0">
                <a:latin typeface="Avenir Next" panose="020B0503020202020204" pitchFamily="34" charset="0"/>
              </a:rPr>
              <a:t>stopped me from show jumping.”</a:t>
            </a:r>
          </a:p>
          <a:p>
            <a:pPr algn="ctr"/>
            <a:endParaRPr lang="en-US" dirty="0">
              <a:latin typeface="Avenir Next" panose="020B0503020202020204" pitchFamily="34" charset="0"/>
            </a:endParaRPr>
          </a:p>
        </p:txBody>
      </p:sp>
      <p:sp>
        <p:nvSpPr>
          <p:cNvPr id="19" name="TextBox 18">
            <a:extLst>
              <a:ext uri="{FF2B5EF4-FFF2-40B4-BE49-F238E27FC236}">
                <a16:creationId xmlns:a16="http://schemas.microsoft.com/office/drawing/2014/main" id="{683C6074-6AEF-7B3F-5D9A-3BB199ACCC9D}"/>
              </a:ext>
            </a:extLst>
          </p:cNvPr>
          <p:cNvSpPr txBox="1"/>
          <p:nvPr/>
        </p:nvSpPr>
        <p:spPr>
          <a:xfrm>
            <a:off x="965167" y="2725708"/>
            <a:ext cx="2832856" cy="1200329"/>
          </a:xfrm>
          <a:prstGeom prst="rect">
            <a:avLst/>
          </a:prstGeom>
          <a:solidFill>
            <a:schemeClr val="bg1"/>
          </a:solidFill>
        </p:spPr>
        <p:txBody>
          <a:bodyPr wrap="square" rtlCol="0">
            <a:spAutoFit/>
          </a:bodyPr>
          <a:lstStyle/>
          <a:p>
            <a:pPr algn="ctr"/>
            <a:r>
              <a:rPr lang="en-US" dirty="0">
                <a:latin typeface="Avenir Next" panose="020B0503020202020204" pitchFamily="34" charset="0"/>
              </a:rPr>
              <a:t>“Exhaustion and </a:t>
            </a:r>
            <a:r>
              <a:rPr lang="en-US" b="1" dirty="0">
                <a:solidFill>
                  <a:srgbClr val="CC6E42"/>
                </a:solidFill>
                <a:latin typeface="Avenir Next" panose="020B0503020202020204" pitchFamily="34" charset="0"/>
              </a:rPr>
              <a:t>joint pain</a:t>
            </a:r>
            <a:r>
              <a:rPr lang="en-US" dirty="0">
                <a:latin typeface="Avenir Next" panose="020B0503020202020204" pitchFamily="34" charset="0"/>
              </a:rPr>
              <a:t> where big contributors to stopping riding” </a:t>
            </a:r>
          </a:p>
        </p:txBody>
      </p:sp>
      <p:sp>
        <p:nvSpPr>
          <p:cNvPr id="15" name="TextBox 14">
            <a:extLst>
              <a:ext uri="{FF2B5EF4-FFF2-40B4-BE49-F238E27FC236}">
                <a16:creationId xmlns:a16="http://schemas.microsoft.com/office/drawing/2014/main" id="{F20C3322-3A01-09A8-B8AD-734825E401C5}"/>
              </a:ext>
            </a:extLst>
          </p:cNvPr>
          <p:cNvSpPr txBox="1"/>
          <p:nvPr/>
        </p:nvSpPr>
        <p:spPr>
          <a:xfrm>
            <a:off x="1041808" y="2756716"/>
            <a:ext cx="2718108" cy="1477328"/>
          </a:xfrm>
          <a:prstGeom prst="rect">
            <a:avLst/>
          </a:prstGeom>
          <a:solidFill>
            <a:schemeClr val="bg1"/>
          </a:solidFill>
        </p:spPr>
        <p:txBody>
          <a:bodyPr wrap="square">
            <a:spAutoFit/>
          </a:bodyPr>
          <a:lstStyle/>
          <a:p>
            <a:pPr algn="ctr"/>
            <a:r>
              <a:rPr lang="en-US" dirty="0">
                <a:latin typeface="Avenir Next" panose="020B0503020202020204" pitchFamily="34" charset="0"/>
              </a:rPr>
              <a:t>“I find it much </a:t>
            </a:r>
            <a:r>
              <a:rPr lang="en-US" b="1" dirty="0">
                <a:solidFill>
                  <a:srgbClr val="E1A93C"/>
                </a:solidFill>
                <a:latin typeface="Avenir Next" panose="020B0503020202020204" pitchFamily="34" charset="0"/>
              </a:rPr>
              <a:t>harder to remember</a:t>
            </a:r>
            <a:r>
              <a:rPr lang="en-US" dirty="0">
                <a:latin typeface="Avenir Next" panose="020B0503020202020204" pitchFamily="34" charset="0"/>
              </a:rPr>
              <a:t> dressage tests.”</a:t>
            </a:r>
          </a:p>
          <a:p>
            <a:pPr algn="ctr"/>
            <a:endParaRPr lang="en-US" dirty="0">
              <a:latin typeface="Avenir Next" panose="020B0503020202020204" pitchFamily="34" charset="0"/>
            </a:endParaRPr>
          </a:p>
          <a:p>
            <a:pPr algn="ctr"/>
            <a:endParaRPr lang="en-US" dirty="0">
              <a:latin typeface="Avenir Next" panose="020B0503020202020204" pitchFamily="34" charset="0"/>
            </a:endParaRPr>
          </a:p>
        </p:txBody>
      </p:sp>
      <p:sp>
        <p:nvSpPr>
          <p:cNvPr id="21" name="TextBox 20">
            <a:extLst>
              <a:ext uri="{FF2B5EF4-FFF2-40B4-BE49-F238E27FC236}">
                <a16:creationId xmlns:a16="http://schemas.microsoft.com/office/drawing/2014/main" id="{6E39BAD7-6D4A-E311-A029-061D6E6D5530}"/>
              </a:ext>
            </a:extLst>
          </p:cNvPr>
          <p:cNvSpPr txBox="1"/>
          <p:nvPr/>
        </p:nvSpPr>
        <p:spPr>
          <a:xfrm>
            <a:off x="8445731" y="2725708"/>
            <a:ext cx="2835618" cy="1200329"/>
          </a:xfrm>
          <a:prstGeom prst="rect">
            <a:avLst/>
          </a:prstGeom>
          <a:solidFill>
            <a:schemeClr val="bg1"/>
          </a:solidFill>
        </p:spPr>
        <p:txBody>
          <a:bodyPr wrap="square" rtlCol="0">
            <a:spAutoFit/>
          </a:bodyPr>
          <a:lstStyle/>
          <a:p>
            <a:pPr algn="ctr"/>
            <a:r>
              <a:rPr lang="en-US" dirty="0">
                <a:latin typeface="Avenir Next" panose="020B0503020202020204" pitchFamily="34" charset="0"/>
              </a:rPr>
              <a:t>“I have also </a:t>
            </a:r>
            <a:r>
              <a:rPr lang="en-US" b="1" dirty="0">
                <a:solidFill>
                  <a:srgbClr val="CC6E42"/>
                </a:solidFill>
                <a:latin typeface="Avenir Next" panose="020B0503020202020204" pitchFamily="34" charset="0"/>
              </a:rPr>
              <a:t>gained a lot of weight</a:t>
            </a:r>
            <a:r>
              <a:rPr lang="en-US" dirty="0">
                <a:latin typeface="Avenir Next" panose="020B0503020202020204" pitchFamily="34" charset="0"/>
              </a:rPr>
              <a:t> which affects my balance and fitness”</a:t>
            </a:r>
          </a:p>
          <a:p>
            <a:pPr algn="ctr"/>
            <a:endParaRPr lang="en-US" dirty="0">
              <a:latin typeface="Avenir Next" panose="020B0503020202020204" pitchFamily="34" charset="0"/>
            </a:endParaRPr>
          </a:p>
        </p:txBody>
      </p:sp>
      <p:sp>
        <p:nvSpPr>
          <p:cNvPr id="17" name="TextBox 16">
            <a:extLst>
              <a:ext uri="{FF2B5EF4-FFF2-40B4-BE49-F238E27FC236}">
                <a16:creationId xmlns:a16="http://schemas.microsoft.com/office/drawing/2014/main" id="{250F6B7D-B32B-2A36-2ED8-9216DD9FE5B6}"/>
              </a:ext>
            </a:extLst>
          </p:cNvPr>
          <p:cNvSpPr txBox="1"/>
          <p:nvPr/>
        </p:nvSpPr>
        <p:spPr>
          <a:xfrm>
            <a:off x="8519892" y="2760018"/>
            <a:ext cx="2689100" cy="1200329"/>
          </a:xfrm>
          <a:prstGeom prst="rect">
            <a:avLst/>
          </a:prstGeom>
          <a:solidFill>
            <a:schemeClr val="bg1"/>
          </a:solidFill>
        </p:spPr>
        <p:txBody>
          <a:bodyPr wrap="square">
            <a:spAutoFit/>
          </a:bodyPr>
          <a:lstStyle/>
          <a:p>
            <a:pPr algn="ctr"/>
            <a:r>
              <a:rPr lang="en-US" dirty="0">
                <a:latin typeface="Avenir Next" panose="020B0503020202020204" pitchFamily="34" charset="0"/>
              </a:rPr>
              <a:t>“Learnt to be kind to myself when </a:t>
            </a:r>
            <a:r>
              <a:rPr lang="en-US" b="1" dirty="0">
                <a:solidFill>
                  <a:srgbClr val="E1A93C"/>
                </a:solidFill>
                <a:latin typeface="Avenir Next" panose="020B0503020202020204" pitchFamily="34" charset="0"/>
              </a:rPr>
              <a:t>tired or not feeling it</a:t>
            </a:r>
            <a:r>
              <a:rPr lang="en-US" dirty="0">
                <a:latin typeface="Avenir Next" panose="020B0503020202020204" pitchFamily="34" charset="0"/>
              </a:rPr>
              <a:t>.”</a:t>
            </a:r>
          </a:p>
          <a:p>
            <a:pPr algn="ctr"/>
            <a:endParaRPr lang="en-US" dirty="0">
              <a:latin typeface="Avenir Next" panose="020B0503020202020204" pitchFamily="34" charset="0"/>
            </a:endParaRPr>
          </a:p>
        </p:txBody>
      </p:sp>
      <p:pic>
        <p:nvPicPr>
          <p:cNvPr id="3" name="Picture 2" descr="A close-up of a logo&#10;&#10;Description automatically generated">
            <a:extLst>
              <a:ext uri="{FF2B5EF4-FFF2-40B4-BE49-F238E27FC236}">
                <a16:creationId xmlns:a16="http://schemas.microsoft.com/office/drawing/2014/main" id="{8DD23DC6-33D3-1986-21DB-920103253DED}"/>
              </a:ext>
            </a:extLst>
          </p:cNvPr>
          <p:cNvPicPr>
            <a:picLocks noChangeAspect="1"/>
          </p:cNvPicPr>
          <p:nvPr/>
        </p:nvPicPr>
        <p:blipFill rotWithShape="1">
          <a:blip r:embed="rId3"/>
          <a:srcRect t="19191" b="29322"/>
          <a:stretch/>
        </p:blipFill>
        <p:spPr>
          <a:xfrm>
            <a:off x="192918" y="6124304"/>
            <a:ext cx="2102544" cy="649876"/>
          </a:xfrm>
          <a:prstGeom prst="rect">
            <a:avLst/>
          </a:prstGeom>
        </p:spPr>
      </p:pic>
      <p:sp>
        <p:nvSpPr>
          <p:cNvPr id="6" name="Rectangle 5">
            <a:extLst>
              <a:ext uri="{FF2B5EF4-FFF2-40B4-BE49-F238E27FC236}">
                <a16:creationId xmlns:a16="http://schemas.microsoft.com/office/drawing/2014/main" id="{1F4FF505-81D8-4FAE-20FF-7A83970C90C5}"/>
              </a:ext>
            </a:extLst>
          </p:cNvPr>
          <p:cNvSpPr/>
          <p:nvPr/>
        </p:nvSpPr>
        <p:spPr>
          <a:xfrm>
            <a:off x="580292" y="554182"/>
            <a:ext cx="11078308" cy="5735782"/>
          </a:xfrm>
          <a:custGeom>
            <a:avLst/>
            <a:gdLst>
              <a:gd name="connsiteX0" fmla="*/ 0 w 11078308"/>
              <a:gd name="connsiteY0" fmla="*/ 0 h 5735782"/>
              <a:gd name="connsiteX1" fmla="*/ 581611 w 11078308"/>
              <a:gd name="connsiteY1" fmla="*/ 0 h 5735782"/>
              <a:gd name="connsiteX2" fmla="*/ 941656 w 11078308"/>
              <a:gd name="connsiteY2" fmla="*/ 0 h 5735782"/>
              <a:gd name="connsiteX3" fmla="*/ 1855617 w 11078308"/>
              <a:gd name="connsiteY3" fmla="*/ 0 h 5735782"/>
              <a:gd name="connsiteX4" fmla="*/ 2437228 w 11078308"/>
              <a:gd name="connsiteY4" fmla="*/ 0 h 5735782"/>
              <a:gd name="connsiteX5" fmla="*/ 3018839 w 11078308"/>
              <a:gd name="connsiteY5" fmla="*/ 0 h 5735782"/>
              <a:gd name="connsiteX6" fmla="*/ 3932799 w 11078308"/>
              <a:gd name="connsiteY6" fmla="*/ 0 h 5735782"/>
              <a:gd name="connsiteX7" fmla="*/ 4403627 w 11078308"/>
              <a:gd name="connsiteY7" fmla="*/ 0 h 5735782"/>
              <a:gd name="connsiteX8" fmla="*/ 5317588 w 11078308"/>
              <a:gd name="connsiteY8" fmla="*/ 0 h 5735782"/>
              <a:gd name="connsiteX9" fmla="*/ 6231548 w 11078308"/>
              <a:gd name="connsiteY9" fmla="*/ 0 h 5735782"/>
              <a:gd name="connsiteX10" fmla="*/ 6923943 w 11078308"/>
              <a:gd name="connsiteY10" fmla="*/ 0 h 5735782"/>
              <a:gd name="connsiteX11" fmla="*/ 7837903 w 11078308"/>
              <a:gd name="connsiteY11" fmla="*/ 0 h 5735782"/>
              <a:gd name="connsiteX12" fmla="*/ 8419514 w 11078308"/>
              <a:gd name="connsiteY12" fmla="*/ 0 h 5735782"/>
              <a:gd name="connsiteX13" fmla="*/ 9001125 w 11078308"/>
              <a:gd name="connsiteY13" fmla="*/ 0 h 5735782"/>
              <a:gd name="connsiteX14" fmla="*/ 9804303 w 11078308"/>
              <a:gd name="connsiteY14" fmla="*/ 0 h 5735782"/>
              <a:gd name="connsiteX15" fmla="*/ 10385914 w 11078308"/>
              <a:gd name="connsiteY15" fmla="*/ 0 h 5735782"/>
              <a:gd name="connsiteX16" fmla="*/ 11078308 w 11078308"/>
              <a:gd name="connsiteY16" fmla="*/ 0 h 5735782"/>
              <a:gd name="connsiteX17" fmla="*/ 11078308 w 11078308"/>
              <a:gd name="connsiteY17" fmla="*/ 752025 h 5735782"/>
              <a:gd name="connsiteX18" fmla="*/ 11078308 w 11078308"/>
              <a:gd name="connsiteY18" fmla="*/ 1446692 h 5735782"/>
              <a:gd name="connsiteX19" fmla="*/ 11078308 w 11078308"/>
              <a:gd name="connsiteY19" fmla="*/ 2141359 h 5735782"/>
              <a:gd name="connsiteX20" fmla="*/ 11078308 w 11078308"/>
              <a:gd name="connsiteY20" fmla="*/ 2606594 h 5735782"/>
              <a:gd name="connsiteX21" fmla="*/ 11078308 w 11078308"/>
              <a:gd name="connsiteY21" fmla="*/ 3129188 h 5735782"/>
              <a:gd name="connsiteX22" fmla="*/ 11078308 w 11078308"/>
              <a:gd name="connsiteY22" fmla="*/ 3823855 h 5735782"/>
              <a:gd name="connsiteX23" fmla="*/ 11078308 w 11078308"/>
              <a:gd name="connsiteY23" fmla="*/ 4403806 h 5735782"/>
              <a:gd name="connsiteX24" fmla="*/ 11078308 w 11078308"/>
              <a:gd name="connsiteY24" fmla="*/ 4926399 h 5735782"/>
              <a:gd name="connsiteX25" fmla="*/ 11078308 w 11078308"/>
              <a:gd name="connsiteY25" fmla="*/ 5735782 h 5735782"/>
              <a:gd name="connsiteX26" fmla="*/ 10385914 w 11078308"/>
              <a:gd name="connsiteY26" fmla="*/ 5735782 h 5735782"/>
              <a:gd name="connsiteX27" fmla="*/ 9693520 w 11078308"/>
              <a:gd name="connsiteY27" fmla="*/ 5735782 h 5735782"/>
              <a:gd name="connsiteX28" fmla="*/ 9222691 w 11078308"/>
              <a:gd name="connsiteY28" fmla="*/ 5735782 h 5735782"/>
              <a:gd name="connsiteX29" fmla="*/ 8419514 w 11078308"/>
              <a:gd name="connsiteY29" fmla="*/ 5735782 h 5735782"/>
              <a:gd name="connsiteX30" fmla="*/ 7948686 w 11078308"/>
              <a:gd name="connsiteY30" fmla="*/ 5735782 h 5735782"/>
              <a:gd name="connsiteX31" fmla="*/ 7145509 w 11078308"/>
              <a:gd name="connsiteY31" fmla="*/ 5735782 h 5735782"/>
              <a:gd name="connsiteX32" fmla="*/ 6785464 w 11078308"/>
              <a:gd name="connsiteY32" fmla="*/ 5735782 h 5735782"/>
              <a:gd name="connsiteX33" fmla="*/ 5982286 w 11078308"/>
              <a:gd name="connsiteY33" fmla="*/ 5735782 h 5735782"/>
              <a:gd name="connsiteX34" fmla="*/ 5511458 w 11078308"/>
              <a:gd name="connsiteY34" fmla="*/ 5735782 h 5735782"/>
              <a:gd name="connsiteX35" fmla="*/ 5151413 w 11078308"/>
              <a:gd name="connsiteY35" fmla="*/ 5735782 h 5735782"/>
              <a:gd name="connsiteX36" fmla="*/ 4680585 w 11078308"/>
              <a:gd name="connsiteY36" fmla="*/ 5735782 h 5735782"/>
              <a:gd name="connsiteX37" fmla="*/ 3877408 w 11078308"/>
              <a:gd name="connsiteY37" fmla="*/ 5735782 h 5735782"/>
              <a:gd name="connsiteX38" fmla="*/ 3406580 w 11078308"/>
              <a:gd name="connsiteY38" fmla="*/ 5735782 h 5735782"/>
              <a:gd name="connsiteX39" fmla="*/ 3046535 w 11078308"/>
              <a:gd name="connsiteY39" fmla="*/ 5735782 h 5735782"/>
              <a:gd name="connsiteX40" fmla="*/ 2575707 w 11078308"/>
              <a:gd name="connsiteY40" fmla="*/ 5735782 h 5735782"/>
              <a:gd name="connsiteX41" fmla="*/ 1994095 w 11078308"/>
              <a:gd name="connsiteY41" fmla="*/ 5735782 h 5735782"/>
              <a:gd name="connsiteX42" fmla="*/ 1301701 w 11078308"/>
              <a:gd name="connsiteY42" fmla="*/ 5735782 h 5735782"/>
              <a:gd name="connsiteX43" fmla="*/ 830873 w 11078308"/>
              <a:gd name="connsiteY43" fmla="*/ 5735782 h 5735782"/>
              <a:gd name="connsiteX44" fmla="*/ 0 w 11078308"/>
              <a:gd name="connsiteY44" fmla="*/ 5735782 h 5735782"/>
              <a:gd name="connsiteX45" fmla="*/ 0 w 11078308"/>
              <a:gd name="connsiteY45" fmla="*/ 5098473 h 5735782"/>
              <a:gd name="connsiteX46" fmla="*/ 0 w 11078308"/>
              <a:gd name="connsiteY46" fmla="*/ 4461164 h 5735782"/>
              <a:gd name="connsiteX47" fmla="*/ 0 w 11078308"/>
              <a:gd name="connsiteY47" fmla="*/ 3823855 h 5735782"/>
              <a:gd name="connsiteX48" fmla="*/ 0 w 11078308"/>
              <a:gd name="connsiteY48" fmla="*/ 3186546 h 5735782"/>
              <a:gd name="connsiteX49" fmla="*/ 0 w 11078308"/>
              <a:gd name="connsiteY49" fmla="*/ 2606594 h 5735782"/>
              <a:gd name="connsiteX50" fmla="*/ 0 w 11078308"/>
              <a:gd name="connsiteY50" fmla="*/ 1911927 h 5735782"/>
              <a:gd name="connsiteX51" fmla="*/ 0 w 11078308"/>
              <a:gd name="connsiteY51" fmla="*/ 1274618 h 5735782"/>
              <a:gd name="connsiteX52" fmla="*/ 0 w 11078308"/>
              <a:gd name="connsiteY52" fmla="*/ 0 h 5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078308" h="5735782" extrusionOk="0">
                <a:moveTo>
                  <a:pt x="0" y="0"/>
                </a:moveTo>
                <a:cubicBezTo>
                  <a:pt x="127738" y="-22183"/>
                  <a:pt x="294935" y="-16492"/>
                  <a:pt x="581611" y="0"/>
                </a:cubicBezTo>
                <a:cubicBezTo>
                  <a:pt x="868287" y="16492"/>
                  <a:pt x="831498" y="15838"/>
                  <a:pt x="941656" y="0"/>
                </a:cubicBezTo>
                <a:cubicBezTo>
                  <a:pt x="1051814" y="-15838"/>
                  <a:pt x="1589364" y="6588"/>
                  <a:pt x="1855617" y="0"/>
                </a:cubicBezTo>
                <a:cubicBezTo>
                  <a:pt x="2121870" y="-6588"/>
                  <a:pt x="2172603" y="17251"/>
                  <a:pt x="2437228" y="0"/>
                </a:cubicBezTo>
                <a:cubicBezTo>
                  <a:pt x="2701853" y="-17251"/>
                  <a:pt x="2848946" y="19230"/>
                  <a:pt x="3018839" y="0"/>
                </a:cubicBezTo>
                <a:cubicBezTo>
                  <a:pt x="3188732" y="-19230"/>
                  <a:pt x="3483732" y="4217"/>
                  <a:pt x="3932799" y="0"/>
                </a:cubicBezTo>
                <a:cubicBezTo>
                  <a:pt x="4381866" y="-4217"/>
                  <a:pt x="4213575" y="-574"/>
                  <a:pt x="4403627" y="0"/>
                </a:cubicBezTo>
                <a:cubicBezTo>
                  <a:pt x="4593679" y="574"/>
                  <a:pt x="4941382" y="34320"/>
                  <a:pt x="5317588" y="0"/>
                </a:cubicBezTo>
                <a:cubicBezTo>
                  <a:pt x="5693794" y="-34320"/>
                  <a:pt x="6035480" y="-22653"/>
                  <a:pt x="6231548" y="0"/>
                </a:cubicBezTo>
                <a:cubicBezTo>
                  <a:pt x="6427616" y="22653"/>
                  <a:pt x="6694839" y="-3317"/>
                  <a:pt x="6923943" y="0"/>
                </a:cubicBezTo>
                <a:cubicBezTo>
                  <a:pt x="7153047" y="3317"/>
                  <a:pt x="7420363" y="41227"/>
                  <a:pt x="7837903" y="0"/>
                </a:cubicBezTo>
                <a:cubicBezTo>
                  <a:pt x="8255443" y="-41227"/>
                  <a:pt x="8233846" y="12653"/>
                  <a:pt x="8419514" y="0"/>
                </a:cubicBezTo>
                <a:cubicBezTo>
                  <a:pt x="8605182" y="-12653"/>
                  <a:pt x="8759635" y="-13335"/>
                  <a:pt x="9001125" y="0"/>
                </a:cubicBezTo>
                <a:cubicBezTo>
                  <a:pt x="9242615" y="13335"/>
                  <a:pt x="9466909" y="36630"/>
                  <a:pt x="9804303" y="0"/>
                </a:cubicBezTo>
                <a:cubicBezTo>
                  <a:pt x="10141697" y="-36630"/>
                  <a:pt x="10192927" y="11586"/>
                  <a:pt x="10385914" y="0"/>
                </a:cubicBezTo>
                <a:cubicBezTo>
                  <a:pt x="10578901" y="-11586"/>
                  <a:pt x="10841745" y="-3672"/>
                  <a:pt x="11078308" y="0"/>
                </a:cubicBezTo>
                <a:cubicBezTo>
                  <a:pt x="11042114" y="257495"/>
                  <a:pt x="11101000" y="525672"/>
                  <a:pt x="11078308" y="752025"/>
                </a:cubicBezTo>
                <a:cubicBezTo>
                  <a:pt x="11055616" y="978379"/>
                  <a:pt x="11044920" y="1210480"/>
                  <a:pt x="11078308" y="1446692"/>
                </a:cubicBezTo>
                <a:cubicBezTo>
                  <a:pt x="11111696" y="1682904"/>
                  <a:pt x="11102355" y="1904634"/>
                  <a:pt x="11078308" y="2141359"/>
                </a:cubicBezTo>
                <a:cubicBezTo>
                  <a:pt x="11054261" y="2378084"/>
                  <a:pt x="11088303" y="2413109"/>
                  <a:pt x="11078308" y="2606594"/>
                </a:cubicBezTo>
                <a:cubicBezTo>
                  <a:pt x="11068313" y="2800080"/>
                  <a:pt x="11085292" y="2969013"/>
                  <a:pt x="11078308" y="3129188"/>
                </a:cubicBezTo>
                <a:cubicBezTo>
                  <a:pt x="11071324" y="3289363"/>
                  <a:pt x="11105681" y="3632822"/>
                  <a:pt x="11078308" y="3823855"/>
                </a:cubicBezTo>
                <a:cubicBezTo>
                  <a:pt x="11050935" y="4014888"/>
                  <a:pt x="11099759" y="4256731"/>
                  <a:pt x="11078308" y="4403806"/>
                </a:cubicBezTo>
                <a:cubicBezTo>
                  <a:pt x="11056857" y="4550881"/>
                  <a:pt x="11061190" y="4727757"/>
                  <a:pt x="11078308" y="4926399"/>
                </a:cubicBezTo>
                <a:cubicBezTo>
                  <a:pt x="11095426" y="5125041"/>
                  <a:pt x="11106604" y="5528804"/>
                  <a:pt x="11078308" y="5735782"/>
                </a:cubicBezTo>
                <a:cubicBezTo>
                  <a:pt x="10927018" y="5706024"/>
                  <a:pt x="10551879" y="5707334"/>
                  <a:pt x="10385914" y="5735782"/>
                </a:cubicBezTo>
                <a:cubicBezTo>
                  <a:pt x="10219949" y="5764230"/>
                  <a:pt x="9887913" y="5702169"/>
                  <a:pt x="9693520" y="5735782"/>
                </a:cubicBezTo>
                <a:cubicBezTo>
                  <a:pt x="9499127" y="5769395"/>
                  <a:pt x="9423857" y="5729372"/>
                  <a:pt x="9222691" y="5735782"/>
                </a:cubicBezTo>
                <a:cubicBezTo>
                  <a:pt x="9021525" y="5742192"/>
                  <a:pt x="8652845" y="5758545"/>
                  <a:pt x="8419514" y="5735782"/>
                </a:cubicBezTo>
                <a:cubicBezTo>
                  <a:pt x="8186183" y="5713019"/>
                  <a:pt x="8181365" y="5722229"/>
                  <a:pt x="7948686" y="5735782"/>
                </a:cubicBezTo>
                <a:cubicBezTo>
                  <a:pt x="7716007" y="5749335"/>
                  <a:pt x="7397543" y="5718939"/>
                  <a:pt x="7145509" y="5735782"/>
                </a:cubicBezTo>
                <a:cubicBezTo>
                  <a:pt x="6893475" y="5752625"/>
                  <a:pt x="6938070" y="5751968"/>
                  <a:pt x="6785464" y="5735782"/>
                </a:cubicBezTo>
                <a:cubicBezTo>
                  <a:pt x="6632859" y="5719596"/>
                  <a:pt x="6336777" y="5768631"/>
                  <a:pt x="5982286" y="5735782"/>
                </a:cubicBezTo>
                <a:cubicBezTo>
                  <a:pt x="5627795" y="5702933"/>
                  <a:pt x="5623068" y="5728011"/>
                  <a:pt x="5511458" y="5735782"/>
                </a:cubicBezTo>
                <a:cubicBezTo>
                  <a:pt x="5399848" y="5743553"/>
                  <a:pt x="5269104" y="5738805"/>
                  <a:pt x="5151413" y="5735782"/>
                </a:cubicBezTo>
                <a:cubicBezTo>
                  <a:pt x="5033723" y="5732759"/>
                  <a:pt x="4789124" y="5736274"/>
                  <a:pt x="4680585" y="5735782"/>
                </a:cubicBezTo>
                <a:cubicBezTo>
                  <a:pt x="4572046" y="5735290"/>
                  <a:pt x="4088755" y="5696338"/>
                  <a:pt x="3877408" y="5735782"/>
                </a:cubicBezTo>
                <a:cubicBezTo>
                  <a:pt x="3666061" y="5775226"/>
                  <a:pt x="3620037" y="5732330"/>
                  <a:pt x="3406580" y="5735782"/>
                </a:cubicBezTo>
                <a:cubicBezTo>
                  <a:pt x="3193123" y="5739234"/>
                  <a:pt x="3197935" y="5725661"/>
                  <a:pt x="3046535" y="5735782"/>
                </a:cubicBezTo>
                <a:cubicBezTo>
                  <a:pt x="2895135" y="5745903"/>
                  <a:pt x="2742606" y="5757299"/>
                  <a:pt x="2575707" y="5735782"/>
                </a:cubicBezTo>
                <a:cubicBezTo>
                  <a:pt x="2408808" y="5714265"/>
                  <a:pt x="2176848" y="5719113"/>
                  <a:pt x="1994095" y="5735782"/>
                </a:cubicBezTo>
                <a:cubicBezTo>
                  <a:pt x="1811342" y="5752451"/>
                  <a:pt x="1574996" y="5704993"/>
                  <a:pt x="1301701" y="5735782"/>
                </a:cubicBezTo>
                <a:cubicBezTo>
                  <a:pt x="1028406" y="5766571"/>
                  <a:pt x="1053894" y="5744105"/>
                  <a:pt x="830873" y="5735782"/>
                </a:cubicBezTo>
                <a:cubicBezTo>
                  <a:pt x="607852" y="5727459"/>
                  <a:pt x="354945" y="5761051"/>
                  <a:pt x="0" y="5735782"/>
                </a:cubicBezTo>
                <a:cubicBezTo>
                  <a:pt x="-13489" y="5574312"/>
                  <a:pt x="1780" y="5402090"/>
                  <a:pt x="0" y="5098473"/>
                </a:cubicBezTo>
                <a:cubicBezTo>
                  <a:pt x="-1780" y="4794856"/>
                  <a:pt x="17159" y="4676358"/>
                  <a:pt x="0" y="4461164"/>
                </a:cubicBezTo>
                <a:cubicBezTo>
                  <a:pt x="-17159" y="4245970"/>
                  <a:pt x="-25436" y="3993828"/>
                  <a:pt x="0" y="3823855"/>
                </a:cubicBezTo>
                <a:cubicBezTo>
                  <a:pt x="25436" y="3653882"/>
                  <a:pt x="25683" y="3342417"/>
                  <a:pt x="0" y="3186546"/>
                </a:cubicBezTo>
                <a:cubicBezTo>
                  <a:pt x="-25683" y="3030675"/>
                  <a:pt x="-28370" y="2728404"/>
                  <a:pt x="0" y="2606594"/>
                </a:cubicBezTo>
                <a:cubicBezTo>
                  <a:pt x="28370" y="2484784"/>
                  <a:pt x="22716" y="2122697"/>
                  <a:pt x="0" y="1911927"/>
                </a:cubicBezTo>
                <a:cubicBezTo>
                  <a:pt x="-22716" y="1701157"/>
                  <a:pt x="23038" y="1559531"/>
                  <a:pt x="0" y="1274618"/>
                </a:cubicBezTo>
                <a:cubicBezTo>
                  <a:pt x="-23038" y="989705"/>
                  <a:pt x="-22378" y="540803"/>
                  <a:pt x="0" y="0"/>
                </a:cubicBezTo>
                <a:close/>
              </a:path>
            </a:pathLst>
          </a:custGeom>
          <a:noFill/>
          <a:ln w="9525" cap="flat" cmpd="sng" algn="ctr">
            <a:solidFill>
              <a:schemeClr val="bg1">
                <a:lumMod val="85000"/>
              </a:schemeClr>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bg1">
                  <a:lumMod val="95000"/>
                </a:schemeClr>
              </a:solidFill>
            </a:endParaRPr>
          </a:p>
        </p:txBody>
      </p:sp>
      <p:pic>
        <p:nvPicPr>
          <p:cNvPr id="9" name="Picture 8">
            <a:extLst>
              <a:ext uri="{FF2B5EF4-FFF2-40B4-BE49-F238E27FC236}">
                <a16:creationId xmlns:a16="http://schemas.microsoft.com/office/drawing/2014/main" id="{6D8396BF-4418-42FC-D2AE-FFE591051C41}"/>
              </a:ext>
            </a:extLst>
          </p:cNvPr>
          <p:cNvPicPr>
            <a:picLocks noChangeAspect="1"/>
          </p:cNvPicPr>
          <p:nvPr/>
        </p:nvPicPr>
        <p:blipFill>
          <a:blip r:embed="rId4"/>
          <a:stretch>
            <a:fillRect/>
          </a:stretch>
        </p:blipFill>
        <p:spPr>
          <a:xfrm>
            <a:off x="10814757" y="380165"/>
            <a:ext cx="980945" cy="731816"/>
          </a:xfrm>
          <a:prstGeom prst="rect">
            <a:avLst/>
          </a:prstGeom>
        </p:spPr>
      </p:pic>
      <p:sp>
        <p:nvSpPr>
          <p:cNvPr id="32" name="Content Placeholder 2">
            <a:extLst>
              <a:ext uri="{FF2B5EF4-FFF2-40B4-BE49-F238E27FC236}">
                <a16:creationId xmlns:a16="http://schemas.microsoft.com/office/drawing/2014/main" id="{02DC7656-DC4F-ABB5-4C5C-B7F812DBD242}"/>
              </a:ext>
            </a:extLst>
          </p:cNvPr>
          <p:cNvSpPr>
            <a:spLocks/>
          </p:cNvSpPr>
          <p:nvPr/>
        </p:nvSpPr>
        <p:spPr>
          <a:xfrm>
            <a:off x="875880" y="1343625"/>
            <a:ext cx="3571429" cy="533744"/>
          </a:xfrm>
          <a:prstGeom prst="rect">
            <a:avLst/>
          </a:prstGeom>
        </p:spPr>
        <p:txBody>
          <a:bodyPr>
            <a:normAutofit/>
          </a:bodyPr>
          <a:lstStyle/>
          <a:p>
            <a:pPr defTabSz="795528">
              <a:lnSpc>
                <a:spcPct val="120000"/>
              </a:lnSpc>
              <a:spcAft>
                <a:spcPts val="600"/>
              </a:spcAft>
            </a:pPr>
            <a:r>
              <a:rPr lang="en-GB" sz="1600" b="1" i="1" kern="1200" dirty="0">
                <a:solidFill>
                  <a:schemeClr val="tx1"/>
                </a:solidFill>
                <a:latin typeface="Speak Pro" panose="020F0502020204030204" pitchFamily="34" charset="0"/>
              </a:rPr>
              <a:t>Capturing riders’ experiences</a:t>
            </a:r>
            <a:endParaRPr lang="en-GB" sz="1600" b="1" i="1" kern="100" dirty="0">
              <a:solidFill>
                <a:schemeClr val="tx1"/>
              </a:solidFill>
              <a:latin typeface="Speak Pro" panose="020F0502020204030204" pitchFamily="34" charset="0"/>
              <a:cs typeface="Arial" panose="020B0604020202020204" pitchFamily="34" charset="0"/>
            </a:endParaRPr>
          </a:p>
          <a:p>
            <a:pPr>
              <a:spcAft>
                <a:spcPts val="600"/>
              </a:spcAft>
            </a:pPr>
            <a:endParaRPr lang="en-GB" dirty="0"/>
          </a:p>
        </p:txBody>
      </p:sp>
      <p:sp>
        <p:nvSpPr>
          <p:cNvPr id="33" name="Title 1">
            <a:extLst>
              <a:ext uri="{FF2B5EF4-FFF2-40B4-BE49-F238E27FC236}">
                <a16:creationId xmlns:a16="http://schemas.microsoft.com/office/drawing/2014/main" id="{D2334957-1ACD-E4E8-5586-44BD3F73653E}"/>
              </a:ext>
            </a:extLst>
          </p:cNvPr>
          <p:cNvSpPr txBox="1">
            <a:spLocks/>
          </p:cNvSpPr>
          <p:nvPr/>
        </p:nvSpPr>
        <p:spPr>
          <a:xfrm>
            <a:off x="904768" y="554182"/>
            <a:ext cx="7152659" cy="9243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cap="all" spc="500" dirty="0"/>
              <a:t>RESULTS</a:t>
            </a:r>
          </a:p>
        </p:txBody>
      </p:sp>
      <p:pic>
        <p:nvPicPr>
          <p:cNvPr id="51" name="Picture 50">
            <a:extLst>
              <a:ext uri="{FF2B5EF4-FFF2-40B4-BE49-F238E27FC236}">
                <a16:creationId xmlns:a16="http://schemas.microsoft.com/office/drawing/2014/main" id="{307D3236-EEBE-4FC4-42D6-2C20DF366F69}"/>
              </a:ext>
            </a:extLst>
          </p:cNvPr>
          <p:cNvPicPr>
            <a:picLocks noChangeAspect="1"/>
          </p:cNvPicPr>
          <p:nvPr/>
        </p:nvPicPr>
        <p:blipFill rotWithShape="1">
          <a:blip r:embed="rId5"/>
          <a:srcRect l="21056" t="21279" r="16058" b="36989"/>
          <a:stretch/>
        </p:blipFill>
        <p:spPr>
          <a:xfrm>
            <a:off x="3863602" y="1457002"/>
            <a:ext cx="4744996" cy="4454133"/>
          </a:xfrm>
          <a:prstGeom prst="rect">
            <a:avLst/>
          </a:prstGeom>
          <a:ln>
            <a:noFill/>
          </a:ln>
        </p:spPr>
      </p:pic>
      <p:pic>
        <p:nvPicPr>
          <p:cNvPr id="53" name="Picture 52">
            <a:extLst>
              <a:ext uri="{FF2B5EF4-FFF2-40B4-BE49-F238E27FC236}">
                <a16:creationId xmlns:a16="http://schemas.microsoft.com/office/drawing/2014/main" id="{E771AF1F-AAB2-CB61-D0DA-01369800B28F}"/>
              </a:ext>
            </a:extLst>
          </p:cNvPr>
          <p:cNvPicPr>
            <a:picLocks noChangeAspect="1"/>
          </p:cNvPicPr>
          <p:nvPr/>
        </p:nvPicPr>
        <p:blipFill rotWithShape="1">
          <a:blip r:embed="rId6"/>
          <a:srcRect l="21139" t="21279" r="15976" b="36989"/>
          <a:stretch/>
        </p:blipFill>
        <p:spPr>
          <a:xfrm>
            <a:off x="3863601" y="1458454"/>
            <a:ext cx="4744995" cy="4454134"/>
          </a:xfrm>
          <a:prstGeom prst="rect">
            <a:avLst/>
          </a:prstGeom>
          <a:ln>
            <a:noFill/>
          </a:ln>
        </p:spPr>
      </p:pic>
      <p:pic>
        <p:nvPicPr>
          <p:cNvPr id="49" name="Picture 48">
            <a:extLst>
              <a:ext uri="{FF2B5EF4-FFF2-40B4-BE49-F238E27FC236}">
                <a16:creationId xmlns:a16="http://schemas.microsoft.com/office/drawing/2014/main" id="{E1F1F417-DC4E-B53D-E57B-4FA3AF605C2A}"/>
              </a:ext>
            </a:extLst>
          </p:cNvPr>
          <p:cNvPicPr>
            <a:picLocks noChangeAspect="1"/>
          </p:cNvPicPr>
          <p:nvPr/>
        </p:nvPicPr>
        <p:blipFill rotWithShape="1">
          <a:blip r:embed="rId7"/>
          <a:srcRect l="21269" t="21445" r="15845" b="36822"/>
          <a:stretch/>
        </p:blipFill>
        <p:spPr>
          <a:xfrm>
            <a:off x="3863602" y="1457001"/>
            <a:ext cx="4744994" cy="4454134"/>
          </a:xfrm>
          <a:prstGeom prst="rect">
            <a:avLst/>
          </a:prstGeom>
          <a:ln>
            <a:noFill/>
          </a:ln>
        </p:spPr>
      </p:pic>
    </p:spTree>
    <p:extLst>
      <p:ext uri="{BB962C8B-B14F-4D97-AF65-F5344CB8AC3E}">
        <p14:creationId xmlns:p14="http://schemas.microsoft.com/office/powerpoint/2010/main" val="370061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9" grpId="0" animBg="1"/>
      <p:bldP spid="15" grpId="0" animBg="1"/>
      <p:bldP spid="21"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4E5C754A-81EA-9FCE-01DC-CAC04FBD5DA7}"/>
              </a:ext>
            </a:extLst>
          </p:cNvPr>
          <p:cNvPicPr>
            <a:picLocks noChangeAspect="1"/>
          </p:cNvPicPr>
          <p:nvPr/>
        </p:nvPicPr>
        <p:blipFill rotWithShape="1">
          <a:blip r:embed="rId3"/>
          <a:srcRect t="19191" b="29322"/>
          <a:stretch/>
        </p:blipFill>
        <p:spPr>
          <a:xfrm>
            <a:off x="192918" y="6124304"/>
            <a:ext cx="2102544" cy="649876"/>
          </a:xfrm>
          <a:prstGeom prst="rect">
            <a:avLst/>
          </a:prstGeom>
        </p:spPr>
      </p:pic>
      <p:pic>
        <p:nvPicPr>
          <p:cNvPr id="9" name="Picture 8">
            <a:extLst>
              <a:ext uri="{FF2B5EF4-FFF2-40B4-BE49-F238E27FC236}">
                <a16:creationId xmlns:a16="http://schemas.microsoft.com/office/drawing/2014/main" id="{6D8396BF-4418-42FC-D2AE-FFE591051C41}"/>
              </a:ext>
            </a:extLst>
          </p:cNvPr>
          <p:cNvPicPr>
            <a:picLocks noChangeAspect="1"/>
          </p:cNvPicPr>
          <p:nvPr/>
        </p:nvPicPr>
        <p:blipFill>
          <a:blip r:embed="rId4"/>
          <a:stretch>
            <a:fillRect/>
          </a:stretch>
        </p:blipFill>
        <p:spPr>
          <a:xfrm>
            <a:off x="10814757" y="380165"/>
            <a:ext cx="980945" cy="731816"/>
          </a:xfrm>
          <a:prstGeom prst="rect">
            <a:avLst/>
          </a:prstGeom>
        </p:spPr>
      </p:pic>
      <p:pic>
        <p:nvPicPr>
          <p:cNvPr id="11" name="Picture 10">
            <a:extLst>
              <a:ext uri="{FF2B5EF4-FFF2-40B4-BE49-F238E27FC236}">
                <a16:creationId xmlns:a16="http://schemas.microsoft.com/office/drawing/2014/main" id="{857278EC-D5E5-D06F-3EFE-A8EFEDF98D81}"/>
              </a:ext>
            </a:extLst>
          </p:cNvPr>
          <p:cNvPicPr>
            <a:picLocks noChangeAspect="1"/>
          </p:cNvPicPr>
          <p:nvPr/>
        </p:nvPicPr>
        <p:blipFill rotWithShape="1">
          <a:blip r:embed="rId5"/>
          <a:srcRect l="12557" t="30855" r="10896" b="29994"/>
          <a:stretch/>
        </p:blipFill>
        <p:spPr>
          <a:xfrm>
            <a:off x="611465" y="554182"/>
            <a:ext cx="11047135" cy="5735782"/>
          </a:xfrm>
          <a:prstGeom prst="rect">
            <a:avLst/>
          </a:prstGeom>
        </p:spPr>
      </p:pic>
      <p:sp>
        <p:nvSpPr>
          <p:cNvPr id="6" name="Rectangle 5">
            <a:extLst>
              <a:ext uri="{FF2B5EF4-FFF2-40B4-BE49-F238E27FC236}">
                <a16:creationId xmlns:a16="http://schemas.microsoft.com/office/drawing/2014/main" id="{1F4FF505-81D8-4FAE-20FF-7A83970C90C5}"/>
              </a:ext>
            </a:extLst>
          </p:cNvPr>
          <p:cNvSpPr/>
          <p:nvPr/>
        </p:nvSpPr>
        <p:spPr>
          <a:xfrm>
            <a:off x="580292" y="554182"/>
            <a:ext cx="11078308" cy="5735782"/>
          </a:xfrm>
          <a:custGeom>
            <a:avLst/>
            <a:gdLst>
              <a:gd name="connsiteX0" fmla="*/ 0 w 11078308"/>
              <a:gd name="connsiteY0" fmla="*/ 0 h 5735782"/>
              <a:gd name="connsiteX1" fmla="*/ 581611 w 11078308"/>
              <a:gd name="connsiteY1" fmla="*/ 0 h 5735782"/>
              <a:gd name="connsiteX2" fmla="*/ 941656 w 11078308"/>
              <a:gd name="connsiteY2" fmla="*/ 0 h 5735782"/>
              <a:gd name="connsiteX3" fmla="*/ 1855617 w 11078308"/>
              <a:gd name="connsiteY3" fmla="*/ 0 h 5735782"/>
              <a:gd name="connsiteX4" fmla="*/ 2437228 w 11078308"/>
              <a:gd name="connsiteY4" fmla="*/ 0 h 5735782"/>
              <a:gd name="connsiteX5" fmla="*/ 3018839 w 11078308"/>
              <a:gd name="connsiteY5" fmla="*/ 0 h 5735782"/>
              <a:gd name="connsiteX6" fmla="*/ 3932799 w 11078308"/>
              <a:gd name="connsiteY6" fmla="*/ 0 h 5735782"/>
              <a:gd name="connsiteX7" fmla="*/ 4403627 w 11078308"/>
              <a:gd name="connsiteY7" fmla="*/ 0 h 5735782"/>
              <a:gd name="connsiteX8" fmla="*/ 5317588 w 11078308"/>
              <a:gd name="connsiteY8" fmla="*/ 0 h 5735782"/>
              <a:gd name="connsiteX9" fmla="*/ 6231548 w 11078308"/>
              <a:gd name="connsiteY9" fmla="*/ 0 h 5735782"/>
              <a:gd name="connsiteX10" fmla="*/ 6923943 w 11078308"/>
              <a:gd name="connsiteY10" fmla="*/ 0 h 5735782"/>
              <a:gd name="connsiteX11" fmla="*/ 7837903 w 11078308"/>
              <a:gd name="connsiteY11" fmla="*/ 0 h 5735782"/>
              <a:gd name="connsiteX12" fmla="*/ 8419514 w 11078308"/>
              <a:gd name="connsiteY12" fmla="*/ 0 h 5735782"/>
              <a:gd name="connsiteX13" fmla="*/ 9001125 w 11078308"/>
              <a:gd name="connsiteY13" fmla="*/ 0 h 5735782"/>
              <a:gd name="connsiteX14" fmla="*/ 9804303 w 11078308"/>
              <a:gd name="connsiteY14" fmla="*/ 0 h 5735782"/>
              <a:gd name="connsiteX15" fmla="*/ 10385914 w 11078308"/>
              <a:gd name="connsiteY15" fmla="*/ 0 h 5735782"/>
              <a:gd name="connsiteX16" fmla="*/ 11078308 w 11078308"/>
              <a:gd name="connsiteY16" fmla="*/ 0 h 5735782"/>
              <a:gd name="connsiteX17" fmla="*/ 11078308 w 11078308"/>
              <a:gd name="connsiteY17" fmla="*/ 752025 h 5735782"/>
              <a:gd name="connsiteX18" fmla="*/ 11078308 w 11078308"/>
              <a:gd name="connsiteY18" fmla="*/ 1446692 h 5735782"/>
              <a:gd name="connsiteX19" fmla="*/ 11078308 w 11078308"/>
              <a:gd name="connsiteY19" fmla="*/ 2141359 h 5735782"/>
              <a:gd name="connsiteX20" fmla="*/ 11078308 w 11078308"/>
              <a:gd name="connsiteY20" fmla="*/ 2606594 h 5735782"/>
              <a:gd name="connsiteX21" fmla="*/ 11078308 w 11078308"/>
              <a:gd name="connsiteY21" fmla="*/ 3129188 h 5735782"/>
              <a:gd name="connsiteX22" fmla="*/ 11078308 w 11078308"/>
              <a:gd name="connsiteY22" fmla="*/ 3823855 h 5735782"/>
              <a:gd name="connsiteX23" fmla="*/ 11078308 w 11078308"/>
              <a:gd name="connsiteY23" fmla="*/ 4403806 h 5735782"/>
              <a:gd name="connsiteX24" fmla="*/ 11078308 w 11078308"/>
              <a:gd name="connsiteY24" fmla="*/ 4926399 h 5735782"/>
              <a:gd name="connsiteX25" fmla="*/ 11078308 w 11078308"/>
              <a:gd name="connsiteY25" fmla="*/ 5735782 h 5735782"/>
              <a:gd name="connsiteX26" fmla="*/ 10385914 w 11078308"/>
              <a:gd name="connsiteY26" fmla="*/ 5735782 h 5735782"/>
              <a:gd name="connsiteX27" fmla="*/ 9693520 w 11078308"/>
              <a:gd name="connsiteY27" fmla="*/ 5735782 h 5735782"/>
              <a:gd name="connsiteX28" fmla="*/ 9222691 w 11078308"/>
              <a:gd name="connsiteY28" fmla="*/ 5735782 h 5735782"/>
              <a:gd name="connsiteX29" fmla="*/ 8419514 w 11078308"/>
              <a:gd name="connsiteY29" fmla="*/ 5735782 h 5735782"/>
              <a:gd name="connsiteX30" fmla="*/ 7948686 w 11078308"/>
              <a:gd name="connsiteY30" fmla="*/ 5735782 h 5735782"/>
              <a:gd name="connsiteX31" fmla="*/ 7145509 w 11078308"/>
              <a:gd name="connsiteY31" fmla="*/ 5735782 h 5735782"/>
              <a:gd name="connsiteX32" fmla="*/ 6785464 w 11078308"/>
              <a:gd name="connsiteY32" fmla="*/ 5735782 h 5735782"/>
              <a:gd name="connsiteX33" fmla="*/ 5982286 w 11078308"/>
              <a:gd name="connsiteY33" fmla="*/ 5735782 h 5735782"/>
              <a:gd name="connsiteX34" fmla="*/ 5511458 w 11078308"/>
              <a:gd name="connsiteY34" fmla="*/ 5735782 h 5735782"/>
              <a:gd name="connsiteX35" fmla="*/ 5151413 w 11078308"/>
              <a:gd name="connsiteY35" fmla="*/ 5735782 h 5735782"/>
              <a:gd name="connsiteX36" fmla="*/ 4680585 w 11078308"/>
              <a:gd name="connsiteY36" fmla="*/ 5735782 h 5735782"/>
              <a:gd name="connsiteX37" fmla="*/ 3877408 w 11078308"/>
              <a:gd name="connsiteY37" fmla="*/ 5735782 h 5735782"/>
              <a:gd name="connsiteX38" fmla="*/ 3406580 w 11078308"/>
              <a:gd name="connsiteY38" fmla="*/ 5735782 h 5735782"/>
              <a:gd name="connsiteX39" fmla="*/ 3046535 w 11078308"/>
              <a:gd name="connsiteY39" fmla="*/ 5735782 h 5735782"/>
              <a:gd name="connsiteX40" fmla="*/ 2575707 w 11078308"/>
              <a:gd name="connsiteY40" fmla="*/ 5735782 h 5735782"/>
              <a:gd name="connsiteX41" fmla="*/ 1994095 w 11078308"/>
              <a:gd name="connsiteY41" fmla="*/ 5735782 h 5735782"/>
              <a:gd name="connsiteX42" fmla="*/ 1301701 w 11078308"/>
              <a:gd name="connsiteY42" fmla="*/ 5735782 h 5735782"/>
              <a:gd name="connsiteX43" fmla="*/ 830873 w 11078308"/>
              <a:gd name="connsiteY43" fmla="*/ 5735782 h 5735782"/>
              <a:gd name="connsiteX44" fmla="*/ 0 w 11078308"/>
              <a:gd name="connsiteY44" fmla="*/ 5735782 h 5735782"/>
              <a:gd name="connsiteX45" fmla="*/ 0 w 11078308"/>
              <a:gd name="connsiteY45" fmla="*/ 5098473 h 5735782"/>
              <a:gd name="connsiteX46" fmla="*/ 0 w 11078308"/>
              <a:gd name="connsiteY46" fmla="*/ 4461164 h 5735782"/>
              <a:gd name="connsiteX47" fmla="*/ 0 w 11078308"/>
              <a:gd name="connsiteY47" fmla="*/ 3823855 h 5735782"/>
              <a:gd name="connsiteX48" fmla="*/ 0 w 11078308"/>
              <a:gd name="connsiteY48" fmla="*/ 3186546 h 5735782"/>
              <a:gd name="connsiteX49" fmla="*/ 0 w 11078308"/>
              <a:gd name="connsiteY49" fmla="*/ 2606594 h 5735782"/>
              <a:gd name="connsiteX50" fmla="*/ 0 w 11078308"/>
              <a:gd name="connsiteY50" fmla="*/ 1911927 h 5735782"/>
              <a:gd name="connsiteX51" fmla="*/ 0 w 11078308"/>
              <a:gd name="connsiteY51" fmla="*/ 1274618 h 5735782"/>
              <a:gd name="connsiteX52" fmla="*/ 0 w 11078308"/>
              <a:gd name="connsiteY52" fmla="*/ 0 h 5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078308" h="5735782" extrusionOk="0">
                <a:moveTo>
                  <a:pt x="0" y="0"/>
                </a:moveTo>
                <a:cubicBezTo>
                  <a:pt x="127738" y="-22183"/>
                  <a:pt x="294935" y="-16492"/>
                  <a:pt x="581611" y="0"/>
                </a:cubicBezTo>
                <a:cubicBezTo>
                  <a:pt x="868287" y="16492"/>
                  <a:pt x="831498" y="15838"/>
                  <a:pt x="941656" y="0"/>
                </a:cubicBezTo>
                <a:cubicBezTo>
                  <a:pt x="1051814" y="-15838"/>
                  <a:pt x="1589364" y="6588"/>
                  <a:pt x="1855617" y="0"/>
                </a:cubicBezTo>
                <a:cubicBezTo>
                  <a:pt x="2121870" y="-6588"/>
                  <a:pt x="2172603" y="17251"/>
                  <a:pt x="2437228" y="0"/>
                </a:cubicBezTo>
                <a:cubicBezTo>
                  <a:pt x="2701853" y="-17251"/>
                  <a:pt x="2848946" y="19230"/>
                  <a:pt x="3018839" y="0"/>
                </a:cubicBezTo>
                <a:cubicBezTo>
                  <a:pt x="3188732" y="-19230"/>
                  <a:pt x="3483732" y="4217"/>
                  <a:pt x="3932799" y="0"/>
                </a:cubicBezTo>
                <a:cubicBezTo>
                  <a:pt x="4381866" y="-4217"/>
                  <a:pt x="4213575" y="-574"/>
                  <a:pt x="4403627" y="0"/>
                </a:cubicBezTo>
                <a:cubicBezTo>
                  <a:pt x="4593679" y="574"/>
                  <a:pt x="4941382" y="34320"/>
                  <a:pt x="5317588" y="0"/>
                </a:cubicBezTo>
                <a:cubicBezTo>
                  <a:pt x="5693794" y="-34320"/>
                  <a:pt x="6035480" y="-22653"/>
                  <a:pt x="6231548" y="0"/>
                </a:cubicBezTo>
                <a:cubicBezTo>
                  <a:pt x="6427616" y="22653"/>
                  <a:pt x="6694839" y="-3317"/>
                  <a:pt x="6923943" y="0"/>
                </a:cubicBezTo>
                <a:cubicBezTo>
                  <a:pt x="7153047" y="3317"/>
                  <a:pt x="7420363" y="41227"/>
                  <a:pt x="7837903" y="0"/>
                </a:cubicBezTo>
                <a:cubicBezTo>
                  <a:pt x="8255443" y="-41227"/>
                  <a:pt x="8233846" y="12653"/>
                  <a:pt x="8419514" y="0"/>
                </a:cubicBezTo>
                <a:cubicBezTo>
                  <a:pt x="8605182" y="-12653"/>
                  <a:pt x="8759635" y="-13335"/>
                  <a:pt x="9001125" y="0"/>
                </a:cubicBezTo>
                <a:cubicBezTo>
                  <a:pt x="9242615" y="13335"/>
                  <a:pt x="9466909" y="36630"/>
                  <a:pt x="9804303" y="0"/>
                </a:cubicBezTo>
                <a:cubicBezTo>
                  <a:pt x="10141697" y="-36630"/>
                  <a:pt x="10192927" y="11586"/>
                  <a:pt x="10385914" y="0"/>
                </a:cubicBezTo>
                <a:cubicBezTo>
                  <a:pt x="10578901" y="-11586"/>
                  <a:pt x="10841745" y="-3672"/>
                  <a:pt x="11078308" y="0"/>
                </a:cubicBezTo>
                <a:cubicBezTo>
                  <a:pt x="11042114" y="257495"/>
                  <a:pt x="11101000" y="525672"/>
                  <a:pt x="11078308" y="752025"/>
                </a:cubicBezTo>
                <a:cubicBezTo>
                  <a:pt x="11055616" y="978379"/>
                  <a:pt x="11044920" y="1210480"/>
                  <a:pt x="11078308" y="1446692"/>
                </a:cubicBezTo>
                <a:cubicBezTo>
                  <a:pt x="11111696" y="1682904"/>
                  <a:pt x="11102355" y="1904634"/>
                  <a:pt x="11078308" y="2141359"/>
                </a:cubicBezTo>
                <a:cubicBezTo>
                  <a:pt x="11054261" y="2378084"/>
                  <a:pt x="11088303" y="2413109"/>
                  <a:pt x="11078308" y="2606594"/>
                </a:cubicBezTo>
                <a:cubicBezTo>
                  <a:pt x="11068313" y="2800080"/>
                  <a:pt x="11085292" y="2969013"/>
                  <a:pt x="11078308" y="3129188"/>
                </a:cubicBezTo>
                <a:cubicBezTo>
                  <a:pt x="11071324" y="3289363"/>
                  <a:pt x="11105681" y="3632822"/>
                  <a:pt x="11078308" y="3823855"/>
                </a:cubicBezTo>
                <a:cubicBezTo>
                  <a:pt x="11050935" y="4014888"/>
                  <a:pt x="11099759" y="4256731"/>
                  <a:pt x="11078308" y="4403806"/>
                </a:cubicBezTo>
                <a:cubicBezTo>
                  <a:pt x="11056857" y="4550881"/>
                  <a:pt x="11061190" y="4727757"/>
                  <a:pt x="11078308" y="4926399"/>
                </a:cubicBezTo>
                <a:cubicBezTo>
                  <a:pt x="11095426" y="5125041"/>
                  <a:pt x="11106604" y="5528804"/>
                  <a:pt x="11078308" y="5735782"/>
                </a:cubicBezTo>
                <a:cubicBezTo>
                  <a:pt x="10927018" y="5706024"/>
                  <a:pt x="10551879" y="5707334"/>
                  <a:pt x="10385914" y="5735782"/>
                </a:cubicBezTo>
                <a:cubicBezTo>
                  <a:pt x="10219949" y="5764230"/>
                  <a:pt x="9887913" y="5702169"/>
                  <a:pt x="9693520" y="5735782"/>
                </a:cubicBezTo>
                <a:cubicBezTo>
                  <a:pt x="9499127" y="5769395"/>
                  <a:pt x="9423857" y="5729372"/>
                  <a:pt x="9222691" y="5735782"/>
                </a:cubicBezTo>
                <a:cubicBezTo>
                  <a:pt x="9021525" y="5742192"/>
                  <a:pt x="8652845" y="5758545"/>
                  <a:pt x="8419514" y="5735782"/>
                </a:cubicBezTo>
                <a:cubicBezTo>
                  <a:pt x="8186183" y="5713019"/>
                  <a:pt x="8181365" y="5722229"/>
                  <a:pt x="7948686" y="5735782"/>
                </a:cubicBezTo>
                <a:cubicBezTo>
                  <a:pt x="7716007" y="5749335"/>
                  <a:pt x="7397543" y="5718939"/>
                  <a:pt x="7145509" y="5735782"/>
                </a:cubicBezTo>
                <a:cubicBezTo>
                  <a:pt x="6893475" y="5752625"/>
                  <a:pt x="6938070" y="5751968"/>
                  <a:pt x="6785464" y="5735782"/>
                </a:cubicBezTo>
                <a:cubicBezTo>
                  <a:pt x="6632859" y="5719596"/>
                  <a:pt x="6336777" y="5768631"/>
                  <a:pt x="5982286" y="5735782"/>
                </a:cubicBezTo>
                <a:cubicBezTo>
                  <a:pt x="5627795" y="5702933"/>
                  <a:pt x="5623068" y="5728011"/>
                  <a:pt x="5511458" y="5735782"/>
                </a:cubicBezTo>
                <a:cubicBezTo>
                  <a:pt x="5399848" y="5743553"/>
                  <a:pt x="5269104" y="5738805"/>
                  <a:pt x="5151413" y="5735782"/>
                </a:cubicBezTo>
                <a:cubicBezTo>
                  <a:pt x="5033723" y="5732759"/>
                  <a:pt x="4789124" y="5736274"/>
                  <a:pt x="4680585" y="5735782"/>
                </a:cubicBezTo>
                <a:cubicBezTo>
                  <a:pt x="4572046" y="5735290"/>
                  <a:pt x="4088755" y="5696338"/>
                  <a:pt x="3877408" y="5735782"/>
                </a:cubicBezTo>
                <a:cubicBezTo>
                  <a:pt x="3666061" y="5775226"/>
                  <a:pt x="3620037" y="5732330"/>
                  <a:pt x="3406580" y="5735782"/>
                </a:cubicBezTo>
                <a:cubicBezTo>
                  <a:pt x="3193123" y="5739234"/>
                  <a:pt x="3197935" y="5725661"/>
                  <a:pt x="3046535" y="5735782"/>
                </a:cubicBezTo>
                <a:cubicBezTo>
                  <a:pt x="2895135" y="5745903"/>
                  <a:pt x="2742606" y="5757299"/>
                  <a:pt x="2575707" y="5735782"/>
                </a:cubicBezTo>
                <a:cubicBezTo>
                  <a:pt x="2408808" y="5714265"/>
                  <a:pt x="2176848" y="5719113"/>
                  <a:pt x="1994095" y="5735782"/>
                </a:cubicBezTo>
                <a:cubicBezTo>
                  <a:pt x="1811342" y="5752451"/>
                  <a:pt x="1574996" y="5704993"/>
                  <a:pt x="1301701" y="5735782"/>
                </a:cubicBezTo>
                <a:cubicBezTo>
                  <a:pt x="1028406" y="5766571"/>
                  <a:pt x="1053894" y="5744105"/>
                  <a:pt x="830873" y="5735782"/>
                </a:cubicBezTo>
                <a:cubicBezTo>
                  <a:pt x="607852" y="5727459"/>
                  <a:pt x="354945" y="5761051"/>
                  <a:pt x="0" y="5735782"/>
                </a:cubicBezTo>
                <a:cubicBezTo>
                  <a:pt x="-13489" y="5574312"/>
                  <a:pt x="1780" y="5402090"/>
                  <a:pt x="0" y="5098473"/>
                </a:cubicBezTo>
                <a:cubicBezTo>
                  <a:pt x="-1780" y="4794856"/>
                  <a:pt x="17159" y="4676358"/>
                  <a:pt x="0" y="4461164"/>
                </a:cubicBezTo>
                <a:cubicBezTo>
                  <a:pt x="-17159" y="4245970"/>
                  <a:pt x="-25436" y="3993828"/>
                  <a:pt x="0" y="3823855"/>
                </a:cubicBezTo>
                <a:cubicBezTo>
                  <a:pt x="25436" y="3653882"/>
                  <a:pt x="25683" y="3342417"/>
                  <a:pt x="0" y="3186546"/>
                </a:cubicBezTo>
                <a:cubicBezTo>
                  <a:pt x="-25683" y="3030675"/>
                  <a:pt x="-28370" y="2728404"/>
                  <a:pt x="0" y="2606594"/>
                </a:cubicBezTo>
                <a:cubicBezTo>
                  <a:pt x="28370" y="2484784"/>
                  <a:pt x="22716" y="2122697"/>
                  <a:pt x="0" y="1911927"/>
                </a:cubicBezTo>
                <a:cubicBezTo>
                  <a:pt x="-22716" y="1701157"/>
                  <a:pt x="23038" y="1559531"/>
                  <a:pt x="0" y="1274618"/>
                </a:cubicBezTo>
                <a:cubicBezTo>
                  <a:pt x="-23038" y="989705"/>
                  <a:pt x="-22378" y="540803"/>
                  <a:pt x="0" y="0"/>
                </a:cubicBezTo>
                <a:close/>
              </a:path>
            </a:pathLst>
          </a:custGeom>
          <a:noFill/>
          <a:ln w="9525" cap="flat" cmpd="sng" algn="ctr">
            <a:solidFill>
              <a:schemeClr val="bg1">
                <a:lumMod val="85000"/>
              </a:schemeClr>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bg1">
                  <a:lumMod val="95000"/>
                </a:schemeClr>
              </a:solidFill>
            </a:endParaRPr>
          </a:p>
        </p:txBody>
      </p:sp>
      <p:sp>
        <p:nvSpPr>
          <p:cNvPr id="31" name="Content Placeholder 2">
            <a:extLst>
              <a:ext uri="{FF2B5EF4-FFF2-40B4-BE49-F238E27FC236}">
                <a16:creationId xmlns:a16="http://schemas.microsoft.com/office/drawing/2014/main" id="{37E84619-9595-D760-CDB6-53EAF77CAC79}"/>
              </a:ext>
            </a:extLst>
          </p:cNvPr>
          <p:cNvSpPr>
            <a:spLocks/>
          </p:cNvSpPr>
          <p:nvPr/>
        </p:nvSpPr>
        <p:spPr>
          <a:xfrm>
            <a:off x="896722" y="1380378"/>
            <a:ext cx="3093387" cy="1108857"/>
          </a:xfrm>
          <a:prstGeom prst="rect">
            <a:avLst/>
          </a:prstGeom>
        </p:spPr>
        <p:txBody>
          <a:bodyPr>
            <a:normAutofit/>
          </a:bodyPr>
          <a:lstStyle/>
          <a:p>
            <a:pPr defTabSz="795528">
              <a:lnSpc>
                <a:spcPct val="120000"/>
              </a:lnSpc>
              <a:spcAft>
                <a:spcPts val="600"/>
              </a:spcAft>
            </a:pPr>
            <a:r>
              <a:rPr lang="en-GB" sz="1600" b="1" i="1" kern="1200" dirty="0">
                <a:solidFill>
                  <a:schemeClr val="tx1"/>
                </a:solidFill>
                <a:latin typeface="Speak Pro" panose="020F0502020204030204" pitchFamily="34" charset="0"/>
              </a:rPr>
              <a:t>Thematic analysis of most impactful symptoms</a:t>
            </a:r>
            <a:endParaRPr lang="en-GB" sz="1600" b="1" i="1" kern="100" dirty="0">
              <a:solidFill>
                <a:schemeClr val="tx1"/>
              </a:solidFill>
              <a:latin typeface="Speak Pro" panose="020F0502020204030204" pitchFamily="34" charset="0"/>
              <a:cs typeface="Arial" panose="020B0604020202020204" pitchFamily="34" charset="0"/>
            </a:endParaRPr>
          </a:p>
          <a:p>
            <a:pPr>
              <a:spcAft>
                <a:spcPts val="600"/>
              </a:spcAft>
            </a:pPr>
            <a:endParaRPr lang="en-GB" dirty="0"/>
          </a:p>
        </p:txBody>
      </p:sp>
      <p:sp>
        <p:nvSpPr>
          <p:cNvPr id="14" name="Title 1">
            <a:extLst>
              <a:ext uri="{FF2B5EF4-FFF2-40B4-BE49-F238E27FC236}">
                <a16:creationId xmlns:a16="http://schemas.microsoft.com/office/drawing/2014/main" id="{B75B270E-3138-C954-6A1F-CFA23A67C415}"/>
              </a:ext>
            </a:extLst>
          </p:cNvPr>
          <p:cNvSpPr txBox="1">
            <a:spLocks/>
          </p:cNvSpPr>
          <p:nvPr/>
        </p:nvSpPr>
        <p:spPr>
          <a:xfrm>
            <a:off x="904768" y="554182"/>
            <a:ext cx="7152659" cy="9243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cap="all" spc="500" dirty="0"/>
              <a:t>RESULTS</a:t>
            </a:r>
          </a:p>
        </p:txBody>
      </p:sp>
    </p:spTree>
    <p:extLst>
      <p:ext uri="{BB962C8B-B14F-4D97-AF65-F5344CB8AC3E}">
        <p14:creationId xmlns:p14="http://schemas.microsoft.com/office/powerpoint/2010/main" val="25668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logo&#10;&#10;Description automatically generated">
            <a:extLst>
              <a:ext uri="{FF2B5EF4-FFF2-40B4-BE49-F238E27FC236}">
                <a16:creationId xmlns:a16="http://schemas.microsoft.com/office/drawing/2014/main" id="{EDF1F572-7D28-CCD3-3263-E96943BA528D}"/>
              </a:ext>
            </a:extLst>
          </p:cNvPr>
          <p:cNvPicPr>
            <a:picLocks noChangeAspect="1"/>
          </p:cNvPicPr>
          <p:nvPr/>
        </p:nvPicPr>
        <p:blipFill rotWithShape="1">
          <a:blip r:embed="rId3"/>
          <a:srcRect t="19191" b="29322"/>
          <a:stretch/>
        </p:blipFill>
        <p:spPr>
          <a:xfrm>
            <a:off x="192918" y="6124304"/>
            <a:ext cx="2102544" cy="649876"/>
          </a:xfrm>
          <a:prstGeom prst="rect">
            <a:avLst/>
          </a:prstGeom>
        </p:spPr>
      </p:pic>
      <p:sp>
        <p:nvSpPr>
          <p:cNvPr id="3" name="Content Placeholder 2">
            <a:extLst>
              <a:ext uri="{FF2B5EF4-FFF2-40B4-BE49-F238E27FC236}">
                <a16:creationId xmlns:a16="http://schemas.microsoft.com/office/drawing/2014/main" id="{D0D6ABF9-4E4C-7574-D528-71FAD6C0BD9D}"/>
              </a:ext>
            </a:extLst>
          </p:cNvPr>
          <p:cNvSpPr>
            <a:spLocks noGrp="1"/>
          </p:cNvSpPr>
          <p:nvPr>
            <p:ph idx="1"/>
          </p:nvPr>
        </p:nvSpPr>
        <p:spPr>
          <a:xfrm>
            <a:off x="838200" y="1652514"/>
            <a:ext cx="10515600" cy="4524449"/>
          </a:xfrm>
        </p:spPr>
        <p:txBody>
          <a:bodyPr>
            <a:normAutofit lnSpcReduction="10000"/>
          </a:bodyPr>
          <a:lstStyle/>
          <a:p>
            <a:r>
              <a:rPr lang="en-GB" sz="1800" dirty="0"/>
              <a:t>P and M results in many symptoms across the psychological, physical and cognitive themes</a:t>
            </a:r>
            <a:r>
              <a:rPr lang="en-GB" sz="1800" baseline="30000" dirty="0"/>
              <a:t>7</a:t>
            </a:r>
            <a:r>
              <a:rPr lang="en-GB" sz="1800" dirty="0"/>
              <a:t>, but not all of these are equally impactful on riding (</a:t>
            </a:r>
            <a:r>
              <a:rPr lang="en-GB" sz="1800" dirty="0" err="1"/>
              <a:t>eg</a:t>
            </a:r>
            <a:r>
              <a:rPr lang="en-GB" sz="1800" dirty="0"/>
              <a:t> hot flushes are common</a:t>
            </a:r>
            <a:r>
              <a:rPr lang="en-GB" sz="1800" baseline="30000" dirty="0"/>
              <a:t>8</a:t>
            </a:r>
            <a:r>
              <a:rPr lang="en-GB" sz="1800" dirty="0"/>
              <a:t>, but not rated as highly impactful).</a:t>
            </a:r>
          </a:p>
          <a:p>
            <a:r>
              <a:rPr lang="en-GB" sz="1800" dirty="0"/>
              <a:t>Key symptoms include, </a:t>
            </a:r>
          </a:p>
          <a:p>
            <a:pPr lvl="1"/>
            <a:r>
              <a:rPr lang="en-GB" sz="1600" dirty="0"/>
              <a:t>Anxiety/loss of confidence, </a:t>
            </a:r>
          </a:p>
          <a:p>
            <a:pPr lvl="1"/>
            <a:r>
              <a:rPr lang="en-GB" sz="1600" dirty="0"/>
              <a:t>Brain fog/loss of concentration, </a:t>
            </a:r>
          </a:p>
          <a:p>
            <a:pPr lvl="1"/>
            <a:r>
              <a:rPr lang="en-GB" sz="1600" dirty="0"/>
              <a:t>Musculo-skeletal pain. </a:t>
            </a:r>
          </a:p>
          <a:p>
            <a:r>
              <a:rPr lang="en-GB" sz="1800" dirty="0"/>
              <a:t>More than 75% of riders report a loss of confidence, with many changing discipline to safer options.</a:t>
            </a:r>
          </a:p>
          <a:p>
            <a:r>
              <a:rPr lang="en-GB" sz="1800" dirty="0"/>
              <a:t>Motivation to ride is reduced in 68% of respondents, and participation in coaching is reduced by 62%. </a:t>
            </a:r>
          </a:p>
          <a:p>
            <a:r>
              <a:rPr lang="en-GB" sz="1800" dirty="0"/>
              <a:t>Combined fatigue (physical, emotional and concentration) are likely to be significant barriers to successful coaching sessions, performance and participation in general. </a:t>
            </a:r>
          </a:p>
          <a:p>
            <a:endParaRPr lang="en-GB" sz="1600" dirty="0"/>
          </a:p>
          <a:p>
            <a:r>
              <a:rPr lang="en-GB" sz="1800" dirty="0"/>
              <a:t>There are numerous symptoms which adversely affect rider participation and performance during P and M, some of which can be potentially addressed to provide stage of life specific support for female equestrianism.</a:t>
            </a:r>
          </a:p>
        </p:txBody>
      </p:sp>
      <p:sp>
        <p:nvSpPr>
          <p:cNvPr id="4" name="Rectangle 3">
            <a:extLst>
              <a:ext uri="{FF2B5EF4-FFF2-40B4-BE49-F238E27FC236}">
                <a16:creationId xmlns:a16="http://schemas.microsoft.com/office/drawing/2014/main" id="{B3F54E36-D3B0-6CB7-975E-F10AD222243B}"/>
              </a:ext>
            </a:extLst>
          </p:cNvPr>
          <p:cNvSpPr/>
          <p:nvPr/>
        </p:nvSpPr>
        <p:spPr>
          <a:xfrm>
            <a:off x="580292" y="554182"/>
            <a:ext cx="11078308" cy="5735782"/>
          </a:xfrm>
          <a:custGeom>
            <a:avLst/>
            <a:gdLst>
              <a:gd name="connsiteX0" fmla="*/ 0 w 11078308"/>
              <a:gd name="connsiteY0" fmla="*/ 0 h 5735782"/>
              <a:gd name="connsiteX1" fmla="*/ 581611 w 11078308"/>
              <a:gd name="connsiteY1" fmla="*/ 0 h 5735782"/>
              <a:gd name="connsiteX2" fmla="*/ 941656 w 11078308"/>
              <a:gd name="connsiteY2" fmla="*/ 0 h 5735782"/>
              <a:gd name="connsiteX3" fmla="*/ 1855617 w 11078308"/>
              <a:gd name="connsiteY3" fmla="*/ 0 h 5735782"/>
              <a:gd name="connsiteX4" fmla="*/ 2437228 w 11078308"/>
              <a:gd name="connsiteY4" fmla="*/ 0 h 5735782"/>
              <a:gd name="connsiteX5" fmla="*/ 3018839 w 11078308"/>
              <a:gd name="connsiteY5" fmla="*/ 0 h 5735782"/>
              <a:gd name="connsiteX6" fmla="*/ 3932799 w 11078308"/>
              <a:gd name="connsiteY6" fmla="*/ 0 h 5735782"/>
              <a:gd name="connsiteX7" fmla="*/ 4403627 w 11078308"/>
              <a:gd name="connsiteY7" fmla="*/ 0 h 5735782"/>
              <a:gd name="connsiteX8" fmla="*/ 5317588 w 11078308"/>
              <a:gd name="connsiteY8" fmla="*/ 0 h 5735782"/>
              <a:gd name="connsiteX9" fmla="*/ 6231548 w 11078308"/>
              <a:gd name="connsiteY9" fmla="*/ 0 h 5735782"/>
              <a:gd name="connsiteX10" fmla="*/ 6923943 w 11078308"/>
              <a:gd name="connsiteY10" fmla="*/ 0 h 5735782"/>
              <a:gd name="connsiteX11" fmla="*/ 7837903 w 11078308"/>
              <a:gd name="connsiteY11" fmla="*/ 0 h 5735782"/>
              <a:gd name="connsiteX12" fmla="*/ 8419514 w 11078308"/>
              <a:gd name="connsiteY12" fmla="*/ 0 h 5735782"/>
              <a:gd name="connsiteX13" fmla="*/ 9001125 w 11078308"/>
              <a:gd name="connsiteY13" fmla="*/ 0 h 5735782"/>
              <a:gd name="connsiteX14" fmla="*/ 9804303 w 11078308"/>
              <a:gd name="connsiteY14" fmla="*/ 0 h 5735782"/>
              <a:gd name="connsiteX15" fmla="*/ 10385914 w 11078308"/>
              <a:gd name="connsiteY15" fmla="*/ 0 h 5735782"/>
              <a:gd name="connsiteX16" fmla="*/ 11078308 w 11078308"/>
              <a:gd name="connsiteY16" fmla="*/ 0 h 5735782"/>
              <a:gd name="connsiteX17" fmla="*/ 11078308 w 11078308"/>
              <a:gd name="connsiteY17" fmla="*/ 752025 h 5735782"/>
              <a:gd name="connsiteX18" fmla="*/ 11078308 w 11078308"/>
              <a:gd name="connsiteY18" fmla="*/ 1446692 h 5735782"/>
              <a:gd name="connsiteX19" fmla="*/ 11078308 w 11078308"/>
              <a:gd name="connsiteY19" fmla="*/ 2141359 h 5735782"/>
              <a:gd name="connsiteX20" fmla="*/ 11078308 w 11078308"/>
              <a:gd name="connsiteY20" fmla="*/ 2606594 h 5735782"/>
              <a:gd name="connsiteX21" fmla="*/ 11078308 w 11078308"/>
              <a:gd name="connsiteY21" fmla="*/ 3129188 h 5735782"/>
              <a:gd name="connsiteX22" fmla="*/ 11078308 w 11078308"/>
              <a:gd name="connsiteY22" fmla="*/ 3823855 h 5735782"/>
              <a:gd name="connsiteX23" fmla="*/ 11078308 w 11078308"/>
              <a:gd name="connsiteY23" fmla="*/ 4403806 h 5735782"/>
              <a:gd name="connsiteX24" fmla="*/ 11078308 w 11078308"/>
              <a:gd name="connsiteY24" fmla="*/ 4926399 h 5735782"/>
              <a:gd name="connsiteX25" fmla="*/ 11078308 w 11078308"/>
              <a:gd name="connsiteY25" fmla="*/ 5735782 h 5735782"/>
              <a:gd name="connsiteX26" fmla="*/ 10385914 w 11078308"/>
              <a:gd name="connsiteY26" fmla="*/ 5735782 h 5735782"/>
              <a:gd name="connsiteX27" fmla="*/ 9693520 w 11078308"/>
              <a:gd name="connsiteY27" fmla="*/ 5735782 h 5735782"/>
              <a:gd name="connsiteX28" fmla="*/ 9222691 w 11078308"/>
              <a:gd name="connsiteY28" fmla="*/ 5735782 h 5735782"/>
              <a:gd name="connsiteX29" fmla="*/ 8419514 w 11078308"/>
              <a:gd name="connsiteY29" fmla="*/ 5735782 h 5735782"/>
              <a:gd name="connsiteX30" fmla="*/ 7948686 w 11078308"/>
              <a:gd name="connsiteY30" fmla="*/ 5735782 h 5735782"/>
              <a:gd name="connsiteX31" fmla="*/ 7145509 w 11078308"/>
              <a:gd name="connsiteY31" fmla="*/ 5735782 h 5735782"/>
              <a:gd name="connsiteX32" fmla="*/ 6785464 w 11078308"/>
              <a:gd name="connsiteY32" fmla="*/ 5735782 h 5735782"/>
              <a:gd name="connsiteX33" fmla="*/ 5982286 w 11078308"/>
              <a:gd name="connsiteY33" fmla="*/ 5735782 h 5735782"/>
              <a:gd name="connsiteX34" fmla="*/ 5511458 w 11078308"/>
              <a:gd name="connsiteY34" fmla="*/ 5735782 h 5735782"/>
              <a:gd name="connsiteX35" fmla="*/ 5151413 w 11078308"/>
              <a:gd name="connsiteY35" fmla="*/ 5735782 h 5735782"/>
              <a:gd name="connsiteX36" fmla="*/ 4680585 w 11078308"/>
              <a:gd name="connsiteY36" fmla="*/ 5735782 h 5735782"/>
              <a:gd name="connsiteX37" fmla="*/ 3877408 w 11078308"/>
              <a:gd name="connsiteY37" fmla="*/ 5735782 h 5735782"/>
              <a:gd name="connsiteX38" fmla="*/ 3406580 w 11078308"/>
              <a:gd name="connsiteY38" fmla="*/ 5735782 h 5735782"/>
              <a:gd name="connsiteX39" fmla="*/ 3046535 w 11078308"/>
              <a:gd name="connsiteY39" fmla="*/ 5735782 h 5735782"/>
              <a:gd name="connsiteX40" fmla="*/ 2575707 w 11078308"/>
              <a:gd name="connsiteY40" fmla="*/ 5735782 h 5735782"/>
              <a:gd name="connsiteX41" fmla="*/ 1994095 w 11078308"/>
              <a:gd name="connsiteY41" fmla="*/ 5735782 h 5735782"/>
              <a:gd name="connsiteX42" fmla="*/ 1301701 w 11078308"/>
              <a:gd name="connsiteY42" fmla="*/ 5735782 h 5735782"/>
              <a:gd name="connsiteX43" fmla="*/ 830873 w 11078308"/>
              <a:gd name="connsiteY43" fmla="*/ 5735782 h 5735782"/>
              <a:gd name="connsiteX44" fmla="*/ 0 w 11078308"/>
              <a:gd name="connsiteY44" fmla="*/ 5735782 h 5735782"/>
              <a:gd name="connsiteX45" fmla="*/ 0 w 11078308"/>
              <a:gd name="connsiteY45" fmla="*/ 5098473 h 5735782"/>
              <a:gd name="connsiteX46" fmla="*/ 0 w 11078308"/>
              <a:gd name="connsiteY46" fmla="*/ 4461164 h 5735782"/>
              <a:gd name="connsiteX47" fmla="*/ 0 w 11078308"/>
              <a:gd name="connsiteY47" fmla="*/ 3823855 h 5735782"/>
              <a:gd name="connsiteX48" fmla="*/ 0 w 11078308"/>
              <a:gd name="connsiteY48" fmla="*/ 3186546 h 5735782"/>
              <a:gd name="connsiteX49" fmla="*/ 0 w 11078308"/>
              <a:gd name="connsiteY49" fmla="*/ 2606594 h 5735782"/>
              <a:gd name="connsiteX50" fmla="*/ 0 w 11078308"/>
              <a:gd name="connsiteY50" fmla="*/ 1911927 h 5735782"/>
              <a:gd name="connsiteX51" fmla="*/ 0 w 11078308"/>
              <a:gd name="connsiteY51" fmla="*/ 1274618 h 5735782"/>
              <a:gd name="connsiteX52" fmla="*/ 0 w 11078308"/>
              <a:gd name="connsiteY52" fmla="*/ 0 h 5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078308" h="5735782" extrusionOk="0">
                <a:moveTo>
                  <a:pt x="0" y="0"/>
                </a:moveTo>
                <a:cubicBezTo>
                  <a:pt x="127738" y="-22183"/>
                  <a:pt x="294935" y="-16492"/>
                  <a:pt x="581611" y="0"/>
                </a:cubicBezTo>
                <a:cubicBezTo>
                  <a:pt x="868287" y="16492"/>
                  <a:pt x="831498" y="15838"/>
                  <a:pt x="941656" y="0"/>
                </a:cubicBezTo>
                <a:cubicBezTo>
                  <a:pt x="1051814" y="-15838"/>
                  <a:pt x="1589364" y="6588"/>
                  <a:pt x="1855617" y="0"/>
                </a:cubicBezTo>
                <a:cubicBezTo>
                  <a:pt x="2121870" y="-6588"/>
                  <a:pt x="2172603" y="17251"/>
                  <a:pt x="2437228" y="0"/>
                </a:cubicBezTo>
                <a:cubicBezTo>
                  <a:pt x="2701853" y="-17251"/>
                  <a:pt x="2848946" y="19230"/>
                  <a:pt x="3018839" y="0"/>
                </a:cubicBezTo>
                <a:cubicBezTo>
                  <a:pt x="3188732" y="-19230"/>
                  <a:pt x="3483732" y="4217"/>
                  <a:pt x="3932799" y="0"/>
                </a:cubicBezTo>
                <a:cubicBezTo>
                  <a:pt x="4381866" y="-4217"/>
                  <a:pt x="4213575" y="-574"/>
                  <a:pt x="4403627" y="0"/>
                </a:cubicBezTo>
                <a:cubicBezTo>
                  <a:pt x="4593679" y="574"/>
                  <a:pt x="4941382" y="34320"/>
                  <a:pt x="5317588" y="0"/>
                </a:cubicBezTo>
                <a:cubicBezTo>
                  <a:pt x="5693794" y="-34320"/>
                  <a:pt x="6035480" y="-22653"/>
                  <a:pt x="6231548" y="0"/>
                </a:cubicBezTo>
                <a:cubicBezTo>
                  <a:pt x="6427616" y="22653"/>
                  <a:pt x="6694839" y="-3317"/>
                  <a:pt x="6923943" y="0"/>
                </a:cubicBezTo>
                <a:cubicBezTo>
                  <a:pt x="7153047" y="3317"/>
                  <a:pt x="7420363" y="41227"/>
                  <a:pt x="7837903" y="0"/>
                </a:cubicBezTo>
                <a:cubicBezTo>
                  <a:pt x="8255443" y="-41227"/>
                  <a:pt x="8233846" y="12653"/>
                  <a:pt x="8419514" y="0"/>
                </a:cubicBezTo>
                <a:cubicBezTo>
                  <a:pt x="8605182" y="-12653"/>
                  <a:pt x="8759635" y="-13335"/>
                  <a:pt x="9001125" y="0"/>
                </a:cubicBezTo>
                <a:cubicBezTo>
                  <a:pt x="9242615" y="13335"/>
                  <a:pt x="9466909" y="36630"/>
                  <a:pt x="9804303" y="0"/>
                </a:cubicBezTo>
                <a:cubicBezTo>
                  <a:pt x="10141697" y="-36630"/>
                  <a:pt x="10192927" y="11586"/>
                  <a:pt x="10385914" y="0"/>
                </a:cubicBezTo>
                <a:cubicBezTo>
                  <a:pt x="10578901" y="-11586"/>
                  <a:pt x="10841745" y="-3672"/>
                  <a:pt x="11078308" y="0"/>
                </a:cubicBezTo>
                <a:cubicBezTo>
                  <a:pt x="11042114" y="257495"/>
                  <a:pt x="11101000" y="525672"/>
                  <a:pt x="11078308" y="752025"/>
                </a:cubicBezTo>
                <a:cubicBezTo>
                  <a:pt x="11055616" y="978379"/>
                  <a:pt x="11044920" y="1210480"/>
                  <a:pt x="11078308" y="1446692"/>
                </a:cubicBezTo>
                <a:cubicBezTo>
                  <a:pt x="11111696" y="1682904"/>
                  <a:pt x="11102355" y="1904634"/>
                  <a:pt x="11078308" y="2141359"/>
                </a:cubicBezTo>
                <a:cubicBezTo>
                  <a:pt x="11054261" y="2378084"/>
                  <a:pt x="11088303" y="2413109"/>
                  <a:pt x="11078308" y="2606594"/>
                </a:cubicBezTo>
                <a:cubicBezTo>
                  <a:pt x="11068313" y="2800080"/>
                  <a:pt x="11085292" y="2969013"/>
                  <a:pt x="11078308" y="3129188"/>
                </a:cubicBezTo>
                <a:cubicBezTo>
                  <a:pt x="11071324" y="3289363"/>
                  <a:pt x="11105681" y="3632822"/>
                  <a:pt x="11078308" y="3823855"/>
                </a:cubicBezTo>
                <a:cubicBezTo>
                  <a:pt x="11050935" y="4014888"/>
                  <a:pt x="11099759" y="4256731"/>
                  <a:pt x="11078308" y="4403806"/>
                </a:cubicBezTo>
                <a:cubicBezTo>
                  <a:pt x="11056857" y="4550881"/>
                  <a:pt x="11061190" y="4727757"/>
                  <a:pt x="11078308" y="4926399"/>
                </a:cubicBezTo>
                <a:cubicBezTo>
                  <a:pt x="11095426" y="5125041"/>
                  <a:pt x="11106604" y="5528804"/>
                  <a:pt x="11078308" y="5735782"/>
                </a:cubicBezTo>
                <a:cubicBezTo>
                  <a:pt x="10927018" y="5706024"/>
                  <a:pt x="10551879" y="5707334"/>
                  <a:pt x="10385914" y="5735782"/>
                </a:cubicBezTo>
                <a:cubicBezTo>
                  <a:pt x="10219949" y="5764230"/>
                  <a:pt x="9887913" y="5702169"/>
                  <a:pt x="9693520" y="5735782"/>
                </a:cubicBezTo>
                <a:cubicBezTo>
                  <a:pt x="9499127" y="5769395"/>
                  <a:pt x="9423857" y="5729372"/>
                  <a:pt x="9222691" y="5735782"/>
                </a:cubicBezTo>
                <a:cubicBezTo>
                  <a:pt x="9021525" y="5742192"/>
                  <a:pt x="8652845" y="5758545"/>
                  <a:pt x="8419514" y="5735782"/>
                </a:cubicBezTo>
                <a:cubicBezTo>
                  <a:pt x="8186183" y="5713019"/>
                  <a:pt x="8181365" y="5722229"/>
                  <a:pt x="7948686" y="5735782"/>
                </a:cubicBezTo>
                <a:cubicBezTo>
                  <a:pt x="7716007" y="5749335"/>
                  <a:pt x="7397543" y="5718939"/>
                  <a:pt x="7145509" y="5735782"/>
                </a:cubicBezTo>
                <a:cubicBezTo>
                  <a:pt x="6893475" y="5752625"/>
                  <a:pt x="6938070" y="5751968"/>
                  <a:pt x="6785464" y="5735782"/>
                </a:cubicBezTo>
                <a:cubicBezTo>
                  <a:pt x="6632859" y="5719596"/>
                  <a:pt x="6336777" y="5768631"/>
                  <a:pt x="5982286" y="5735782"/>
                </a:cubicBezTo>
                <a:cubicBezTo>
                  <a:pt x="5627795" y="5702933"/>
                  <a:pt x="5623068" y="5728011"/>
                  <a:pt x="5511458" y="5735782"/>
                </a:cubicBezTo>
                <a:cubicBezTo>
                  <a:pt x="5399848" y="5743553"/>
                  <a:pt x="5269104" y="5738805"/>
                  <a:pt x="5151413" y="5735782"/>
                </a:cubicBezTo>
                <a:cubicBezTo>
                  <a:pt x="5033723" y="5732759"/>
                  <a:pt x="4789124" y="5736274"/>
                  <a:pt x="4680585" y="5735782"/>
                </a:cubicBezTo>
                <a:cubicBezTo>
                  <a:pt x="4572046" y="5735290"/>
                  <a:pt x="4088755" y="5696338"/>
                  <a:pt x="3877408" y="5735782"/>
                </a:cubicBezTo>
                <a:cubicBezTo>
                  <a:pt x="3666061" y="5775226"/>
                  <a:pt x="3620037" y="5732330"/>
                  <a:pt x="3406580" y="5735782"/>
                </a:cubicBezTo>
                <a:cubicBezTo>
                  <a:pt x="3193123" y="5739234"/>
                  <a:pt x="3197935" y="5725661"/>
                  <a:pt x="3046535" y="5735782"/>
                </a:cubicBezTo>
                <a:cubicBezTo>
                  <a:pt x="2895135" y="5745903"/>
                  <a:pt x="2742606" y="5757299"/>
                  <a:pt x="2575707" y="5735782"/>
                </a:cubicBezTo>
                <a:cubicBezTo>
                  <a:pt x="2408808" y="5714265"/>
                  <a:pt x="2176848" y="5719113"/>
                  <a:pt x="1994095" y="5735782"/>
                </a:cubicBezTo>
                <a:cubicBezTo>
                  <a:pt x="1811342" y="5752451"/>
                  <a:pt x="1574996" y="5704993"/>
                  <a:pt x="1301701" y="5735782"/>
                </a:cubicBezTo>
                <a:cubicBezTo>
                  <a:pt x="1028406" y="5766571"/>
                  <a:pt x="1053894" y="5744105"/>
                  <a:pt x="830873" y="5735782"/>
                </a:cubicBezTo>
                <a:cubicBezTo>
                  <a:pt x="607852" y="5727459"/>
                  <a:pt x="354945" y="5761051"/>
                  <a:pt x="0" y="5735782"/>
                </a:cubicBezTo>
                <a:cubicBezTo>
                  <a:pt x="-13489" y="5574312"/>
                  <a:pt x="1780" y="5402090"/>
                  <a:pt x="0" y="5098473"/>
                </a:cubicBezTo>
                <a:cubicBezTo>
                  <a:pt x="-1780" y="4794856"/>
                  <a:pt x="17159" y="4676358"/>
                  <a:pt x="0" y="4461164"/>
                </a:cubicBezTo>
                <a:cubicBezTo>
                  <a:pt x="-17159" y="4245970"/>
                  <a:pt x="-25436" y="3993828"/>
                  <a:pt x="0" y="3823855"/>
                </a:cubicBezTo>
                <a:cubicBezTo>
                  <a:pt x="25436" y="3653882"/>
                  <a:pt x="25683" y="3342417"/>
                  <a:pt x="0" y="3186546"/>
                </a:cubicBezTo>
                <a:cubicBezTo>
                  <a:pt x="-25683" y="3030675"/>
                  <a:pt x="-28370" y="2728404"/>
                  <a:pt x="0" y="2606594"/>
                </a:cubicBezTo>
                <a:cubicBezTo>
                  <a:pt x="28370" y="2484784"/>
                  <a:pt x="22716" y="2122697"/>
                  <a:pt x="0" y="1911927"/>
                </a:cubicBezTo>
                <a:cubicBezTo>
                  <a:pt x="-22716" y="1701157"/>
                  <a:pt x="23038" y="1559531"/>
                  <a:pt x="0" y="1274618"/>
                </a:cubicBezTo>
                <a:cubicBezTo>
                  <a:pt x="-23038" y="989705"/>
                  <a:pt x="-22378" y="540803"/>
                  <a:pt x="0" y="0"/>
                </a:cubicBezTo>
                <a:close/>
              </a:path>
            </a:pathLst>
          </a:custGeom>
          <a:noFill/>
          <a:ln w="9525" cap="flat" cmpd="sng" algn="ctr">
            <a:solidFill>
              <a:schemeClr val="bg1">
                <a:lumMod val="85000"/>
              </a:schemeClr>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bg1">
                  <a:lumMod val="95000"/>
                </a:schemeClr>
              </a:solidFill>
            </a:endParaRPr>
          </a:p>
        </p:txBody>
      </p:sp>
      <p:pic>
        <p:nvPicPr>
          <p:cNvPr id="5" name="Picture 4">
            <a:extLst>
              <a:ext uri="{FF2B5EF4-FFF2-40B4-BE49-F238E27FC236}">
                <a16:creationId xmlns:a16="http://schemas.microsoft.com/office/drawing/2014/main" id="{B864CB6D-1415-B9A7-B5D3-CDBF63E94E5F}"/>
              </a:ext>
            </a:extLst>
          </p:cNvPr>
          <p:cNvPicPr>
            <a:picLocks noChangeAspect="1"/>
          </p:cNvPicPr>
          <p:nvPr/>
        </p:nvPicPr>
        <p:blipFill>
          <a:blip r:embed="rId4"/>
          <a:stretch>
            <a:fillRect/>
          </a:stretch>
        </p:blipFill>
        <p:spPr>
          <a:xfrm>
            <a:off x="10814757" y="380165"/>
            <a:ext cx="980945" cy="731816"/>
          </a:xfrm>
          <a:prstGeom prst="rect">
            <a:avLst/>
          </a:prstGeom>
        </p:spPr>
      </p:pic>
      <p:sp>
        <p:nvSpPr>
          <p:cNvPr id="13" name="Title 1">
            <a:extLst>
              <a:ext uri="{FF2B5EF4-FFF2-40B4-BE49-F238E27FC236}">
                <a16:creationId xmlns:a16="http://schemas.microsoft.com/office/drawing/2014/main" id="{3F26703A-8870-EED4-2994-48545F281122}"/>
              </a:ext>
            </a:extLst>
          </p:cNvPr>
          <p:cNvSpPr txBox="1">
            <a:spLocks/>
          </p:cNvSpPr>
          <p:nvPr/>
        </p:nvSpPr>
        <p:spPr>
          <a:xfrm>
            <a:off x="904768" y="554182"/>
            <a:ext cx="8925032" cy="924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cap="all" spc="500" dirty="0"/>
              <a:t>DISCUSSION AND CONCLUSIONS</a:t>
            </a:r>
          </a:p>
        </p:txBody>
      </p:sp>
    </p:spTree>
    <p:extLst>
      <p:ext uri="{BB962C8B-B14F-4D97-AF65-F5344CB8AC3E}">
        <p14:creationId xmlns:p14="http://schemas.microsoft.com/office/powerpoint/2010/main" val="2068389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957BCD95-47B8-E079-9960-B9668DCC32AA}"/>
              </a:ext>
            </a:extLst>
          </p:cNvPr>
          <p:cNvPicPr>
            <a:picLocks noChangeAspect="1"/>
          </p:cNvPicPr>
          <p:nvPr/>
        </p:nvPicPr>
        <p:blipFill rotWithShape="1">
          <a:blip r:embed="rId3"/>
          <a:srcRect t="19191" b="29322"/>
          <a:stretch/>
        </p:blipFill>
        <p:spPr>
          <a:xfrm>
            <a:off x="192918" y="6124304"/>
            <a:ext cx="2102544" cy="649876"/>
          </a:xfrm>
          <a:prstGeom prst="rect">
            <a:avLst/>
          </a:prstGeom>
        </p:spPr>
      </p:pic>
      <p:sp>
        <p:nvSpPr>
          <p:cNvPr id="12" name="Rectangle 11">
            <a:extLst>
              <a:ext uri="{FF2B5EF4-FFF2-40B4-BE49-F238E27FC236}">
                <a16:creationId xmlns:a16="http://schemas.microsoft.com/office/drawing/2014/main" id="{6F69E814-0C5A-7B80-4E94-05BD53B88C0A}"/>
              </a:ext>
            </a:extLst>
          </p:cNvPr>
          <p:cNvSpPr/>
          <p:nvPr/>
        </p:nvSpPr>
        <p:spPr>
          <a:xfrm>
            <a:off x="580292" y="554182"/>
            <a:ext cx="11078308" cy="5735782"/>
          </a:xfrm>
          <a:custGeom>
            <a:avLst/>
            <a:gdLst>
              <a:gd name="connsiteX0" fmla="*/ 0 w 11078308"/>
              <a:gd name="connsiteY0" fmla="*/ 0 h 5735782"/>
              <a:gd name="connsiteX1" fmla="*/ 581611 w 11078308"/>
              <a:gd name="connsiteY1" fmla="*/ 0 h 5735782"/>
              <a:gd name="connsiteX2" fmla="*/ 941656 w 11078308"/>
              <a:gd name="connsiteY2" fmla="*/ 0 h 5735782"/>
              <a:gd name="connsiteX3" fmla="*/ 1855617 w 11078308"/>
              <a:gd name="connsiteY3" fmla="*/ 0 h 5735782"/>
              <a:gd name="connsiteX4" fmla="*/ 2437228 w 11078308"/>
              <a:gd name="connsiteY4" fmla="*/ 0 h 5735782"/>
              <a:gd name="connsiteX5" fmla="*/ 3018839 w 11078308"/>
              <a:gd name="connsiteY5" fmla="*/ 0 h 5735782"/>
              <a:gd name="connsiteX6" fmla="*/ 3932799 w 11078308"/>
              <a:gd name="connsiteY6" fmla="*/ 0 h 5735782"/>
              <a:gd name="connsiteX7" fmla="*/ 4403627 w 11078308"/>
              <a:gd name="connsiteY7" fmla="*/ 0 h 5735782"/>
              <a:gd name="connsiteX8" fmla="*/ 5317588 w 11078308"/>
              <a:gd name="connsiteY8" fmla="*/ 0 h 5735782"/>
              <a:gd name="connsiteX9" fmla="*/ 6231548 w 11078308"/>
              <a:gd name="connsiteY9" fmla="*/ 0 h 5735782"/>
              <a:gd name="connsiteX10" fmla="*/ 6923943 w 11078308"/>
              <a:gd name="connsiteY10" fmla="*/ 0 h 5735782"/>
              <a:gd name="connsiteX11" fmla="*/ 7837903 w 11078308"/>
              <a:gd name="connsiteY11" fmla="*/ 0 h 5735782"/>
              <a:gd name="connsiteX12" fmla="*/ 8419514 w 11078308"/>
              <a:gd name="connsiteY12" fmla="*/ 0 h 5735782"/>
              <a:gd name="connsiteX13" fmla="*/ 9001125 w 11078308"/>
              <a:gd name="connsiteY13" fmla="*/ 0 h 5735782"/>
              <a:gd name="connsiteX14" fmla="*/ 9804303 w 11078308"/>
              <a:gd name="connsiteY14" fmla="*/ 0 h 5735782"/>
              <a:gd name="connsiteX15" fmla="*/ 10385914 w 11078308"/>
              <a:gd name="connsiteY15" fmla="*/ 0 h 5735782"/>
              <a:gd name="connsiteX16" fmla="*/ 11078308 w 11078308"/>
              <a:gd name="connsiteY16" fmla="*/ 0 h 5735782"/>
              <a:gd name="connsiteX17" fmla="*/ 11078308 w 11078308"/>
              <a:gd name="connsiteY17" fmla="*/ 752025 h 5735782"/>
              <a:gd name="connsiteX18" fmla="*/ 11078308 w 11078308"/>
              <a:gd name="connsiteY18" fmla="*/ 1446692 h 5735782"/>
              <a:gd name="connsiteX19" fmla="*/ 11078308 w 11078308"/>
              <a:gd name="connsiteY19" fmla="*/ 2141359 h 5735782"/>
              <a:gd name="connsiteX20" fmla="*/ 11078308 w 11078308"/>
              <a:gd name="connsiteY20" fmla="*/ 2606594 h 5735782"/>
              <a:gd name="connsiteX21" fmla="*/ 11078308 w 11078308"/>
              <a:gd name="connsiteY21" fmla="*/ 3129188 h 5735782"/>
              <a:gd name="connsiteX22" fmla="*/ 11078308 w 11078308"/>
              <a:gd name="connsiteY22" fmla="*/ 3823855 h 5735782"/>
              <a:gd name="connsiteX23" fmla="*/ 11078308 w 11078308"/>
              <a:gd name="connsiteY23" fmla="*/ 4403806 h 5735782"/>
              <a:gd name="connsiteX24" fmla="*/ 11078308 w 11078308"/>
              <a:gd name="connsiteY24" fmla="*/ 4926399 h 5735782"/>
              <a:gd name="connsiteX25" fmla="*/ 11078308 w 11078308"/>
              <a:gd name="connsiteY25" fmla="*/ 5735782 h 5735782"/>
              <a:gd name="connsiteX26" fmla="*/ 10385914 w 11078308"/>
              <a:gd name="connsiteY26" fmla="*/ 5735782 h 5735782"/>
              <a:gd name="connsiteX27" fmla="*/ 9693520 w 11078308"/>
              <a:gd name="connsiteY27" fmla="*/ 5735782 h 5735782"/>
              <a:gd name="connsiteX28" fmla="*/ 9222691 w 11078308"/>
              <a:gd name="connsiteY28" fmla="*/ 5735782 h 5735782"/>
              <a:gd name="connsiteX29" fmla="*/ 8419514 w 11078308"/>
              <a:gd name="connsiteY29" fmla="*/ 5735782 h 5735782"/>
              <a:gd name="connsiteX30" fmla="*/ 7948686 w 11078308"/>
              <a:gd name="connsiteY30" fmla="*/ 5735782 h 5735782"/>
              <a:gd name="connsiteX31" fmla="*/ 7145509 w 11078308"/>
              <a:gd name="connsiteY31" fmla="*/ 5735782 h 5735782"/>
              <a:gd name="connsiteX32" fmla="*/ 6785464 w 11078308"/>
              <a:gd name="connsiteY32" fmla="*/ 5735782 h 5735782"/>
              <a:gd name="connsiteX33" fmla="*/ 5982286 w 11078308"/>
              <a:gd name="connsiteY33" fmla="*/ 5735782 h 5735782"/>
              <a:gd name="connsiteX34" fmla="*/ 5511458 w 11078308"/>
              <a:gd name="connsiteY34" fmla="*/ 5735782 h 5735782"/>
              <a:gd name="connsiteX35" fmla="*/ 5151413 w 11078308"/>
              <a:gd name="connsiteY35" fmla="*/ 5735782 h 5735782"/>
              <a:gd name="connsiteX36" fmla="*/ 4680585 w 11078308"/>
              <a:gd name="connsiteY36" fmla="*/ 5735782 h 5735782"/>
              <a:gd name="connsiteX37" fmla="*/ 3877408 w 11078308"/>
              <a:gd name="connsiteY37" fmla="*/ 5735782 h 5735782"/>
              <a:gd name="connsiteX38" fmla="*/ 3406580 w 11078308"/>
              <a:gd name="connsiteY38" fmla="*/ 5735782 h 5735782"/>
              <a:gd name="connsiteX39" fmla="*/ 3046535 w 11078308"/>
              <a:gd name="connsiteY39" fmla="*/ 5735782 h 5735782"/>
              <a:gd name="connsiteX40" fmla="*/ 2575707 w 11078308"/>
              <a:gd name="connsiteY40" fmla="*/ 5735782 h 5735782"/>
              <a:gd name="connsiteX41" fmla="*/ 1994095 w 11078308"/>
              <a:gd name="connsiteY41" fmla="*/ 5735782 h 5735782"/>
              <a:gd name="connsiteX42" fmla="*/ 1301701 w 11078308"/>
              <a:gd name="connsiteY42" fmla="*/ 5735782 h 5735782"/>
              <a:gd name="connsiteX43" fmla="*/ 830873 w 11078308"/>
              <a:gd name="connsiteY43" fmla="*/ 5735782 h 5735782"/>
              <a:gd name="connsiteX44" fmla="*/ 0 w 11078308"/>
              <a:gd name="connsiteY44" fmla="*/ 5735782 h 5735782"/>
              <a:gd name="connsiteX45" fmla="*/ 0 w 11078308"/>
              <a:gd name="connsiteY45" fmla="*/ 5098473 h 5735782"/>
              <a:gd name="connsiteX46" fmla="*/ 0 w 11078308"/>
              <a:gd name="connsiteY46" fmla="*/ 4461164 h 5735782"/>
              <a:gd name="connsiteX47" fmla="*/ 0 w 11078308"/>
              <a:gd name="connsiteY47" fmla="*/ 3823855 h 5735782"/>
              <a:gd name="connsiteX48" fmla="*/ 0 w 11078308"/>
              <a:gd name="connsiteY48" fmla="*/ 3186546 h 5735782"/>
              <a:gd name="connsiteX49" fmla="*/ 0 w 11078308"/>
              <a:gd name="connsiteY49" fmla="*/ 2606594 h 5735782"/>
              <a:gd name="connsiteX50" fmla="*/ 0 w 11078308"/>
              <a:gd name="connsiteY50" fmla="*/ 1911927 h 5735782"/>
              <a:gd name="connsiteX51" fmla="*/ 0 w 11078308"/>
              <a:gd name="connsiteY51" fmla="*/ 1274618 h 5735782"/>
              <a:gd name="connsiteX52" fmla="*/ 0 w 11078308"/>
              <a:gd name="connsiteY52" fmla="*/ 0 h 5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078308" h="5735782" extrusionOk="0">
                <a:moveTo>
                  <a:pt x="0" y="0"/>
                </a:moveTo>
                <a:cubicBezTo>
                  <a:pt x="127738" y="-22183"/>
                  <a:pt x="294935" y="-16492"/>
                  <a:pt x="581611" y="0"/>
                </a:cubicBezTo>
                <a:cubicBezTo>
                  <a:pt x="868287" y="16492"/>
                  <a:pt x="831498" y="15838"/>
                  <a:pt x="941656" y="0"/>
                </a:cubicBezTo>
                <a:cubicBezTo>
                  <a:pt x="1051814" y="-15838"/>
                  <a:pt x="1589364" y="6588"/>
                  <a:pt x="1855617" y="0"/>
                </a:cubicBezTo>
                <a:cubicBezTo>
                  <a:pt x="2121870" y="-6588"/>
                  <a:pt x="2172603" y="17251"/>
                  <a:pt x="2437228" y="0"/>
                </a:cubicBezTo>
                <a:cubicBezTo>
                  <a:pt x="2701853" y="-17251"/>
                  <a:pt x="2848946" y="19230"/>
                  <a:pt x="3018839" y="0"/>
                </a:cubicBezTo>
                <a:cubicBezTo>
                  <a:pt x="3188732" y="-19230"/>
                  <a:pt x="3483732" y="4217"/>
                  <a:pt x="3932799" y="0"/>
                </a:cubicBezTo>
                <a:cubicBezTo>
                  <a:pt x="4381866" y="-4217"/>
                  <a:pt x="4213575" y="-574"/>
                  <a:pt x="4403627" y="0"/>
                </a:cubicBezTo>
                <a:cubicBezTo>
                  <a:pt x="4593679" y="574"/>
                  <a:pt x="4941382" y="34320"/>
                  <a:pt x="5317588" y="0"/>
                </a:cubicBezTo>
                <a:cubicBezTo>
                  <a:pt x="5693794" y="-34320"/>
                  <a:pt x="6035480" y="-22653"/>
                  <a:pt x="6231548" y="0"/>
                </a:cubicBezTo>
                <a:cubicBezTo>
                  <a:pt x="6427616" y="22653"/>
                  <a:pt x="6694839" y="-3317"/>
                  <a:pt x="6923943" y="0"/>
                </a:cubicBezTo>
                <a:cubicBezTo>
                  <a:pt x="7153047" y="3317"/>
                  <a:pt x="7420363" y="41227"/>
                  <a:pt x="7837903" y="0"/>
                </a:cubicBezTo>
                <a:cubicBezTo>
                  <a:pt x="8255443" y="-41227"/>
                  <a:pt x="8233846" y="12653"/>
                  <a:pt x="8419514" y="0"/>
                </a:cubicBezTo>
                <a:cubicBezTo>
                  <a:pt x="8605182" y="-12653"/>
                  <a:pt x="8759635" y="-13335"/>
                  <a:pt x="9001125" y="0"/>
                </a:cubicBezTo>
                <a:cubicBezTo>
                  <a:pt x="9242615" y="13335"/>
                  <a:pt x="9466909" y="36630"/>
                  <a:pt x="9804303" y="0"/>
                </a:cubicBezTo>
                <a:cubicBezTo>
                  <a:pt x="10141697" y="-36630"/>
                  <a:pt x="10192927" y="11586"/>
                  <a:pt x="10385914" y="0"/>
                </a:cubicBezTo>
                <a:cubicBezTo>
                  <a:pt x="10578901" y="-11586"/>
                  <a:pt x="10841745" y="-3672"/>
                  <a:pt x="11078308" y="0"/>
                </a:cubicBezTo>
                <a:cubicBezTo>
                  <a:pt x="11042114" y="257495"/>
                  <a:pt x="11101000" y="525672"/>
                  <a:pt x="11078308" y="752025"/>
                </a:cubicBezTo>
                <a:cubicBezTo>
                  <a:pt x="11055616" y="978379"/>
                  <a:pt x="11044920" y="1210480"/>
                  <a:pt x="11078308" y="1446692"/>
                </a:cubicBezTo>
                <a:cubicBezTo>
                  <a:pt x="11111696" y="1682904"/>
                  <a:pt x="11102355" y="1904634"/>
                  <a:pt x="11078308" y="2141359"/>
                </a:cubicBezTo>
                <a:cubicBezTo>
                  <a:pt x="11054261" y="2378084"/>
                  <a:pt x="11088303" y="2413109"/>
                  <a:pt x="11078308" y="2606594"/>
                </a:cubicBezTo>
                <a:cubicBezTo>
                  <a:pt x="11068313" y="2800080"/>
                  <a:pt x="11085292" y="2969013"/>
                  <a:pt x="11078308" y="3129188"/>
                </a:cubicBezTo>
                <a:cubicBezTo>
                  <a:pt x="11071324" y="3289363"/>
                  <a:pt x="11105681" y="3632822"/>
                  <a:pt x="11078308" y="3823855"/>
                </a:cubicBezTo>
                <a:cubicBezTo>
                  <a:pt x="11050935" y="4014888"/>
                  <a:pt x="11099759" y="4256731"/>
                  <a:pt x="11078308" y="4403806"/>
                </a:cubicBezTo>
                <a:cubicBezTo>
                  <a:pt x="11056857" y="4550881"/>
                  <a:pt x="11061190" y="4727757"/>
                  <a:pt x="11078308" y="4926399"/>
                </a:cubicBezTo>
                <a:cubicBezTo>
                  <a:pt x="11095426" y="5125041"/>
                  <a:pt x="11106604" y="5528804"/>
                  <a:pt x="11078308" y="5735782"/>
                </a:cubicBezTo>
                <a:cubicBezTo>
                  <a:pt x="10927018" y="5706024"/>
                  <a:pt x="10551879" y="5707334"/>
                  <a:pt x="10385914" y="5735782"/>
                </a:cubicBezTo>
                <a:cubicBezTo>
                  <a:pt x="10219949" y="5764230"/>
                  <a:pt x="9887913" y="5702169"/>
                  <a:pt x="9693520" y="5735782"/>
                </a:cubicBezTo>
                <a:cubicBezTo>
                  <a:pt x="9499127" y="5769395"/>
                  <a:pt x="9423857" y="5729372"/>
                  <a:pt x="9222691" y="5735782"/>
                </a:cubicBezTo>
                <a:cubicBezTo>
                  <a:pt x="9021525" y="5742192"/>
                  <a:pt x="8652845" y="5758545"/>
                  <a:pt x="8419514" y="5735782"/>
                </a:cubicBezTo>
                <a:cubicBezTo>
                  <a:pt x="8186183" y="5713019"/>
                  <a:pt x="8181365" y="5722229"/>
                  <a:pt x="7948686" y="5735782"/>
                </a:cubicBezTo>
                <a:cubicBezTo>
                  <a:pt x="7716007" y="5749335"/>
                  <a:pt x="7397543" y="5718939"/>
                  <a:pt x="7145509" y="5735782"/>
                </a:cubicBezTo>
                <a:cubicBezTo>
                  <a:pt x="6893475" y="5752625"/>
                  <a:pt x="6938070" y="5751968"/>
                  <a:pt x="6785464" y="5735782"/>
                </a:cubicBezTo>
                <a:cubicBezTo>
                  <a:pt x="6632859" y="5719596"/>
                  <a:pt x="6336777" y="5768631"/>
                  <a:pt x="5982286" y="5735782"/>
                </a:cubicBezTo>
                <a:cubicBezTo>
                  <a:pt x="5627795" y="5702933"/>
                  <a:pt x="5623068" y="5728011"/>
                  <a:pt x="5511458" y="5735782"/>
                </a:cubicBezTo>
                <a:cubicBezTo>
                  <a:pt x="5399848" y="5743553"/>
                  <a:pt x="5269104" y="5738805"/>
                  <a:pt x="5151413" y="5735782"/>
                </a:cubicBezTo>
                <a:cubicBezTo>
                  <a:pt x="5033723" y="5732759"/>
                  <a:pt x="4789124" y="5736274"/>
                  <a:pt x="4680585" y="5735782"/>
                </a:cubicBezTo>
                <a:cubicBezTo>
                  <a:pt x="4572046" y="5735290"/>
                  <a:pt x="4088755" y="5696338"/>
                  <a:pt x="3877408" y="5735782"/>
                </a:cubicBezTo>
                <a:cubicBezTo>
                  <a:pt x="3666061" y="5775226"/>
                  <a:pt x="3620037" y="5732330"/>
                  <a:pt x="3406580" y="5735782"/>
                </a:cubicBezTo>
                <a:cubicBezTo>
                  <a:pt x="3193123" y="5739234"/>
                  <a:pt x="3197935" y="5725661"/>
                  <a:pt x="3046535" y="5735782"/>
                </a:cubicBezTo>
                <a:cubicBezTo>
                  <a:pt x="2895135" y="5745903"/>
                  <a:pt x="2742606" y="5757299"/>
                  <a:pt x="2575707" y="5735782"/>
                </a:cubicBezTo>
                <a:cubicBezTo>
                  <a:pt x="2408808" y="5714265"/>
                  <a:pt x="2176848" y="5719113"/>
                  <a:pt x="1994095" y="5735782"/>
                </a:cubicBezTo>
                <a:cubicBezTo>
                  <a:pt x="1811342" y="5752451"/>
                  <a:pt x="1574996" y="5704993"/>
                  <a:pt x="1301701" y="5735782"/>
                </a:cubicBezTo>
                <a:cubicBezTo>
                  <a:pt x="1028406" y="5766571"/>
                  <a:pt x="1053894" y="5744105"/>
                  <a:pt x="830873" y="5735782"/>
                </a:cubicBezTo>
                <a:cubicBezTo>
                  <a:pt x="607852" y="5727459"/>
                  <a:pt x="354945" y="5761051"/>
                  <a:pt x="0" y="5735782"/>
                </a:cubicBezTo>
                <a:cubicBezTo>
                  <a:pt x="-13489" y="5574312"/>
                  <a:pt x="1780" y="5402090"/>
                  <a:pt x="0" y="5098473"/>
                </a:cubicBezTo>
                <a:cubicBezTo>
                  <a:pt x="-1780" y="4794856"/>
                  <a:pt x="17159" y="4676358"/>
                  <a:pt x="0" y="4461164"/>
                </a:cubicBezTo>
                <a:cubicBezTo>
                  <a:pt x="-17159" y="4245970"/>
                  <a:pt x="-25436" y="3993828"/>
                  <a:pt x="0" y="3823855"/>
                </a:cubicBezTo>
                <a:cubicBezTo>
                  <a:pt x="25436" y="3653882"/>
                  <a:pt x="25683" y="3342417"/>
                  <a:pt x="0" y="3186546"/>
                </a:cubicBezTo>
                <a:cubicBezTo>
                  <a:pt x="-25683" y="3030675"/>
                  <a:pt x="-28370" y="2728404"/>
                  <a:pt x="0" y="2606594"/>
                </a:cubicBezTo>
                <a:cubicBezTo>
                  <a:pt x="28370" y="2484784"/>
                  <a:pt x="22716" y="2122697"/>
                  <a:pt x="0" y="1911927"/>
                </a:cubicBezTo>
                <a:cubicBezTo>
                  <a:pt x="-22716" y="1701157"/>
                  <a:pt x="23038" y="1559531"/>
                  <a:pt x="0" y="1274618"/>
                </a:cubicBezTo>
                <a:cubicBezTo>
                  <a:pt x="-23038" y="989705"/>
                  <a:pt x="-22378" y="540803"/>
                  <a:pt x="0" y="0"/>
                </a:cubicBezTo>
                <a:close/>
              </a:path>
            </a:pathLst>
          </a:custGeom>
          <a:noFill/>
          <a:ln w="9525" cap="flat" cmpd="sng" algn="ctr">
            <a:solidFill>
              <a:schemeClr val="bg1">
                <a:lumMod val="85000"/>
              </a:schemeClr>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chemeClr val="bg1">
                  <a:lumMod val="95000"/>
                </a:schemeClr>
              </a:solidFill>
            </a:endParaRPr>
          </a:p>
        </p:txBody>
      </p:sp>
      <p:pic>
        <p:nvPicPr>
          <p:cNvPr id="13" name="Picture 12">
            <a:extLst>
              <a:ext uri="{FF2B5EF4-FFF2-40B4-BE49-F238E27FC236}">
                <a16:creationId xmlns:a16="http://schemas.microsoft.com/office/drawing/2014/main" id="{E86D783C-D797-8044-95C1-70CE3C2E4EF9}"/>
              </a:ext>
            </a:extLst>
          </p:cNvPr>
          <p:cNvPicPr>
            <a:picLocks noChangeAspect="1"/>
          </p:cNvPicPr>
          <p:nvPr/>
        </p:nvPicPr>
        <p:blipFill>
          <a:blip r:embed="rId4"/>
          <a:stretch>
            <a:fillRect/>
          </a:stretch>
        </p:blipFill>
        <p:spPr>
          <a:xfrm>
            <a:off x="10814757" y="380165"/>
            <a:ext cx="980945" cy="731816"/>
          </a:xfrm>
          <a:prstGeom prst="rect">
            <a:avLst/>
          </a:prstGeom>
        </p:spPr>
      </p:pic>
      <p:pic>
        <p:nvPicPr>
          <p:cNvPr id="16" name="Picture 15">
            <a:extLst>
              <a:ext uri="{FF2B5EF4-FFF2-40B4-BE49-F238E27FC236}">
                <a16:creationId xmlns:a16="http://schemas.microsoft.com/office/drawing/2014/main" id="{8BEFF075-0389-0B5B-0475-1426715567BA}"/>
              </a:ext>
            </a:extLst>
          </p:cNvPr>
          <p:cNvPicPr>
            <a:picLocks noChangeAspect="1"/>
          </p:cNvPicPr>
          <p:nvPr/>
        </p:nvPicPr>
        <p:blipFill rotWithShape="1">
          <a:blip r:embed="rId5"/>
          <a:srcRect l="10681" t="29033" r="55832" b="33256"/>
          <a:stretch/>
        </p:blipFill>
        <p:spPr>
          <a:xfrm>
            <a:off x="1888975" y="2033574"/>
            <a:ext cx="4029610" cy="4415668"/>
          </a:xfrm>
          <a:prstGeom prst="rect">
            <a:avLst/>
          </a:prstGeom>
        </p:spPr>
      </p:pic>
      <p:sp>
        <p:nvSpPr>
          <p:cNvPr id="19" name="Title 1">
            <a:extLst>
              <a:ext uri="{FF2B5EF4-FFF2-40B4-BE49-F238E27FC236}">
                <a16:creationId xmlns:a16="http://schemas.microsoft.com/office/drawing/2014/main" id="{D22B6D67-C728-F673-5AC9-8250A40B6D9D}"/>
              </a:ext>
            </a:extLst>
          </p:cNvPr>
          <p:cNvSpPr txBox="1">
            <a:spLocks/>
          </p:cNvSpPr>
          <p:nvPr/>
        </p:nvSpPr>
        <p:spPr>
          <a:xfrm>
            <a:off x="878636" y="547767"/>
            <a:ext cx="7152659" cy="9243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cap="all" spc="500" dirty="0"/>
              <a:t>Industry Application </a:t>
            </a:r>
          </a:p>
        </p:txBody>
      </p:sp>
      <p:sp>
        <p:nvSpPr>
          <p:cNvPr id="20" name="Content Placeholder 2">
            <a:extLst>
              <a:ext uri="{FF2B5EF4-FFF2-40B4-BE49-F238E27FC236}">
                <a16:creationId xmlns:a16="http://schemas.microsoft.com/office/drawing/2014/main" id="{CD654D3D-B095-5168-7B47-3F98A926C510}"/>
              </a:ext>
            </a:extLst>
          </p:cNvPr>
          <p:cNvSpPr>
            <a:spLocks/>
          </p:cNvSpPr>
          <p:nvPr/>
        </p:nvSpPr>
        <p:spPr>
          <a:xfrm>
            <a:off x="875941" y="1372059"/>
            <a:ext cx="4209767" cy="533744"/>
          </a:xfrm>
          <a:prstGeom prst="rect">
            <a:avLst/>
          </a:prstGeom>
        </p:spPr>
        <p:txBody>
          <a:bodyPr>
            <a:normAutofit/>
          </a:bodyPr>
          <a:lstStyle/>
          <a:p>
            <a:pPr defTabSz="795528">
              <a:spcAft>
                <a:spcPts val="600"/>
              </a:spcAft>
            </a:pPr>
            <a:r>
              <a:rPr lang="en-GB" i="1" kern="1200" dirty="0">
                <a:solidFill>
                  <a:schemeClr val="tx1"/>
                </a:solidFill>
                <a:latin typeface="Speak Pro" panose="020F0502020204030204" pitchFamily="34" charset="0"/>
              </a:rPr>
              <a:t>Recommendations to coaches</a:t>
            </a:r>
            <a:endParaRPr lang="en-GB" i="1" kern="100" dirty="0">
              <a:solidFill>
                <a:schemeClr val="tx1"/>
              </a:solidFill>
              <a:latin typeface="Speak Pro" panose="020F0502020204030204" pitchFamily="34" charset="0"/>
              <a:cs typeface="Arial" panose="020B0604020202020204" pitchFamily="34" charset="0"/>
            </a:endParaRPr>
          </a:p>
          <a:p>
            <a:pPr>
              <a:spcAft>
                <a:spcPts val="600"/>
              </a:spcAft>
            </a:pPr>
            <a:endParaRPr lang="en-GB" dirty="0"/>
          </a:p>
        </p:txBody>
      </p:sp>
      <p:sp>
        <p:nvSpPr>
          <p:cNvPr id="7" name="TextBox 6">
            <a:extLst>
              <a:ext uri="{FF2B5EF4-FFF2-40B4-BE49-F238E27FC236}">
                <a16:creationId xmlns:a16="http://schemas.microsoft.com/office/drawing/2014/main" id="{72157D4A-1DA3-1877-250B-1E131F833C43}"/>
              </a:ext>
            </a:extLst>
          </p:cNvPr>
          <p:cNvSpPr txBox="1"/>
          <p:nvPr/>
        </p:nvSpPr>
        <p:spPr>
          <a:xfrm>
            <a:off x="1831517" y="3300273"/>
            <a:ext cx="2257505" cy="738664"/>
          </a:xfrm>
          <a:prstGeom prst="rect">
            <a:avLst/>
          </a:prstGeom>
          <a:solidFill>
            <a:schemeClr val="bg1"/>
          </a:solidFill>
        </p:spPr>
        <p:txBody>
          <a:bodyPr wrap="square">
            <a:spAutoFit/>
          </a:bodyPr>
          <a:lstStyle/>
          <a:p>
            <a:pPr algn="ctr"/>
            <a:r>
              <a:rPr lang="en-US" sz="1050" dirty="0">
                <a:latin typeface="Avenir Next" panose="020B0503020202020204" pitchFamily="34" charset="0"/>
              </a:rPr>
              <a:t>Physical, emotional and cognitive changes </a:t>
            </a:r>
            <a:r>
              <a:rPr lang="en-US" sz="1050" dirty="0" err="1">
                <a:latin typeface="Avenir Next" panose="020B0503020202020204" pitchFamily="34" charset="0"/>
              </a:rPr>
              <a:t>eg.</a:t>
            </a:r>
            <a:r>
              <a:rPr lang="en-US" sz="1050" dirty="0">
                <a:latin typeface="Avenir Next" panose="020B0503020202020204" pitchFamily="34" charset="0"/>
              </a:rPr>
              <a:t> Musculoskeletal pain, anxiety/confidence loss, brain/fog.</a:t>
            </a:r>
          </a:p>
        </p:txBody>
      </p:sp>
      <p:sp>
        <p:nvSpPr>
          <p:cNvPr id="8" name="TextBox 7">
            <a:extLst>
              <a:ext uri="{FF2B5EF4-FFF2-40B4-BE49-F238E27FC236}">
                <a16:creationId xmlns:a16="http://schemas.microsoft.com/office/drawing/2014/main" id="{49F4911F-7706-4A95-8A4B-BA2EECCF1140}"/>
              </a:ext>
            </a:extLst>
          </p:cNvPr>
          <p:cNvSpPr txBox="1"/>
          <p:nvPr/>
        </p:nvSpPr>
        <p:spPr>
          <a:xfrm>
            <a:off x="1888975" y="4875910"/>
            <a:ext cx="2305667" cy="577081"/>
          </a:xfrm>
          <a:prstGeom prst="rect">
            <a:avLst/>
          </a:prstGeom>
          <a:solidFill>
            <a:schemeClr val="bg1"/>
          </a:solidFill>
        </p:spPr>
        <p:txBody>
          <a:bodyPr wrap="square">
            <a:spAutoFit/>
          </a:bodyPr>
          <a:lstStyle/>
          <a:p>
            <a:pPr algn="ctr"/>
            <a:r>
              <a:rPr lang="en-US" sz="1050" dirty="0">
                <a:latin typeface="Avenir Next" panose="020B0503020202020204" pitchFamily="34" charset="0"/>
              </a:rPr>
              <a:t>Be aware of symptoms and particularly anxiety and fatigue; be kind, patient and understanding. </a:t>
            </a:r>
          </a:p>
        </p:txBody>
      </p:sp>
      <p:pic>
        <p:nvPicPr>
          <p:cNvPr id="10" name="Picture 9">
            <a:extLst>
              <a:ext uri="{FF2B5EF4-FFF2-40B4-BE49-F238E27FC236}">
                <a16:creationId xmlns:a16="http://schemas.microsoft.com/office/drawing/2014/main" id="{B5920940-55A1-58CC-B940-75395E17C9C9}"/>
              </a:ext>
            </a:extLst>
          </p:cNvPr>
          <p:cNvPicPr>
            <a:picLocks noChangeAspect="1"/>
          </p:cNvPicPr>
          <p:nvPr/>
        </p:nvPicPr>
        <p:blipFill rotWithShape="1">
          <a:blip r:embed="rId5"/>
          <a:srcRect l="60269" t="39901" r="4747" b="39405"/>
          <a:stretch/>
        </p:blipFill>
        <p:spPr>
          <a:xfrm>
            <a:off x="6150716" y="3268741"/>
            <a:ext cx="4209766" cy="2423037"/>
          </a:xfrm>
          <a:prstGeom prst="rect">
            <a:avLst/>
          </a:prstGeom>
        </p:spPr>
      </p:pic>
      <p:pic>
        <p:nvPicPr>
          <p:cNvPr id="11" name="Picture 10">
            <a:extLst>
              <a:ext uri="{FF2B5EF4-FFF2-40B4-BE49-F238E27FC236}">
                <a16:creationId xmlns:a16="http://schemas.microsoft.com/office/drawing/2014/main" id="{4EFD1FE2-0CAA-FFAF-4ABD-9C5A0BF46B43}"/>
              </a:ext>
            </a:extLst>
          </p:cNvPr>
          <p:cNvPicPr>
            <a:picLocks noChangeAspect="1"/>
          </p:cNvPicPr>
          <p:nvPr/>
        </p:nvPicPr>
        <p:blipFill rotWithShape="1">
          <a:blip r:embed="rId5"/>
          <a:srcRect l="43834" t="33600" r="21182" b="60189"/>
          <a:stretch/>
        </p:blipFill>
        <p:spPr>
          <a:xfrm>
            <a:off x="6150716" y="2557836"/>
            <a:ext cx="4209766" cy="727195"/>
          </a:xfrm>
          <a:prstGeom prst="rect">
            <a:avLst/>
          </a:prstGeom>
        </p:spPr>
      </p:pic>
      <p:pic>
        <p:nvPicPr>
          <p:cNvPr id="14" name="Picture 13">
            <a:extLst>
              <a:ext uri="{FF2B5EF4-FFF2-40B4-BE49-F238E27FC236}">
                <a16:creationId xmlns:a16="http://schemas.microsoft.com/office/drawing/2014/main" id="{761F545C-AED5-AE44-CF56-C20F9376E43D}"/>
              </a:ext>
            </a:extLst>
          </p:cNvPr>
          <p:cNvPicPr>
            <a:picLocks noChangeAspect="1"/>
          </p:cNvPicPr>
          <p:nvPr/>
        </p:nvPicPr>
        <p:blipFill rotWithShape="1">
          <a:blip r:embed="rId5"/>
          <a:srcRect l="60269" t="29034" r="4747" b="66439"/>
          <a:stretch/>
        </p:blipFill>
        <p:spPr>
          <a:xfrm>
            <a:off x="6150716" y="2027711"/>
            <a:ext cx="4209766" cy="530125"/>
          </a:xfrm>
          <a:prstGeom prst="rect">
            <a:avLst/>
          </a:prstGeom>
        </p:spPr>
      </p:pic>
      <p:sp>
        <p:nvSpPr>
          <p:cNvPr id="15" name="TextBox 14">
            <a:extLst>
              <a:ext uri="{FF2B5EF4-FFF2-40B4-BE49-F238E27FC236}">
                <a16:creationId xmlns:a16="http://schemas.microsoft.com/office/drawing/2014/main" id="{57AFD020-FBA4-D793-5067-9AFB672E6712}"/>
              </a:ext>
            </a:extLst>
          </p:cNvPr>
          <p:cNvSpPr txBox="1"/>
          <p:nvPr/>
        </p:nvSpPr>
        <p:spPr>
          <a:xfrm>
            <a:off x="8297978" y="5025950"/>
            <a:ext cx="1051900" cy="205184"/>
          </a:xfrm>
          <a:prstGeom prst="rect">
            <a:avLst/>
          </a:prstGeom>
          <a:noFill/>
        </p:spPr>
        <p:txBody>
          <a:bodyPr wrap="square" rtlCol="0">
            <a:spAutoFit/>
          </a:bodyPr>
          <a:lstStyle/>
          <a:p>
            <a:r>
              <a:rPr lang="en-US" sz="1050" baseline="30000" dirty="0">
                <a:latin typeface="Avenir Next" panose="020B0503020202020204" pitchFamily="34" charset="0"/>
              </a:rPr>
              <a:t>9</a:t>
            </a:r>
          </a:p>
        </p:txBody>
      </p:sp>
    </p:spTree>
    <p:extLst>
      <p:ext uri="{BB962C8B-B14F-4D97-AF65-F5344CB8AC3E}">
        <p14:creationId xmlns:p14="http://schemas.microsoft.com/office/powerpoint/2010/main" val="774946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E0A8-3AB3-09BA-EB7F-4D5FE72D78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62CF08-E6E8-3395-5D23-630F59EC9742}"/>
              </a:ext>
            </a:extLst>
          </p:cNvPr>
          <p:cNvSpPr>
            <a:spLocks noGrp="1"/>
          </p:cNvSpPr>
          <p:nvPr>
            <p:ph idx="1"/>
          </p:nvPr>
        </p:nvSpPr>
        <p:spPr/>
        <p:txBody>
          <a:bodyPr/>
          <a:lstStyle/>
          <a:p>
            <a:endParaRPr lang="en-US"/>
          </a:p>
        </p:txBody>
      </p:sp>
      <p:pic>
        <p:nvPicPr>
          <p:cNvPr id="4" name="Video 3" descr="Horseback Riding In The Meadow">
            <a:extLst>
              <a:ext uri="{FF2B5EF4-FFF2-40B4-BE49-F238E27FC236}">
                <a16:creationId xmlns:a16="http://schemas.microsoft.com/office/drawing/2014/main" id="{4C7B008E-F366-A83C-EAE4-8C542600A79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9997" y="-6927"/>
            <a:ext cx="12191979" cy="6858000"/>
          </a:xfrm>
          <a:prstGeom prst="rect">
            <a:avLst/>
          </a:prstGeom>
        </p:spPr>
      </p:pic>
      <p:pic>
        <p:nvPicPr>
          <p:cNvPr id="6" name="Picture 5">
            <a:extLst>
              <a:ext uri="{FF2B5EF4-FFF2-40B4-BE49-F238E27FC236}">
                <a16:creationId xmlns:a16="http://schemas.microsoft.com/office/drawing/2014/main" id="{3E7CB17B-D859-EBFF-BA1A-F060550C1AA8}"/>
              </a:ext>
            </a:extLst>
          </p:cNvPr>
          <p:cNvPicPr>
            <a:picLocks noChangeAspect="1"/>
          </p:cNvPicPr>
          <p:nvPr/>
        </p:nvPicPr>
        <p:blipFill>
          <a:blip r:embed="rId6"/>
          <a:stretch>
            <a:fillRect/>
          </a:stretch>
        </p:blipFill>
        <p:spPr>
          <a:xfrm>
            <a:off x="10814757" y="380165"/>
            <a:ext cx="980945" cy="731816"/>
          </a:xfrm>
          <a:prstGeom prst="rect">
            <a:avLst/>
          </a:prstGeom>
        </p:spPr>
      </p:pic>
      <p:sp>
        <p:nvSpPr>
          <p:cNvPr id="10" name="Title 1">
            <a:extLst>
              <a:ext uri="{FF2B5EF4-FFF2-40B4-BE49-F238E27FC236}">
                <a16:creationId xmlns:a16="http://schemas.microsoft.com/office/drawing/2014/main" id="{0579D83C-ABA4-2E96-9898-56CF63D0E771}"/>
              </a:ext>
            </a:extLst>
          </p:cNvPr>
          <p:cNvSpPr txBox="1">
            <a:spLocks/>
          </p:cNvSpPr>
          <p:nvPr/>
        </p:nvSpPr>
        <p:spPr>
          <a:xfrm>
            <a:off x="1749162" y="2194609"/>
            <a:ext cx="8673660" cy="200816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rgbClr val="FFFFFF"/>
                </a:solidFill>
              </a:rPr>
              <a:t>Let’s keep women in the saddle!</a:t>
            </a:r>
          </a:p>
          <a:p>
            <a:pPr algn="ctr"/>
            <a:r>
              <a:rPr lang="en-GB" sz="4000" dirty="0">
                <a:solidFill>
                  <a:srgbClr val="FFFFFF"/>
                </a:solidFill>
              </a:rPr>
              <a:t>Thank you!</a:t>
            </a:r>
          </a:p>
        </p:txBody>
      </p:sp>
    </p:spTree>
    <p:extLst>
      <p:ext uri="{BB962C8B-B14F-4D97-AF65-F5344CB8AC3E}">
        <p14:creationId xmlns:p14="http://schemas.microsoft.com/office/powerpoint/2010/main" val="230595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6616</TotalTime>
  <Words>2336</Words>
  <Application>Microsoft Office PowerPoint</Application>
  <PresentationFormat>Widescreen</PresentationFormat>
  <Paragraphs>204</Paragraphs>
  <Slides>10</Slides>
  <Notes>10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Aptos Serif</vt:lpstr>
      <vt:lpstr>Arial</vt:lpstr>
      <vt:lpstr>Avenir Next</vt:lpstr>
      <vt:lpstr>Avenir Next Medium</vt:lpstr>
      <vt:lpstr>Speak Pro</vt:lpstr>
      <vt:lpstr>Office Theme</vt:lpstr>
      <vt:lpstr>The perceived effects of perimenopause and menopause on female equestrians</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perceived effects of perimenopause and menopause on female equestrians</dc:title>
  <dc:creator>James Birch</dc:creator>
  <cp:lastModifiedBy>Claire Mills</cp:lastModifiedBy>
  <cp:revision>22</cp:revision>
  <dcterms:created xsi:type="dcterms:W3CDTF">2024-04-27T18:11:37Z</dcterms:created>
  <dcterms:modified xsi:type="dcterms:W3CDTF">2024-05-02T14:09:44Z</dcterms:modified>
</cp:coreProperties>
</file>