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93" r:id="rId3"/>
    <p:sldId id="283" r:id="rId4"/>
    <p:sldId id="290" r:id="rId5"/>
    <p:sldId id="292" r:id="rId6"/>
    <p:sldId id="282" r:id="rId7"/>
    <p:sldId id="285" r:id="rId8"/>
    <p:sldId id="286" r:id="rId9"/>
    <p:sldId id="287" r:id="rId10"/>
    <p:sldId id="294" r:id="rId11"/>
    <p:sldId id="272" r:id="rId12"/>
    <p:sldId id="271" r:id="rId13"/>
    <p:sldId id="270" r:id="rId14"/>
    <p:sldId id="274" r:id="rId15"/>
    <p:sldId id="275" r:id="rId16"/>
    <p:sldId id="276" r:id="rId17"/>
    <p:sldId id="289" r:id="rId18"/>
    <p:sldId id="288" r:id="rId19"/>
    <p:sldId id="278"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39"/>
    <p:restoredTop sz="77096" autoAdjust="0"/>
  </p:normalViewPr>
  <p:slideViewPr>
    <p:cSldViewPr>
      <p:cViewPr varScale="1">
        <p:scale>
          <a:sx n="76" d="100"/>
          <a:sy n="76" d="100"/>
        </p:scale>
        <p:origin x="582" y="9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1DBD1208-D611-427D-88A9-50D69C7691E1}" type="datetimeFigureOut">
              <a:rPr lang="en-US" smtClean="0"/>
              <a:t>9/25/2017</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23C41A43-06CC-4227-A4F9-5ED68C12BC62}" type="slidenum">
              <a:rPr lang="en-US" smtClean="0"/>
              <a:t>‹#›</a:t>
            </a:fld>
            <a:endParaRPr lang="en-US"/>
          </a:p>
        </p:txBody>
      </p:sp>
    </p:spTree>
    <p:extLst>
      <p:ext uri="{BB962C8B-B14F-4D97-AF65-F5344CB8AC3E}">
        <p14:creationId xmlns:p14="http://schemas.microsoft.com/office/powerpoint/2010/main" val="83698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FBE30546-1BD3-4591-AE4E-BDEA71741010}" type="datetimeFigureOut">
              <a:rPr lang="en-US" smtClean="0"/>
              <a:t>9/25/2017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156B96D-F338-46A4-902A-71698D575980}" type="slidenum">
              <a:rPr lang="en-US" smtClean="0"/>
              <a:t>‹#›</a:t>
            </a:fld>
            <a:endParaRPr lang="en-US"/>
          </a:p>
        </p:txBody>
      </p:sp>
    </p:spTree>
    <p:extLst>
      <p:ext uri="{BB962C8B-B14F-4D97-AF65-F5344CB8AC3E}">
        <p14:creationId xmlns:p14="http://schemas.microsoft.com/office/powerpoint/2010/main" val="87540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looks</a:t>
            </a:r>
            <a:r>
              <a:rPr lang="en-US" baseline="0" dirty="0" smtClean="0"/>
              <a:t> at the context for piracy in Somalia. </a:t>
            </a:r>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1</a:t>
            </a:fld>
            <a:endParaRPr lang="en-US"/>
          </a:p>
        </p:txBody>
      </p:sp>
    </p:spTree>
    <p:extLst>
      <p:ext uri="{BB962C8B-B14F-4D97-AF65-F5344CB8AC3E}">
        <p14:creationId xmlns:p14="http://schemas.microsoft.com/office/powerpoint/2010/main" val="425269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Somalia gained independence in 1960, previously being split between the colonial territories of the Britain and Italy.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British East African Protectorate (currently Somaliland) and Africa Orientale </a:t>
            </a:r>
            <a:r>
              <a:rPr lang="en-US" sz="1000" kern="1200" dirty="0" err="1" smtClean="0">
                <a:solidFill>
                  <a:schemeClr val="tx1"/>
                </a:solidFill>
                <a:effectLst/>
                <a:latin typeface="+mn-lt"/>
                <a:ea typeface="+mn-ea"/>
                <a:cs typeface="+mn-cs"/>
              </a:rPr>
              <a:t>Italiana</a:t>
            </a:r>
            <a:r>
              <a:rPr lang="en-US" sz="1000" kern="1200" dirty="0" smtClean="0">
                <a:solidFill>
                  <a:schemeClr val="tx1"/>
                </a:solidFill>
                <a:effectLst/>
                <a:latin typeface="+mn-lt"/>
                <a:ea typeface="+mn-ea"/>
                <a:cs typeface="+mn-cs"/>
              </a:rPr>
              <a:t> (currently divided between Somalia, Djibouti, northern Kenya and eastern Ethiopia).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t>
            </a:r>
            <a:r>
              <a:rPr lang="en-US" sz="1200" kern="1200" dirty="0" err="1" smtClean="0">
                <a:solidFill>
                  <a:schemeClr val="tx1"/>
                </a:solidFill>
                <a:effectLst/>
                <a:latin typeface="+mn-lt"/>
                <a:ea typeface="+mn-ea"/>
                <a:cs typeface="+mn-cs"/>
              </a:rPr>
              <a:t>Siad</a:t>
            </a:r>
            <a:r>
              <a:rPr lang="en-US" sz="1200" kern="1200" dirty="0" smtClean="0">
                <a:solidFill>
                  <a:schemeClr val="tx1"/>
                </a:solidFill>
                <a:effectLst/>
                <a:latin typeface="+mn-lt"/>
                <a:ea typeface="+mn-ea"/>
                <a:cs typeface="+mn-cs"/>
              </a:rPr>
              <a:t> Barre took power in a bloodless coup </a:t>
            </a:r>
            <a:r>
              <a:rPr lang="en-US" sz="1200" kern="1200" dirty="0" err="1" smtClean="0">
                <a:solidFill>
                  <a:schemeClr val="tx1"/>
                </a:solidFill>
                <a:effectLst/>
                <a:latin typeface="+mn-lt"/>
                <a:ea typeface="+mn-ea"/>
                <a:cs typeface="+mn-cs"/>
              </a:rPr>
              <a:t>d’etat</a:t>
            </a:r>
            <a:r>
              <a:rPr lang="en-US" sz="1200" kern="1200" dirty="0" smtClean="0">
                <a:solidFill>
                  <a:schemeClr val="tx1"/>
                </a:solidFill>
                <a:effectLst/>
                <a:latin typeface="+mn-lt"/>
                <a:ea typeface="+mn-ea"/>
                <a:cs typeface="+mn-cs"/>
              </a:rPr>
              <a:t> in 1969, the country was restructured ideologically aimed at creating a modern Islamic state that used socialism (through an allegiance with the Soviet Union) as a framework for social justice and unification across clan lines. This was coupled with ambitions to reintegrate Somalis into one nation.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resulted in a </a:t>
            </a:r>
            <a:r>
              <a:rPr lang="en-US" sz="1200" b="1" kern="1200" dirty="0" smtClean="0">
                <a:solidFill>
                  <a:schemeClr val="tx1"/>
                </a:solidFill>
                <a:effectLst/>
                <a:latin typeface="+mn-lt"/>
                <a:ea typeface="+mn-ea"/>
                <a:cs typeface="+mn-cs"/>
              </a:rPr>
              <a:t>failed</a:t>
            </a:r>
            <a:r>
              <a:rPr lang="en-US" sz="1200" kern="1200" dirty="0" smtClean="0">
                <a:solidFill>
                  <a:schemeClr val="tx1"/>
                </a:solidFill>
                <a:effectLst/>
                <a:latin typeface="+mn-lt"/>
                <a:ea typeface="+mn-ea"/>
                <a:cs typeface="+mn-cs"/>
              </a:rPr>
              <a:t> war to capture eastern Ethiopia (the </a:t>
            </a:r>
            <a:r>
              <a:rPr lang="en-US" sz="1200" kern="1200" dirty="0" err="1" smtClean="0">
                <a:solidFill>
                  <a:schemeClr val="tx1"/>
                </a:solidFill>
                <a:effectLst/>
                <a:latin typeface="+mn-lt"/>
                <a:ea typeface="+mn-ea"/>
                <a:cs typeface="+mn-cs"/>
              </a:rPr>
              <a:t>Ogaden</a:t>
            </a:r>
            <a:r>
              <a:rPr lang="en-US" sz="1200" kern="1200" dirty="0" smtClean="0">
                <a:solidFill>
                  <a:schemeClr val="tx1"/>
                </a:solidFill>
                <a:effectLst/>
                <a:latin typeface="+mn-lt"/>
                <a:ea typeface="+mn-ea"/>
                <a:cs typeface="+mn-cs"/>
              </a:rPr>
              <a:t> region in the east) primarily due to military support by the Soviet Union for the Ethiopian </a:t>
            </a:r>
            <a:r>
              <a:rPr lang="en-US" sz="1200" kern="1200" dirty="0" err="1" smtClean="0">
                <a:solidFill>
                  <a:schemeClr val="tx1"/>
                </a:solidFill>
                <a:effectLst/>
                <a:latin typeface="+mn-lt"/>
                <a:ea typeface="+mn-ea"/>
                <a:cs typeface="+mn-cs"/>
              </a:rPr>
              <a:t>Mengistu</a:t>
            </a:r>
            <a:r>
              <a:rPr lang="en-US" sz="1200" kern="1200" dirty="0" smtClean="0">
                <a:solidFill>
                  <a:schemeClr val="tx1"/>
                </a:solidFill>
                <a:effectLst/>
                <a:latin typeface="+mn-lt"/>
                <a:ea typeface="+mn-ea"/>
                <a:cs typeface="+mn-cs"/>
              </a:rPr>
              <a:t> regime, which was perceived as a perfidious gesture by the Barre regime.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events prompted Barre to restructure the country a second time, this time to a free market economy (allied with the US) with an emphasis on extensive militarization.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the time the Barre regime collapsed in 1991, the Somali population had been through repeated restructuring and gross human rights violation under an authoritarian regime, with contradictory messages that served to </a:t>
            </a:r>
            <a:r>
              <a:rPr lang="en-US" sz="1200" kern="1200" dirty="0" err="1" smtClean="0">
                <a:solidFill>
                  <a:schemeClr val="tx1"/>
                </a:solidFill>
                <a:effectLst/>
                <a:latin typeface="+mn-lt"/>
                <a:ea typeface="+mn-ea"/>
                <a:cs typeface="+mn-cs"/>
              </a:rPr>
              <a:t>disembed</a:t>
            </a:r>
            <a:r>
              <a:rPr lang="en-US" sz="1200" kern="1200" dirty="0" smtClean="0">
                <a:solidFill>
                  <a:schemeClr val="tx1"/>
                </a:solidFill>
                <a:effectLst/>
                <a:latin typeface="+mn-lt"/>
                <a:ea typeface="+mn-ea"/>
                <a:cs typeface="+mn-cs"/>
              </a:rPr>
              <a:t> social relations and cultural identities of Somalis. It is within this historical context that Somali piracy emerged.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1974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modernize and nationalize the country, to stimulate the Somali fishing industry, capitalizing on the country’s long coastline (3,300 km) and high levels of biodiversity in the northern parts of the country, especially off the Puntland coast. The Coastal Development Project, a large-scale relocation program moved over </a:t>
            </a:r>
            <a:r>
              <a:rPr lang="en-US" sz="1200" b="1" kern="1200" dirty="0" smtClean="0">
                <a:solidFill>
                  <a:schemeClr val="tx1"/>
                </a:solidFill>
                <a:effectLst/>
                <a:latin typeface="+mn-lt"/>
                <a:ea typeface="+mn-ea"/>
                <a:cs typeface="+mn-cs"/>
              </a:rPr>
              <a:t>14,000 pastoralists </a:t>
            </a:r>
            <a:r>
              <a:rPr lang="en-US" sz="1200" kern="1200" dirty="0" smtClean="0">
                <a:solidFill>
                  <a:schemeClr val="tx1"/>
                </a:solidFill>
                <a:effectLst/>
                <a:latin typeface="+mn-lt"/>
                <a:ea typeface="+mn-ea"/>
                <a:cs typeface="+mn-cs"/>
              </a:rPr>
              <a:t>to the northeast coast of Somalia (present day Puntland) into fishing cooperatives. </a:t>
            </a:r>
          </a:p>
          <a:p>
            <a:r>
              <a:rPr lang="en-US" sz="1200" kern="1200" dirty="0" smtClean="0">
                <a:solidFill>
                  <a:schemeClr val="tx1"/>
                </a:solidFill>
                <a:effectLst/>
                <a:latin typeface="+mn-lt"/>
                <a:ea typeface="+mn-ea"/>
                <a:cs typeface="+mn-cs"/>
              </a:rPr>
              <a:t>By 1984 one million Somalis lived on the coast, ten per cent of whom were involved in artisanal fishing. </a:t>
            </a:r>
          </a:p>
          <a:p>
            <a:r>
              <a:rPr lang="en-US" sz="1200" kern="1200" dirty="0" smtClean="0">
                <a:solidFill>
                  <a:schemeClr val="tx1"/>
                </a:solidFill>
                <a:effectLst/>
                <a:latin typeface="+mn-lt"/>
                <a:ea typeface="+mn-ea"/>
                <a:cs typeface="+mn-cs"/>
              </a:rPr>
              <a:t>By 2000, Somalia was exporting US$ 2.5 million worth of fish, a </a:t>
            </a:r>
            <a:r>
              <a:rPr lang="en-US" sz="1200" b="1" kern="1200" dirty="0" smtClean="0">
                <a:solidFill>
                  <a:schemeClr val="tx1"/>
                </a:solidFill>
                <a:effectLst/>
                <a:latin typeface="+mn-lt"/>
                <a:ea typeface="+mn-ea"/>
                <a:cs typeface="+mn-cs"/>
              </a:rPr>
              <a:t>464 per cent increase in 20 years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1991, the coastline of Somalia was left unprotected. This attracted fishing fleets from around the world to engage in illegal, unregulated, and unreported fishing (IUU).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2005, it was estimated that around </a:t>
            </a:r>
            <a:r>
              <a:rPr lang="en-US" sz="1200" b="1" kern="1200" dirty="0" smtClean="0">
                <a:solidFill>
                  <a:schemeClr val="tx1"/>
                </a:solidFill>
                <a:effectLst/>
                <a:latin typeface="+mn-lt"/>
                <a:ea typeface="+mn-ea"/>
                <a:cs typeface="+mn-cs"/>
              </a:rPr>
              <a:t>700 foreign owned ships engaged in IUU fishing in Somali waters</a:t>
            </a:r>
            <a:r>
              <a:rPr lang="en-US" sz="1200" kern="1200" dirty="0" smtClean="0">
                <a:solidFill>
                  <a:schemeClr val="tx1"/>
                </a:solidFill>
                <a:effectLst/>
                <a:latin typeface="+mn-lt"/>
                <a:ea typeface="+mn-ea"/>
                <a:cs typeface="+mn-cs"/>
              </a:rPr>
              <a:t>. The scale of the problem was so large that fishing trawlers were visible in satellite pictures off the coast of Somalia. It is estimated that the extent of IUU fishing in Somalia removed </a:t>
            </a:r>
            <a:r>
              <a:rPr lang="en-US" sz="1200" b="1" kern="1200" dirty="0" smtClean="0">
                <a:solidFill>
                  <a:schemeClr val="tx1"/>
                </a:solidFill>
                <a:effectLst/>
                <a:latin typeface="+mn-lt"/>
                <a:ea typeface="+mn-ea"/>
                <a:cs typeface="+mn-cs"/>
              </a:rPr>
              <a:t>US$300 million from the national economy each year</a:t>
            </a:r>
            <a:r>
              <a:rPr lang="en-US" sz="1200" kern="1200" dirty="0" smtClean="0">
                <a:solidFill>
                  <a:schemeClr val="tx1"/>
                </a:solidFill>
                <a:effectLst/>
                <a:latin typeface="+mn-lt"/>
                <a:ea typeface="+mn-ea"/>
                <a:cs typeface="+mn-cs"/>
              </a:rPr>
              <a:t>. In addition to over exploitation, the foreign trawlers would use prohibited methods such as drift nets and dynamite, which destroyed entire habitats, affecting not only current fish stocks but also future marine resources. </a:t>
            </a:r>
          </a:p>
          <a:p>
            <a:r>
              <a:rPr lang="en-US" sz="1200" kern="1200" dirty="0" smtClean="0">
                <a:solidFill>
                  <a:schemeClr val="tx1"/>
                </a:solidFill>
                <a:effectLst/>
                <a:latin typeface="+mn-lt"/>
                <a:ea typeface="+mn-ea"/>
                <a:cs typeface="+mn-cs"/>
              </a:rPr>
              <a:t>Decrease in the catches of the main local fish types (tuna, shark, lobsters, and shrimp) and in some cases the complete disappearance of certain species. </a:t>
            </a:r>
          </a:p>
          <a:p>
            <a:r>
              <a:rPr lang="en-US" sz="1200" kern="1200" dirty="0" smtClean="0">
                <a:solidFill>
                  <a:schemeClr val="tx1"/>
                </a:solidFill>
                <a:effectLst/>
                <a:latin typeface="+mn-lt"/>
                <a:ea typeface="+mn-ea"/>
                <a:cs typeface="+mn-cs"/>
              </a:rPr>
              <a:t>Sharks per boat trip fell from over </a:t>
            </a:r>
            <a:r>
              <a:rPr lang="en-US" sz="1200" b="1" kern="1200" dirty="0" smtClean="0">
                <a:solidFill>
                  <a:schemeClr val="tx1"/>
                </a:solidFill>
                <a:effectLst/>
                <a:latin typeface="+mn-lt"/>
                <a:ea typeface="+mn-ea"/>
                <a:cs typeface="+mn-cs"/>
              </a:rPr>
              <a:t>600 kg in 1995 to just over 200 kg in 2005</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Lobster dropped from </a:t>
            </a:r>
            <a:r>
              <a:rPr lang="en-US" sz="1200" b="1" kern="1200" dirty="0" smtClean="0">
                <a:solidFill>
                  <a:schemeClr val="tx1"/>
                </a:solidFill>
                <a:effectLst/>
                <a:latin typeface="+mn-lt"/>
                <a:ea typeface="+mn-ea"/>
                <a:cs typeface="+mn-cs"/>
              </a:rPr>
              <a:t>450 kg to less than 100 kg</a:t>
            </a:r>
            <a:r>
              <a:rPr lang="en-US" sz="1200" kern="1200" dirty="0" smtClean="0">
                <a:solidFill>
                  <a:schemeClr val="tx1"/>
                </a:solidFill>
                <a:effectLst/>
                <a:latin typeface="+mn-lt"/>
                <a:ea typeface="+mn-ea"/>
                <a:cs typeface="+mn-cs"/>
              </a:rPr>
              <a:t>; and </a:t>
            </a:r>
          </a:p>
          <a:p>
            <a:r>
              <a:rPr lang="en-US" sz="1200" kern="1200" dirty="0" smtClean="0">
                <a:solidFill>
                  <a:schemeClr val="tx1"/>
                </a:solidFill>
                <a:effectLst/>
                <a:latin typeface="+mn-lt"/>
                <a:ea typeface="+mn-ea"/>
                <a:cs typeface="+mn-cs"/>
              </a:rPr>
              <a:t>Other fish catch dropped from </a:t>
            </a:r>
            <a:r>
              <a:rPr lang="en-US" sz="1200" b="1" kern="1200" dirty="0" smtClean="0">
                <a:solidFill>
                  <a:schemeClr val="tx1"/>
                </a:solidFill>
                <a:effectLst/>
                <a:latin typeface="+mn-lt"/>
                <a:ea typeface="+mn-ea"/>
                <a:cs typeface="+mn-cs"/>
              </a:rPr>
              <a:t>200kg to around 40 kg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Toxic waste dumping was another major concern. </a:t>
            </a:r>
          </a:p>
          <a:p>
            <a:r>
              <a:rPr lang="en-US" sz="1200" kern="1200" dirty="0" smtClean="0">
                <a:solidFill>
                  <a:schemeClr val="tx1"/>
                </a:solidFill>
                <a:effectLst/>
                <a:latin typeface="+mn-lt"/>
                <a:ea typeface="+mn-ea"/>
                <a:cs typeface="+mn-cs"/>
              </a:rPr>
              <a:t>UN Environmental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(UNEP) and Greenpeace investigated cases of illegal toxic waste dumping in Somalia finding that the practice was rampant. The economic reasoning for dumping off the coast of Somalia was underscored by the lack of an effective central government, which meant that that disposal costs in Somali waters was US$2.50 per ton compared to US$250 per ton in Europe. </a:t>
            </a:r>
          </a:p>
          <a:p>
            <a:r>
              <a:rPr lang="en-US" sz="1200" kern="1200" dirty="0" smtClean="0">
                <a:solidFill>
                  <a:schemeClr val="tx1"/>
                </a:solidFill>
                <a:effectLst/>
                <a:latin typeface="+mn-lt"/>
                <a:ea typeface="+mn-ea"/>
                <a:cs typeface="+mn-cs"/>
              </a:rPr>
              <a:t>The 2004 Boxing Day Tsunami washed sealed containers of waste onto Somali beaches laying bare the extent of the dumping in Somalia.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6B96D-F338-46A4-902A-71698D575980}" type="slidenum">
              <a:rPr lang="en-US" smtClean="0"/>
              <a:t>10</a:t>
            </a:fld>
            <a:endParaRPr lang="en-US"/>
          </a:p>
        </p:txBody>
      </p:sp>
    </p:spTree>
    <p:extLst>
      <p:ext uri="{BB962C8B-B14F-4D97-AF65-F5344CB8AC3E}">
        <p14:creationId xmlns:p14="http://schemas.microsoft.com/office/powerpoint/2010/main" val="142390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0940">
              <a:defRPr/>
            </a:pPr>
            <a:endParaRPr lang="en-US" sz="1100" dirty="0"/>
          </a:p>
          <a:p>
            <a:pPr defTabSz="910940">
              <a:defRPr/>
            </a:pPr>
            <a:r>
              <a:rPr lang="en-US" sz="1100" b="1" dirty="0"/>
              <a:t>Rationalizations are </a:t>
            </a:r>
            <a:r>
              <a:rPr lang="en-US" sz="1100" b="1" dirty="0" smtClean="0"/>
              <a:t>SUBJECTIVE justification </a:t>
            </a:r>
            <a:r>
              <a:rPr lang="en-US" sz="1100" b="1" dirty="0"/>
              <a:t>for </a:t>
            </a:r>
            <a:r>
              <a:rPr lang="en-US" sz="1100" b="1" dirty="0" smtClean="0"/>
              <a:t>deviance</a:t>
            </a:r>
            <a:r>
              <a:rPr lang="en-US" sz="1100" b="0" dirty="0"/>
              <a:t>.</a:t>
            </a:r>
            <a:r>
              <a:rPr lang="en-US" sz="1100" dirty="0" smtClean="0"/>
              <a:t> Pirates </a:t>
            </a:r>
            <a:r>
              <a:rPr lang="en-US" sz="1100" dirty="0"/>
              <a:t>explain that their behavior is a result of </a:t>
            </a:r>
            <a:r>
              <a:rPr lang="en-US" sz="1100" b="1" dirty="0"/>
              <a:t>exploitation by foreign fleets</a:t>
            </a:r>
            <a:r>
              <a:rPr lang="en-US" sz="1100" dirty="0"/>
              <a:t>. A need to </a:t>
            </a:r>
            <a:r>
              <a:rPr lang="en-US" sz="1100" b="1" dirty="0"/>
              <a:t>defend coast line </a:t>
            </a:r>
            <a:r>
              <a:rPr lang="en-US" sz="1100" dirty="0"/>
              <a:t>due to the inaction by local authorities. This is a recurring theme in the interviews </a:t>
            </a:r>
            <a:r>
              <a:rPr lang="en-US" sz="1100" dirty="0" smtClean="0"/>
              <a:t>consulted (35 interviews, 25 separate individuals). Therefore Somali</a:t>
            </a:r>
            <a:r>
              <a:rPr lang="en-US" sz="1100" baseline="0" dirty="0" smtClean="0"/>
              <a:t> piracy is called defensive piracy. Quote.</a:t>
            </a:r>
          </a:p>
          <a:p>
            <a:pPr defTabSz="910940">
              <a:defRPr/>
            </a:pPr>
            <a:endParaRPr lang="en-US" sz="1100" baseline="0" dirty="0" smtClean="0"/>
          </a:p>
          <a:p>
            <a:pPr defTabSz="910940">
              <a:defRPr/>
            </a:pPr>
            <a:r>
              <a:rPr lang="en-US" sz="1100" baseline="0" dirty="0" smtClean="0"/>
              <a:t>Of  CMPD data, only 1% involved theft, rest captures foreign vessels for ransom. The form of Somali piracy is a reflection of this rationalization. QUOTE.</a:t>
            </a:r>
            <a:endParaRPr lang="en-US" sz="1100" dirty="0" smtClean="0"/>
          </a:p>
          <a:p>
            <a:pPr defTabSz="910940">
              <a:defRPr/>
            </a:pPr>
            <a:endParaRPr lang="en-US" sz="1100" b="1" dirty="0" smtClean="0"/>
          </a:p>
          <a:p>
            <a:pPr defTabSz="910940">
              <a:defRPr/>
            </a:pPr>
            <a:r>
              <a:rPr lang="en-US" sz="1100" b="1" dirty="0" smtClean="0"/>
              <a:t>BUT</a:t>
            </a:r>
            <a:r>
              <a:rPr lang="en-US" sz="1100" dirty="0" smtClean="0"/>
              <a:t> </a:t>
            </a:r>
            <a:r>
              <a:rPr lang="en-US" sz="1100" dirty="0"/>
              <a:t>there is a discrepancy between the </a:t>
            </a:r>
            <a:r>
              <a:rPr lang="en-US" sz="1100" b="1" dirty="0"/>
              <a:t>rationalization and reality –  most ships captured </a:t>
            </a:r>
            <a:r>
              <a:rPr lang="en-US" sz="1100" b="1" dirty="0" smtClean="0"/>
              <a:t>in the 2000s</a:t>
            </a:r>
            <a:r>
              <a:rPr lang="en-US" sz="1100" b="1" baseline="0" dirty="0" smtClean="0"/>
              <a:t> </a:t>
            </a:r>
            <a:r>
              <a:rPr lang="en-US" sz="1100" b="1" dirty="0" smtClean="0"/>
              <a:t>are </a:t>
            </a:r>
            <a:r>
              <a:rPr lang="en-US" sz="1100" b="1" dirty="0"/>
              <a:t>not fishing or carrying toxic waste but trade ships </a:t>
            </a:r>
            <a:r>
              <a:rPr lang="en-US" sz="1100" dirty="0"/>
              <a:t>(as we saw in the </a:t>
            </a:r>
            <a:r>
              <a:rPr lang="en-US" sz="1100" b="1" dirty="0"/>
              <a:t>CMPD</a:t>
            </a:r>
            <a:r>
              <a:rPr lang="en-US" sz="1100" dirty="0"/>
              <a:t>). </a:t>
            </a:r>
            <a:r>
              <a:rPr lang="en-US" sz="1100" dirty="0" smtClean="0"/>
              <a:t>(6.3% fishing vessels, 56.7% merchant ships)</a:t>
            </a:r>
          </a:p>
          <a:p>
            <a:pPr defTabSz="910940">
              <a:defRPr/>
            </a:pPr>
            <a:r>
              <a:rPr lang="en-US" sz="1100" dirty="0" smtClean="0"/>
              <a:t>Some </a:t>
            </a:r>
            <a:r>
              <a:rPr lang="en-US" sz="1100" dirty="0"/>
              <a:t>pirates are aware of this and their rationalizations reflect </a:t>
            </a:r>
            <a:r>
              <a:rPr lang="en-US" sz="1100" dirty="0" smtClean="0"/>
              <a:t>this, Idle explain QUOTE </a:t>
            </a:r>
            <a:r>
              <a:rPr lang="en-US" sz="1100" dirty="0"/>
              <a:t>– </a:t>
            </a:r>
            <a:endParaRPr lang="en-US" sz="1100" dirty="0" smtClean="0"/>
          </a:p>
          <a:p>
            <a:pPr marL="0" marR="0" indent="0" algn="l" defTabSz="91094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0940" rtl="0" eaLnBrk="1" fontAlgn="auto" latinLnBrk="0" hangingPunct="1">
              <a:lnSpc>
                <a:spcPct val="100000"/>
              </a:lnSpc>
              <a:spcBef>
                <a:spcPts val="0"/>
              </a:spcBef>
              <a:spcAft>
                <a:spcPts val="0"/>
              </a:spcAft>
              <a:buClrTx/>
              <a:buSzTx/>
              <a:buFontTx/>
              <a:buNone/>
              <a:tabLst/>
              <a:defRPr/>
            </a:pPr>
            <a:r>
              <a:rPr lang="en-US" sz="1100" baseline="0" dirty="0" smtClean="0"/>
              <a:t>The younger generation of poor men who have grown up in stateless Somalia have a </a:t>
            </a:r>
            <a:r>
              <a:rPr lang="en-US" sz="1100" b="1" baseline="0" dirty="0" smtClean="0"/>
              <a:t>low level of education </a:t>
            </a:r>
            <a:r>
              <a:rPr lang="en-US" sz="1100" baseline="0" dirty="0" smtClean="0"/>
              <a:t>and a </a:t>
            </a:r>
            <a:r>
              <a:rPr lang="en-US" sz="1100" b="1" baseline="0" dirty="0" smtClean="0"/>
              <a:t>lack of legitimate opportunities</a:t>
            </a:r>
            <a:r>
              <a:rPr lang="en-US" sz="1100" baseline="0" dirty="0" smtClean="0"/>
              <a:t>, they observe the </a:t>
            </a:r>
            <a:r>
              <a:rPr lang="en-US" sz="1100" b="1" baseline="0" dirty="0" smtClean="0"/>
              <a:t>respect garnered by pioneer pirates</a:t>
            </a:r>
            <a:r>
              <a:rPr lang="en-US" sz="1100" b="1" dirty="0" smtClean="0"/>
              <a:t> </a:t>
            </a:r>
            <a:r>
              <a:rPr lang="en-US" sz="1100" dirty="0" smtClean="0"/>
              <a:t>which makes </a:t>
            </a:r>
            <a:r>
              <a:rPr lang="en-US" sz="1100" baseline="0" dirty="0" smtClean="0"/>
              <a:t>piracy an </a:t>
            </a:r>
            <a:r>
              <a:rPr lang="en-US" sz="1100" b="1" baseline="0" dirty="0" smtClean="0"/>
              <a:t>attractive form of employment</a:t>
            </a:r>
            <a:r>
              <a:rPr lang="en-US" sz="1100" baseline="0" dirty="0" smtClean="0"/>
              <a:t>. Although the new generation uses the </a:t>
            </a:r>
            <a:r>
              <a:rPr lang="en-US" sz="1100" b="1" baseline="0" dirty="0" smtClean="0"/>
              <a:t>same rationalizations</a:t>
            </a:r>
            <a:r>
              <a:rPr lang="en-US" sz="1100" baseline="0" dirty="0" smtClean="0"/>
              <a:t>,</a:t>
            </a:r>
            <a:r>
              <a:rPr lang="en-US" sz="1100" dirty="0" smtClean="0"/>
              <a:t> </a:t>
            </a:r>
            <a:r>
              <a:rPr lang="en-US" sz="1100" baseline="0" dirty="0" smtClean="0"/>
              <a:t>the original impetus is </a:t>
            </a:r>
            <a:r>
              <a:rPr lang="en-US" sz="1100" b="1" baseline="0" dirty="0" smtClean="0"/>
              <a:t>no longer necessary</a:t>
            </a:r>
            <a:r>
              <a:rPr lang="en-US" sz="1100" baseline="0" dirty="0" smtClean="0"/>
              <a:t>, </a:t>
            </a:r>
            <a:r>
              <a:rPr lang="en-US" sz="1100" b="1" baseline="0" dirty="0" smtClean="0"/>
              <a:t>new recruits come because it is an attractive career option.</a:t>
            </a:r>
            <a:endParaRPr lang="en-US" sz="1100" dirty="0" smtClean="0"/>
          </a:p>
          <a:p>
            <a:pPr defTabSz="910940">
              <a:defRPr/>
            </a:pPr>
            <a:endParaRPr lang="en-US" sz="1100" dirty="0" smtClean="0"/>
          </a:p>
          <a:p>
            <a:pPr defTabSz="910940">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D04AAEB2-335C-4E71-A840-488FAC789B2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After the overthrow of the Barre</a:t>
            </a:r>
            <a:r>
              <a:rPr lang="en-US" baseline="0" dirty="0" smtClean="0"/>
              <a:t> regime in 1991, Somalia experienced the </a:t>
            </a:r>
            <a:r>
              <a:rPr lang="en-US" b="1" baseline="0" dirty="0" smtClean="0"/>
              <a:t>full effects of </a:t>
            </a:r>
            <a:r>
              <a:rPr lang="en-US" b="1" baseline="0" dirty="0" err="1" smtClean="0"/>
              <a:t>neoliberalization</a:t>
            </a:r>
            <a:r>
              <a:rPr lang="en-US" baseline="0" dirty="0" smtClean="0"/>
              <a:t>. </a:t>
            </a:r>
          </a:p>
          <a:p>
            <a:r>
              <a:rPr lang="en-US" baseline="0" dirty="0" smtClean="0"/>
              <a:t>Contrary to popular</a:t>
            </a:r>
            <a:r>
              <a:rPr lang="en-US" dirty="0" smtClean="0"/>
              <a:t> beliefs </a:t>
            </a:r>
            <a:r>
              <a:rPr lang="en-US" b="1" dirty="0" smtClean="0"/>
              <a:t>g</a:t>
            </a:r>
            <a:r>
              <a:rPr lang="en-US" b="1" baseline="0" dirty="0" smtClean="0"/>
              <a:t>lobalization intensified and growth of the commercial economy surpassed pre 1991 figures</a:t>
            </a:r>
            <a:r>
              <a:rPr lang="en-US" baseline="0" dirty="0" smtClean="0"/>
              <a:t> -  14/18 development  indicators show improvement under anarchy. Increasingly goods from other parts of the world are locally</a:t>
            </a:r>
            <a:r>
              <a:rPr lang="en-US" dirty="0" smtClean="0"/>
              <a:t> </a:t>
            </a:r>
            <a:r>
              <a:rPr lang="en-US" baseline="0" dirty="0" smtClean="0"/>
              <a:t>available.</a:t>
            </a:r>
          </a:p>
          <a:p>
            <a:r>
              <a:rPr lang="en-US" dirty="0" smtClean="0"/>
              <a:t>Somalia’s telecommunications are known to be the cheapest and having the most extensive coverage in the continent. </a:t>
            </a:r>
            <a:r>
              <a:rPr lang="en-US" baseline="0" dirty="0" smtClean="0"/>
              <a:t>Internet </a:t>
            </a:r>
            <a:r>
              <a:rPr lang="en-US" dirty="0" smtClean="0"/>
              <a:t>connectivity in 2007 was </a:t>
            </a:r>
            <a:r>
              <a:rPr lang="en-US" baseline="0" dirty="0" smtClean="0"/>
              <a:t>at 53%.</a:t>
            </a:r>
          </a:p>
          <a:p>
            <a:endParaRPr lang="en-US" baseline="0" dirty="0" smtClean="0"/>
          </a:p>
          <a:p>
            <a:endParaRPr lang="en-US" baseline="0" dirty="0" smtClean="0"/>
          </a:p>
          <a:p>
            <a:endParaRPr lang="en-US" baseline="0" dirty="0" smtClean="0"/>
          </a:p>
          <a:p>
            <a:endParaRPr lang="en-US" baseline="0" dirty="0" smtClean="0"/>
          </a:p>
          <a:p>
            <a:r>
              <a:rPr lang="en-US" baseline="0" dirty="0" smtClean="0"/>
              <a:t>Means Ends discrepancies are made palpable by perceptions of injustice and deprivation. </a:t>
            </a:r>
          </a:p>
          <a:p>
            <a:endParaRPr lang="en-US" baseline="0" dirty="0" smtClean="0"/>
          </a:p>
          <a:p>
            <a:r>
              <a:rPr lang="en-US" baseline="0" dirty="0" smtClean="0"/>
              <a:t>Despite the increases in development</a:t>
            </a:r>
            <a:r>
              <a:rPr lang="en-US" dirty="0" smtClean="0"/>
              <a:t> mentioned earlier, t</a:t>
            </a:r>
            <a:r>
              <a:rPr lang="en-US" baseline="0" dirty="0" smtClean="0"/>
              <a:t>he lack of an</a:t>
            </a:r>
            <a:r>
              <a:rPr lang="en-US" dirty="0" smtClean="0"/>
              <a:t> effective</a:t>
            </a:r>
            <a:r>
              <a:rPr lang="en-US" baseline="0" dirty="0" smtClean="0"/>
              <a:t> central state in Somalia has meant </a:t>
            </a:r>
            <a:r>
              <a:rPr lang="en-US" b="1" baseline="0" dirty="0" smtClean="0"/>
              <a:t>uneven </a:t>
            </a:r>
            <a:r>
              <a:rPr lang="en-US" baseline="0" dirty="0" smtClean="0"/>
              <a:t>development in education, social and health services. </a:t>
            </a:r>
          </a:p>
          <a:p>
            <a:r>
              <a:rPr lang="en-US" baseline="0" dirty="0" smtClean="0"/>
              <a:t>Even though there are </a:t>
            </a:r>
            <a:r>
              <a:rPr lang="en-US" b="1" baseline="0" dirty="0" smtClean="0"/>
              <a:t>more schools now than during the </a:t>
            </a:r>
            <a:r>
              <a:rPr lang="en-US" b="1" baseline="0" dirty="0" err="1" smtClean="0"/>
              <a:t>Barre</a:t>
            </a:r>
            <a:r>
              <a:rPr lang="en-US" b="1" baseline="0" dirty="0" smtClean="0"/>
              <a:t> regime </a:t>
            </a:r>
            <a:r>
              <a:rPr lang="en-US" baseline="0" dirty="0" smtClean="0"/>
              <a:t>(1172 in 2003-4) </a:t>
            </a:r>
            <a:r>
              <a:rPr lang="en-US" b="1" baseline="0" dirty="0" smtClean="0"/>
              <a:t>only 20% of children go to school</a:t>
            </a:r>
            <a:r>
              <a:rPr lang="en-US" baseline="0" dirty="0" smtClean="0"/>
              <a:t>. </a:t>
            </a:r>
            <a:r>
              <a:rPr lang="en-US" dirty="0" smtClean="0"/>
              <a:t>P</a:t>
            </a:r>
            <a:r>
              <a:rPr lang="en-US" dirty="0"/>
              <a:t>rivate services are provided for a fee, therefore are accessible only to those who can afford them. </a:t>
            </a:r>
          </a:p>
          <a:p>
            <a:endParaRPr lang="en-US" dirty="0" smtClean="0"/>
          </a:p>
          <a:p>
            <a:r>
              <a:rPr lang="en-US" dirty="0" smtClean="0"/>
              <a:t>Another </a:t>
            </a:r>
            <a:r>
              <a:rPr lang="en-US" dirty="0"/>
              <a:t>noticeable asymmetry is in the role of </a:t>
            </a:r>
            <a:r>
              <a:rPr lang="en-US" b="1" dirty="0"/>
              <a:t>Somali women</a:t>
            </a:r>
            <a:r>
              <a:rPr lang="en-US" dirty="0"/>
              <a:t>. The role of women was enhanced under early policies of </a:t>
            </a:r>
            <a:r>
              <a:rPr lang="en-US" dirty="0" err="1"/>
              <a:t>Barre</a:t>
            </a:r>
            <a:r>
              <a:rPr lang="en-US" dirty="0"/>
              <a:t> but </a:t>
            </a:r>
            <a:r>
              <a:rPr lang="en-US" dirty="0" smtClean="0"/>
              <a:t>were then </a:t>
            </a:r>
            <a:r>
              <a:rPr lang="en-US" dirty="0"/>
              <a:t>limited by strict Islamist policies. O</a:t>
            </a:r>
            <a:r>
              <a:rPr lang="en-US" dirty="0" smtClean="0"/>
              <a:t>ver the past 20 years women have </a:t>
            </a:r>
            <a:r>
              <a:rPr lang="en-US" dirty="0"/>
              <a:t>increasingly become breadwinners of the family, </a:t>
            </a:r>
            <a:r>
              <a:rPr lang="en-US" dirty="0" smtClean="0"/>
              <a:t>threatening </a:t>
            </a:r>
            <a:r>
              <a:rPr lang="en-US" b="1" dirty="0" smtClean="0"/>
              <a:t>traditional </a:t>
            </a:r>
            <a:r>
              <a:rPr lang="en-US" b="1" dirty="0"/>
              <a:t>male </a:t>
            </a:r>
            <a:r>
              <a:rPr lang="en-US" dirty="0" smtClean="0"/>
              <a:t>roles.</a:t>
            </a:r>
            <a:endParaRPr lang="en-US" dirty="0"/>
          </a:p>
          <a:p>
            <a:pPr defTabSz="910940">
              <a:defRPr/>
            </a:pPr>
            <a:endParaRPr lang="en-US" baseline="0" dirty="0" smtClean="0"/>
          </a:p>
          <a:p>
            <a:pPr defTabSz="910940">
              <a:defRPr/>
            </a:pPr>
            <a:r>
              <a:rPr lang="en-US" baseline="0" dirty="0" smtClean="0"/>
              <a:t>In addition there are regional disparities in development, </a:t>
            </a:r>
            <a:r>
              <a:rPr lang="en-US" dirty="0" smtClean="0"/>
              <a:t>LOOKING AT A MAP OF SOMALIA </a:t>
            </a:r>
            <a:r>
              <a:rPr lang="en-US" baseline="0" dirty="0" smtClean="0"/>
              <a:t>while in Muqdisho  there was fighting for control of central state, in </a:t>
            </a:r>
            <a:r>
              <a:rPr lang="en-US" b="1" baseline="0" dirty="0" smtClean="0"/>
              <a:t>1991</a:t>
            </a:r>
            <a:r>
              <a:rPr lang="en-US" baseline="0" dirty="0" smtClean="0"/>
              <a:t> the former British colony in the north of the country declared independence,</a:t>
            </a:r>
            <a:r>
              <a:rPr lang="en-US" dirty="0" smtClean="0"/>
              <a:t> this is </a:t>
            </a:r>
            <a:r>
              <a:rPr lang="en-US" baseline="0" dirty="0" smtClean="0"/>
              <a:t>Somaliland. In </a:t>
            </a:r>
            <a:r>
              <a:rPr lang="en-US" b="1" baseline="0" dirty="0" smtClean="0"/>
              <a:t>1998</a:t>
            </a:r>
            <a:r>
              <a:rPr lang="en-US" baseline="0" dirty="0" smtClean="0"/>
              <a:t> Puntland became a </a:t>
            </a:r>
            <a:r>
              <a:rPr lang="en-US" b="1" baseline="0" dirty="0" smtClean="0"/>
              <a:t>autonomous Puntland state of Somalia </a:t>
            </a:r>
            <a:r>
              <a:rPr lang="en-US" baseline="0" dirty="0" smtClean="0"/>
              <a:t>and then </a:t>
            </a:r>
            <a:r>
              <a:rPr lang="en-US" b="1" baseline="0" dirty="0" smtClean="0"/>
              <a:t>Galmudug</a:t>
            </a:r>
            <a:r>
              <a:rPr lang="en-US" baseline="0" dirty="0" smtClean="0"/>
              <a:t> in central Somalia followed suit in </a:t>
            </a:r>
            <a:r>
              <a:rPr lang="en-US" b="1" baseline="0" dirty="0" smtClean="0"/>
              <a:t>2006</a:t>
            </a:r>
            <a:r>
              <a:rPr lang="en-US" baseline="0" dirty="0" smtClean="0"/>
              <a:t>. The regions </a:t>
            </a:r>
            <a:r>
              <a:rPr lang="en-US" dirty="0" smtClean="0"/>
              <a:t>in Somalia vary in stability, security and wealth, </a:t>
            </a:r>
            <a:r>
              <a:rPr lang="en-US" baseline="0" dirty="0" smtClean="0"/>
              <a:t> Somaliland is considered comparatively rich, Puntland is stable and commercialized,  Galmudug is below average but better off than southern Somalia.</a:t>
            </a:r>
          </a:p>
          <a:p>
            <a:pPr>
              <a:defRPr/>
            </a:pPr>
            <a:endParaRPr lang="en-US" dirty="0" smtClean="0"/>
          </a:p>
          <a:p>
            <a:pPr>
              <a:defRPr/>
            </a:pPr>
            <a:r>
              <a:rPr lang="en-US" b="1" dirty="0" smtClean="0"/>
              <a:t>Increased interconnections have meant increased awareness of inequalities, asymmetries, and  injustices</a:t>
            </a:r>
            <a:r>
              <a:rPr lang="en-US" dirty="0" smtClean="0"/>
              <a:t>. Asymmetries were apparent in </a:t>
            </a:r>
            <a:r>
              <a:rPr lang="en-US" b="1" dirty="0" smtClean="0"/>
              <a:t>opportunities</a:t>
            </a:r>
            <a:r>
              <a:rPr lang="en-US" dirty="0" smtClean="0"/>
              <a:t>, in </a:t>
            </a:r>
            <a:r>
              <a:rPr lang="en-US" b="1" dirty="0" smtClean="0"/>
              <a:t>regional development</a:t>
            </a:r>
            <a:r>
              <a:rPr lang="en-US" dirty="0" smtClean="0"/>
              <a:t>, in </a:t>
            </a:r>
            <a:r>
              <a:rPr lang="en-US" b="1" dirty="0" smtClean="0"/>
              <a:t>education availability</a:t>
            </a:r>
            <a:r>
              <a:rPr lang="en-US" dirty="0" smtClean="0"/>
              <a:t>, in </a:t>
            </a:r>
            <a:r>
              <a:rPr lang="en-US" b="1" dirty="0" smtClean="0"/>
              <a:t>access to services</a:t>
            </a:r>
            <a:r>
              <a:rPr lang="en-US" dirty="0" smtClean="0"/>
              <a:t>, but </a:t>
            </a:r>
            <a:r>
              <a:rPr lang="en-US" b="1" dirty="0" smtClean="0"/>
              <a:t>with an increased </a:t>
            </a:r>
            <a:r>
              <a:rPr lang="en-US" dirty="0" smtClean="0"/>
              <a:t>exposure to the influences of globalization and the commercial economy.</a:t>
            </a:r>
          </a:p>
          <a:p>
            <a:pPr defTabSz="910940">
              <a:defRPr/>
            </a:pPr>
            <a:r>
              <a:rPr lang="en-US" dirty="0" smtClean="0"/>
              <a:t>Of particular importance to </a:t>
            </a:r>
            <a:r>
              <a:rPr lang="en-US" b="1" dirty="0" smtClean="0"/>
              <a:t>piracy</a:t>
            </a:r>
            <a:r>
              <a:rPr lang="en-US" dirty="0" smtClean="0"/>
              <a:t> is that t</a:t>
            </a:r>
            <a:r>
              <a:rPr lang="en-US" baseline="0" dirty="0" smtClean="0"/>
              <a:t>he </a:t>
            </a:r>
            <a:r>
              <a:rPr lang="en-US" b="1" baseline="0" dirty="0" smtClean="0"/>
              <a:t>15,000 pastoralists </a:t>
            </a:r>
            <a:r>
              <a:rPr lang="en-US" baseline="0" dirty="0" smtClean="0"/>
              <a:t>that were relocated by the </a:t>
            </a:r>
            <a:r>
              <a:rPr lang="en-US" baseline="0" dirty="0" err="1" smtClean="0"/>
              <a:t>Barre</a:t>
            </a:r>
            <a:r>
              <a:rPr lang="en-US" baseline="0" dirty="0" smtClean="0"/>
              <a:t> regime to the Puntland coast saw their </a:t>
            </a:r>
            <a:r>
              <a:rPr lang="en-US" b="1" baseline="0" dirty="0" smtClean="0"/>
              <a:t>livelihood increasingly</a:t>
            </a:r>
            <a:r>
              <a:rPr lang="en-US" b="1" dirty="0" smtClean="0"/>
              <a:t> </a:t>
            </a:r>
            <a:r>
              <a:rPr lang="en-US" b="1" baseline="0" dirty="0" smtClean="0"/>
              <a:t>threatened by illegal unregulated unreported IUU fishing and toxic waste dumping after</a:t>
            </a:r>
            <a:r>
              <a:rPr lang="en-US" baseline="0" dirty="0" smtClean="0"/>
              <a:t> the collapse of the central state.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4AAEB2-335C-4E71-A840-488FAC789B2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overthrow of the </a:t>
            </a:r>
            <a:r>
              <a:rPr lang="en-US" dirty="0" err="1" smtClean="0"/>
              <a:t>Barre</a:t>
            </a:r>
            <a:r>
              <a:rPr lang="en-US" baseline="0" dirty="0" smtClean="0"/>
              <a:t> regime in 1991, Somalia experienced the </a:t>
            </a:r>
            <a:r>
              <a:rPr lang="en-US" b="1" baseline="0" dirty="0" smtClean="0"/>
              <a:t>full effects of </a:t>
            </a:r>
            <a:r>
              <a:rPr lang="en-US" b="1" baseline="0" dirty="0" err="1" smtClean="0"/>
              <a:t>neoliberalization</a:t>
            </a:r>
            <a:r>
              <a:rPr lang="en-US" baseline="0" dirty="0" smtClean="0"/>
              <a:t>. </a:t>
            </a:r>
          </a:p>
          <a:p>
            <a:r>
              <a:rPr lang="en-US" baseline="0" dirty="0" smtClean="0"/>
              <a:t>Contrary to popular</a:t>
            </a:r>
            <a:r>
              <a:rPr lang="en-US" dirty="0" smtClean="0"/>
              <a:t> beliefs </a:t>
            </a:r>
            <a:r>
              <a:rPr lang="en-US" b="1" dirty="0" smtClean="0"/>
              <a:t>g</a:t>
            </a:r>
            <a:r>
              <a:rPr lang="en-US" b="1" baseline="0" dirty="0" smtClean="0"/>
              <a:t>lobalization intensified and growth of the commercial economy surpassed pre 1991 figures</a:t>
            </a:r>
            <a:r>
              <a:rPr lang="en-US" baseline="0" dirty="0" smtClean="0"/>
              <a:t> -  14/18 development  indicators show improvement under anarchy. Increasingly goods from other parts of the world are locally</a:t>
            </a:r>
            <a:r>
              <a:rPr lang="en-US" dirty="0" smtClean="0"/>
              <a:t> </a:t>
            </a:r>
            <a:r>
              <a:rPr lang="en-US" baseline="0" dirty="0" smtClean="0"/>
              <a:t>available.</a:t>
            </a:r>
          </a:p>
          <a:p>
            <a:r>
              <a:rPr lang="en-US" dirty="0" smtClean="0"/>
              <a:t>Somalia’s telecommunications are known to be the cheapest and having the most extensive coverage in the continent. </a:t>
            </a:r>
            <a:r>
              <a:rPr lang="en-US" baseline="0" dirty="0" smtClean="0"/>
              <a:t>Internet </a:t>
            </a:r>
            <a:r>
              <a:rPr lang="en-US" dirty="0" smtClean="0"/>
              <a:t>connectivity in 2007 was </a:t>
            </a:r>
            <a:r>
              <a:rPr lang="en-US" baseline="0" dirty="0" smtClean="0"/>
              <a:t>at 53%.</a:t>
            </a:r>
          </a:p>
          <a:p>
            <a:endParaRPr lang="en-US" baseline="0" dirty="0" smtClean="0"/>
          </a:p>
          <a:p>
            <a:r>
              <a:rPr lang="en-US" baseline="0" dirty="0" smtClean="0"/>
              <a:t>Although there are regional variations in the press freedom, overall the situation has improved dramatically. In 1991 the only non-state source of information was the BBC Somali service. By 2005 there were 20 private newspapers, 12 radio and television stations and several internet sites. Although</a:t>
            </a:r>
            <a:r>
              <a:rPr lang="en-US" dirty="0" smtClean="0"/>
              <a:t> l</a:t>
            </a:r>
            <a:r>
              <a:rPr lang="en-US" baseline="0" dirty="0" smtClean="0"/>
              <a:t>ocal faction control local print media, there is no censorship or regulation of electronic media. </a:t>
            </a:r>
          </a:p>
          <a:p>
            <a:endParaRPr lang="en-US" baseline="0" dirty="0" smtClean="0"/>
          </a:p>
          <a:p>
            <a:r>
              <a:rPr lang="en-US" dirty="0" smtClean="0"/>
              <a:t>Due to </a:t>
            </a:r>
            <a:r>
              <a:rPr lang="en-US" b="1" dirty="0" smtClean="0"/>
              <a:t>tight authoritarian control </a:t>
            </a:r>
            <a:r>
              <a:rPr lang="en-US" dirty="0" smtClean="0"/>
              <a:t>over the population, censorship and curbing individual and group freedoms, the full impact of neoliberal</a:t>
            </a:r>
            <a:r>
              <a:rPr lang="en-US" baseline="0" dirty="0" smtClean="0"/>
              <a:t> globalization </a:t>
            </a:r>
            <a:r>
              <a:rPr lang="en-US" dirty="0" smtClean="0"/>
              <a:t>was delayed in the </a:t>
            </a:r>
            <a:r>
              <a:rPr lang="en-US" b="1" dirty="0" smtClean="0"/>
              <a:t>lack of the introduction of socially distant comparative and normative reference groups</a:t>
            </a:r>
            <a:r>
              <a:rPr lang="en-US" dirty="0" smtClean="0"/>
              <a:t>. </a:t>
            </a:r>
          </a:p>
          <a:p>
            <a:pPr>
              <a:defRPr/>
            </a:pPr>
            <a:r>
              <a:rPr lang="en-US" dirty="0" smtClean="0"/>
              <a:t>Reference groups were rapidly</a:t>
            </a:r>
            <a:r>
              <a:rPr lang="en-US" baseline="0" dirty="0" smtClean="0"/>
              <a:t> created after the 1991 war, with a large exodus from the country. I</a:t>
            </a:r>
            <a:r>
              <a:rPr lang="en-US" dirty="0" smtClean="0"/>
              <a:t>t is estimated that 1-2 million Somalis live abroad.</a:t>
            </a:r>
            <a:r>
              <a:rPr lang="en-US" baseline="0" dirty="0" smtClean="0"/>
              <a:t> Ties between the Somali Diaspora and local Somalis are very strong, creating a </a:t>
            </a:r>
            <a:r>
              <a:rPr lang="en-US" b="1" baseline="0" dirty="0" smtClean="0"/>
              <a:t>strong reference group</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D04AAEB2-335C-4E71-A840-488FAC789B2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304800"/>
            <a:ext cx="2944813" cy="2209800"/>
          </a:xfrm>
        </p:spPr>
      </p:sp>
      <p:sp>
        <p:nvSpPr>
          <p:cNvPr id="3" name="Notes Placeholder 2"/>
          <p:cNvSpPr>
            <a:spLocks noGrp="1"/>
          </p:cNvSpPr>
          <p:nvPr>
            <p:ph type="body" idx="1"/>
          </p:nvPr>
        </p:nvSpPr>
        <p:spPr>
          <a:xfrm>
            <a:off x="745435" y="2590800"/>
            <a:ext cx="5486400" cy="5855970"/>
          </a:xfrm>
        </p:spPr>
        <p:txBody>
          <a:bodyPr>
            <a:noAutofit/>
          </a:bodyPr>
          <a:lstStyle/>
          <a:p>
            <a:r>
              <a:rPr lang="en-US" sz="1100" dirty="0"/>
              <a:t>The case study showed that in Somalia  the impact on governability was </a:t>
            </a:r>
            <a:r>
              <a:rPr lang="en-US" sz="1100" b="1" dirty="0"/>
              <a:t>from above and </a:t>
            </a:r>
            <a:r>
              <a:rPr lang="en-US" sz="1100" b="1" dirty="0" smtClean="0"/>
              <a:t>from within</a:t>
            </a:r>
            <a:r>
              <a:rPr lang="en-US" sz="1100" b="1" dirty="0"/>
              <a:t>. </a:t>
            </a:r>
          </a:p>
          <a:p>
            <a:r>
              <a:rPr lang="en-US" sz="1100" i="1" dirty="0" smtClean="0">
                <a:solidFill>
                  <a:schemeClr val="bg1">
                    <a:lumMod val="50000"/>
                  </a:schemeClr>
                </a:solidFill>
              </a:rPr>
              <a:t>ABOVE: </a:t>
            </a:r>
            <a:r>
              <a:rPr lang="en-US" sz="1100" dirty="0" smtClean="0"/>
              <a:t>Foreign </a:t>
            </a:r>
            <a:r>
              <a:rPr lang="en-US" sz="1100" dirty="0"/>
              <a:t>infringement of Somali sovereignty has </a:t>
            </a:r>
            <a:r>
              <a:rPr lang="en-US" sz="1100" b="1" dirty="0"/>
              <a:t>often not been for the benefit of Somalia</a:t>
            </a:r>
            <a:r>
              <a:rPr lang="en-US" sz="1100" dirty="0"/>
              <a:t>.</a:t>
            </a:r>
            <a:r>
              <a:rPr lang="en-US" sz="1100" dirty="0">
                <a:ea typeface="Calibri" pitchFamily="34" charset="0"/>
                <a:cs typeface="Times New Roman" pitchFamily="18" charset="0"/>
              </a:rPr>
              <a:t> </a:t>
            </a:r>
            <a:endParaRPr lang="en-US" sz="1100" dirty="0" smtClean="0">
              <a:ea typeface="Calibri" pitchFamily="34" charset="0"/>
              <a:cs typeface="Times New Roman" pitchFamily="18" charset="0"/>
            </a:endParaRPr>
          </a:p>
          <a:p>
            <a:r>
              <a:rPr lang="en-US" sz="1100" b="1" dirty="0" smtClean="0">
                <a:ea typeface="Calibri" pitchFamily="34" charset="0"/>
                <a:cs typeface="Times New Roman" pitchFamily="18" charset="0"/>
              </a:rPr>
              <a:t>UN </a:t>
            </a:r>
            <a:r>
              <a:rPr lang="en-US" sz="1100" b="1" dirty="0">
                <a:ea typeface="Calibri" pitchFamily="34" charset="0"/>
                <a:cs typeface="Times New Roman" pitchFamily="18" charset="0"/>
              </a:rPr>
              <a:t>Security Council Resolutions </a:t>
            </a:r>
            <a:r>
              <a:rPr lang="en-US" sz="1100" dirty="0">
                <a:ea typeface="Calibri" pitchFamily="34" charset="0"/>
                <a:cs typeface="Times New Roman" pitchFamily="18" charset="0"/>
              </a:rPr>
              <a:t>have allowed international forces access to </a:t>
            </a:r>
            <a:r>
              <a:rPr lang="en-US" sz="1100" dirty="0" smtClean="0">
                <a:ea typeface="Calibri" pitchFamily="34" charset="0"/>
                <a:cs typeface="Times New Roman" pitchFamily="18" charset="0"/>
              </a:rPr>
              <a:t>sovereign territorial </a:t>
            </a:r>
            <a:r>
              <a:rPr lang="en-US" sz="1100" dirty="0">
                <a:ea typeface="Calibri" pitchFamily="34" charset="0"/>
                <a:cs typeface="Times New Roman" pitchFamily="18" charset="0"/>
              </a:rPr>
              <a:t>waters and the land of Somalia to </a:t>
            </a:r>
            <a:r>
              <a:rPr lang="en-US" sz="1100" b="1" dirty="0">
                <a:ea typeface="Calibri" pitchFamily="34" charset="0"/>
                <a:cs typeface="Times New Roman" pitchFamily="18" charset="0"/>
              </a:rPr>
              <a:t>eliminate piracy – not for IUU fishing or toxic waste prosecutions</a:t>
            </a:r>
            <a:r>
              <a:rPr lang="en-US" sz="1100" dirty="0">
                <a:ea typeface="Calibri" pitchFamily="34" charset="0"/>
                <a:cs typeface="Times New Roman" pitchFamily="18" charset="0"/>
              </a:rPr>
              <a:t>. </a:t>
            </a:r>
          </a:p>
          <a:p>
            <a:r>
              <a:rPr lang="en-US" sz="1100" b="1" dirty="0"/>
              <a:t>C</a:t>
            </a:r>
            <a:r>
              <a:rPr lang="en-US" sz="1100" b="1" dirty="0">
                <a:ea typeface="Calibri" pitchFamily="34" charset="0"/>
                <a:cs typeface="Times New Roman" pitchFamily="18" charset="0"/>
              </a:rPr>
              <a:t>ounter piracy efforts by the international naval forces have been inconsistent </a:t>
            </a:r>
            <a:r>
              <a:rPr lang="en-US" sz="1100" dirty="0">
                <a:ea typeface="Calibri" pitchFamily="34" charset="0"/>
                <a:cs typeface="Times New Roman" pitchFamily="18" charset="0"/>
              </a:rPr>
              <a:t>– the various naval forces who are part of the international effort </a:t>
            </a:r>
            <a:r>
              <a:rPr lang="en-US" sz="1100" b="1" dirty="0">
                <a:ea typeface="Calibri" pitchFamily="34" charset="0"/>
                <a:cs typeface="Times New Roman" pitchFamily="18" charset="0"/>
              </a:rPr>
              <a:t>deal with captured pirates </a:t>
            </a:r>
            <a:r>
              <a:rPr lang="en-US" sz="1100" dirty="0">
                <a:ea typeface="Calibri" pitchFamily="34" charset="0"/>
                <a:cs typeface="Times New Roman" pitchFamily="18" charset="0"/>
              </a:rPr>
              <a:t>differently.  </a:t>
            </a:r>
          </a:p>
          <a:p>
            <a:r>
              <a:rPr lang="en-US" sz="1100" dirty="0">
                <a:ea typeface="Calibri" pitchFamily="34" charset="0"/>
                <a:cs typeface="Times New Roman" pitchFamily="18" charset="0"/>
              </a:rPr>
              <a:t>The policies of the international community, </a:t>
            </a:r>
            <a:r>
              <a:rPr lang="en-US" sz="1100" b="1" dirty="0">
                <a:ea typeface="Calibri" pitchFamily="34" charset="0"/>
                <a:cs typeface="Times New Roman" pitchFamily="18" charset="0"/>
              </a:rPr>
              <a:t>particularly the US and Ethiopia towards Somalia are perceived by locals as aggressive and guided by self-interest</a:t>
            </a:r>
            <a:r>
              <a:rPr lang="en-US" sz="1100" dirty="0">
                <a:ea typeface="Calibri" pitchFamily="34" charset="0"/>
                <a:cs typeface="Times New Roman" pitchFamily="18" charset="0"/>
              </a:rPr>
              <a:t>.   </a:t>
            </a:r>
            <a:endParaRPr lang="en-US" sz="1100" dirty="0"/>
          </a:p>
          <a:p>
            <a:endParaRPr lang="en-US" sz="1100" dirty="0" smtClean="0"/>
          </a:p>
          <a:p>
            <a:r>
              <a:rPr lang="en-US" sz="1100" i="1" dirty="0" smtClean="0">
                <a:solidFill>
                  <a:schemeClr val="bg1">
                    <a:lumMod val="50000"/>
                  </a:schemeClr>
                </a:solidFill>
              </a:rPr>
              <a:t>WITHIN: </a:t>
            </a:r>
            <a:r>
              <a:rPr lang="en-US" sz="1100" dirty="0" smtClean="0"/>
              <a:t>In </a:t>
            </a:r>
            <a:r>
              <a:rPr lang="en-US" sz="1100" dirty="0"/>
              <a:t>addition in Somalia we </a:t>
            </a:r>
            <a:r>
              <a:rPr lang="en-US" sz="1100" dirty="0" smtClean="0"/>
              <a:t>saw </a:t>
            </a:r>
            <a:r>
              <a:rPr lang="en-US" sz="1100" dirty="0"/>
              <a:t>the absence of </a:t>
            </a:r>
            <a:r>
              <a:rPr lang="en-US" sz="1100" b="1" dirty="0"/>
              <a:t>national</a:t>
            </a:r>
            <a:r>
              <a:rPr lang="en-US" sz="1100" dirty="0"/>
              <a:t> norm making mechanisms due to the absence of a functioning central state. Therefore with the </a:t>
            </a:r>
            <a:r>
              <a:rPr lang="en-US" sz="1100" b="1" dirty="0"/>
              <a:t>development of smaller state formations </a:t>
            </a:r>
            <a:r>
              <a:rPr lang="en-US" sz="1100" dirty="0"/>
              <a:t>we </a:t>
            </a:r>
            <a:r>
              <a:rPr lang="en-US" sz="1100" dirty="0" smtClean="0"/>
              <a:t>saw </a:t>
            </a:r>
            <a:r>
              <a:rPr lang="en-US" sz="1100" dirty="0"/>
              <a:t>a </a:t>
            </a:r>
            <a:r>
              <a:rPr lang="en-US" sz="1100" b="1" dirty="0"/>
              <a:t>r</a:t>
            </a:r>
            <a:r>
              <a:rPr lang="en-US" sz="1100" b="1" dirty="0">
                <a:ea typeface="Calibri" pitchFamily="34" charset="0"/>
                <a:cs typeface="Times New Roman" pitchFamily="18" charset="0"/>
              </a:rPr>
              <a:t>egulatory patchwork of legal traditions </a:t>
            </a:r>
            <a:r>
              <a:rPr lang="en-US" sz="1100" dirty="0">
                <a:ea typeface="Calibri" pitchFamily="34" charset="0"/>
                <a:cs typeface="Times New Roman" pitchFamily="18" charset="0"/>
              </a:rPr>
              <a:t>and practices &amp; their </a:t>
            </a:r>
            <a:r>
              <a:rPr lang="en-US" sz="1100" b="1" dirty="0">
                <a:ea typeface="Calibri" pitchFamily="34" charset="0"/>
                <a:cs typeface="Times New Roman" pitchFamily="18" charset="0"/>
              </a:rPr>
              <a:t>inconsistent enforcement </a:t>
            </a:r>
            <a:r>
              <a:rPr lang="en-US" sz="1100" dirty="0">
                <a:ea typeface="Calibri" pitchFamily="34" charset="0"/>
                <a:cs typeface="Times New Roman" pitchFamily="18" charset="0"/>
              </a:rPr>
              <a:t>. Much of this reflects the </a:t>
            </a:r>
            <a:r>
              <a:rPr lang="en-US" sz="1100" b="1" dirty="0">
                <a:ea typeface="Calibri" pitchFamily="34" charset="0"/>
                <a:cs typeface="Times New Roman" pitchFamily="18" charset="0"/>
              </a:rPr>
              <a:t>effectiveness of civic governance</a:t>
            </a:r>
            <a:r>
              <a:rPr lang="en-US" sz="1100" dirty="0">
                <a:ea typeface="Calibri" pitchFamily="34" charset="0"/>
                <a:cs typeface="Times New Roman" pitchFamily="18" charset="0"/>
              </a:rPr>
              <a:t>.</a:t>
            </a:r>
          </a:p>
          <a:p>
            <a:r>
              <a:rPr lang="en-US" sz="1100" dirty="0">
                <a:ea typeface="Calibri" pitchFamily="34" charset="0"/>
                <a:cs typeface="Times New Roman" pitchFamily="18" charset="0"/>
              </a:rPr>
              <a:t>Comparing the different regions of Somalia, I found that</a:t>
            </a:r>
          </a:p>
          <a:p>
            <a:r>
              <a:rPr lang="en-US" sz="1100" b="1" dirty="0">
                <a:ea typeface="Calibri" pitchFamily="34" charset="0"/>
                <a:cs typeface="Times New Roman" pitchFamily="18" charset="0"/>
              </a:rPr>
              <a:t>Somaliland</a:t>
            </a:r>
            <a:r>
              <a:rPr lang="en-US" sz="1100" dirty="0">
                <a:ea typeface="Calibri" pitchFamily="34" charset="0"/>
                <a:cs typeface="Times New Roman" pitchFamily="18" charset="0"/>
              </a:rPr>
              <a:t> has relatively effective laws and enforcement –particularly for piracy. Somaliland was successful in providing effective control mechanisms because the foundations of democracy were laid in grassroots efforts based on political consensus. No ports in Somaliland have been used for piracies.</a:t>
            </a:r>
          </a:p>
          <a:p>
            <a:r>
              <a:rPr lang="en-US" sz="1100" b="1" dirty="0">
                <a:cs typeface="Times New Roman" pitchFamily="18" charset="0"/>
              </a:rPr>
              <a:t>Puntland </a:t>
            </a:r>
            <a:r>
              <a:rPr lang="en-US" sz="1100" dirty="0">
                <a:cs typeface="Times New Roman" pitchFamily="18" charset="0"/>
              </a:rPr>
              <a:t>– struggles in controlling piracy and piracy continues to come mainly from Puntland. The key problem with piracy enforcement here was that coast guard duties were </a:t>
            </a:r>
            <a:r>
              <a:rPr lang="en-US" sz="1100" b="1" dirty="0">
                <a:cs typeface="Times New Roman" pitchFamily="18" charset="0"/>
              </a:rPr>
              <a:t>subcontracted</a:t>
            </a:r>
            <a:r>
              <a:rPr lang="en-US" sz="1100" dirty="0">
                <a:cs typeface="Times New Roman" pitchFamily="18" charset="0"/>
              </a:rPr>
              <a:t> to foreign security companies (illustrating another form of globalization). They financed themselves by </a:t>
            </a:r>
            <a:r>
              <a:rPr lang="en-US" sz="1100" b="1" dirty="0">
                <a:cs typeface="Times New Roman" pitchFamily="18" charset="0"/>
              </a:rPr>
              <a:t>selling fishing licenses to foreign fleets with no oversight by local administration</a:t>
            </a:r>
            <a:r>
              <a:rPr lang="en-US" sz="1100" dirty="0">
                <a:cs typeface="Times New Roman" pitchFamily="18" charset="0"/>
              </a:rPr>
              <a:t>. Locals felt they were being further exploited.</a:t>
            </a:r>
          </a:p>
          <a:p>
            <a:r>
              <a:rPr lang="en-US" sz="1100" dirty="0">
                <a:cs typeface="Times New Roman" pitchFamily="18" charset="0"/>
              </a:rPr>
              <a:t>Also, the foreign firms trained Somalis who conducted coast guard duties until 2008 when Puntland had a serious budget deficit and the trained Somali coast guard were at first left unpaid and then made redundant  </a:t>
            </a:r>
            <a:r>
              <a:rPr lang="en-US" sz="1100" dirty="0">
                <a:cs typeface="Times New Roman" pitchFamily="18" charset="0"/>
                <a:sym typeface="Wingdings" pitchFamily="2" charset="2"/>
              </a:rPr>
              <a:t> </a:t>
            </a:r>
            <a:r>
              <a:rPr lang="en-US" sz="1100" dirty="0">
                <a:cs typeface="Times New Roman" pitchFamily="18" charset="0"/>
              </a:rPr>
              <a:t>adding to the pool of potential pirates (on top of those displaced from </a:t>
            </a:r>
            <a:r>
              <a:rPr lang="en-US" sz="1100" dirty="0" err="1" smtClean="0">
                <a:cs typeface="Times New Roman" pitchFamily="18" charset="0"/>
              </a:rPr>
              <a:t>Galmudug</a:t>
            </a:r>
            <a:r>
              <a:rPr lang="en-US" sz="1100" dirty="0" smtClean="0">
                <a:cs typeface="Times New Roman" pitchFamily="18" charset="0"/>
              </a:rPr>
              <a:t> during the rule of the Islamic Courts Union which</a:t>
            </a:r>
            <a:r>
              <a:rPr lang="en-US" sz="1100" baseline="0" dirty="0" smtClean="0">
                <a:cs typeface="Times New Roman" pitchFamily="18" charset="0"/>
              </a:rPr>
              <a:t> actively prosecuted pirates in the South</a:t>
            </a:r>
            <a:r>
              <a:rPr lang="en-US" sz="1100" dirty="0" smtClean="0">
                <a:cs typeface="Times New Roman" pitchFamily="18" charset="0"/>
              </a:rPr>
              <a:t>). </a:t>
            </a:r>
            <a:r>
              <a:rPr lang="en-US" sz="1100" dirty="0">
                <a:ea typeface="Calibri" pitchFamily="34" charset="0"/>
                <a:cs typeface="Times New Roman" pitchFamily="18" charset="0"/>
              </a:rPr>
              <a:t>In Puntland the pool of potential pirates came together, and piracy became a business and </a:t>
            </a:r>
            <a:r>
              <a:rPr lang="en-US" sz="1100" b="1" dirty="0">
                <a:ea typeface="Calibri" pitchFamily="34" charset="0"/>
                <a:cs typeface="Times New Roman" pitchFamily="18" charset="0"/>
              </a:rPr>
              <a:t>like any business it thrived because the environment was secure and stable</a:t>
            </a:r>
            <a:r>
              <a:rPr lang="en-US" sz="1100" dirty="0">
                <a:ea typeface="Calibri" pitchFamily="34" charset="0"/>
                <a:cs typeface="Times New Roman" pitchFamily="18" charset="0"/>
              </a:rPr>
              <a:t> and </a:t>
            </a:r>
            <a:r>
              <a:rPr lang="en-US" sz="1100" b="1" dirty="0">
                <a:ea typeface="Calibri" pitchFamily="34" charset="0"/>
                <a:cs typeface="Times New Roman" pitchFamily="18" charset="0"/>
              </a:rPr>
              <a:t>regulation and law enforcement </a:t>
            </a:r>
            <a:r>
              <a:rPr lang="en-US" sz="1100" dirty="0"/>
              <a:t>was existent but weak.</a:t>
            </a:r>
            <a:r>
              <a:rPr lang="en-US" sz="1100" b="1" dirty="0">
                <a:ea typeface="Calibri" pitchFamily="34" charset="0"/>
                <a:cs typeface="Times New Roman" pitchFamily="18" charset="0"/>
              </a:rPr>
              <a:t> </a:t>
            </a:r>
            <a:endParaRPr lang="en-US" sz="1100" dirty="0">
              <a:ea typeface="Calibri" pitchFamily="34" charset="0"/>
              <a:cs typeface="Times New Roman" pitchFamily="18" charset="0"/>
            </a:endParaRPr>
          </a:p>
          <a:p>
            <a:endParaRPr lang="en-US" sz="1100" dirty="0" smtClean="0"/>
          </a:p>
          <a:p>
            <a:r>
              <a:rPr lang="en-US" sz="1100" dirty="0" smtClean="0"/>
              <a:t>The </a:t>
            </a:r>
            <a:r>
              <a:rPr lang="en-US" sz="1100" dirty="0"/>
              <a:t>development of deviant subcultures which are normative on society (as discussed in component four) undermines conventional norms and the governance structure. In addition weak governance can sustain deviance, this is illustrated with the case of Puntland where </a:t>
            </a:r>
            <a:r>
              <a:rPr lang="en-US" sz="1100" b="1" dirty="0" smtClean="0"/>
              <a:t>errors </a:t>
            </a:r>
            <a:r>
              <a:rPr lang="en-US" sz="1100" b="1" dirty="0"/>
              <a:t>made by local authorities</a:t>
            </a:r>
            <a:r>
              <a:rPr lang="en-US" sz="1100" dirty="0"/>
              <a:t> </a:t>
            </a:r>
            <a:r>
              <a:rPr lang="en-US" sz="1100" b="1" dirty="0"/>
              <a:t>aggravated the perceptions of being exploited</a:t>
            </a:r>
            <a:r>
              <a:rPr lang="en-US" sz="1100" dirty="0"/>
              <a:t>. This actually </a:t>
            </a:r>
            <a:r>
              <a:rPr lang="en-US" sz="1100" b="1" dirty="0"/>
              <a:t>elevated the social role of pirates </a:t>
            </a:r>
            <a:r>
              <a:rPr lang="en-US" sz="1100" dirty="0"/>
              <a:t>who were seen by many as heroes protecting Somalia’s natural resources. </a:t>
            </a:r>
          </a:p>
        </p:txBody>
      </p:sp>
      <p:sp>
        <p:nvSpPr>
          <p:cNvPr id="4" name="Slide Number Placeholder 3"/>
          <p:cNvSpPr>
            <a:spLocks noGrp="1"/>
          </p:cNvSpPr>
          <p:nvPr>
            <p:ph type="sldNum" sz="quarter" idx="10"/>
          </p:nvPr>
        </p:nvSpPr>
        <p:spPr/>
        <p:txBody>
          <a:bodyPr/>
          <a:lstStyle/>
          <a:p>
            <a:fld id="{D04AAEB2-335C-4E71-A840-488FAC789B2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case study was able</a:t>
            </a:r>
            <a:r>
              <a:rPr lang="en-US" baseline="0" dirty="0" smtClean="0"/>
              <a:t> to provide some preliminary answers to the questions raised earlier.</a:t>
            </a:r>
          </a:p>
          <a:p>
            <a:endParaRPr lang="en-US" dirty="0" smtClean="0"/>
          </a:p>
          <a:p>
            <a:r>
              <a:rPr lang="en-US" dirty="0" smtClean="0"/>
              <a:t>The </a:t>
            </a:r>
            <a:r>
              <a:rPr lang="en-US" dirty="0"/>
              <a:t>study found that piracy begun in Somalia as a </a:t>
            </a:r>
            <a:r>
              <a:rPr lang="en-US" b="1" dirty="0"/>
              <a:t>self-protection mechanism </a:t>
            </a:r>
            <a:r>
              <a:rPr lang="en-US" dirty="0"/>
              <a:t>which was necessary due to the absence of a governmental control mechanism to guard against foreign </a:t>
            </a:r>
            <a:r>
              <a:rPr lang="en-US" dirty="0" smtClean="0"/>
              <a:t>exploitation – the first Somali piracy</a:t>
            </a:r>
            <a:r>
              <a:rPr lang="en-US" baseline="0" dirty="0" smtClean="0"/>
              <a:t> attack occurred the same month that </a:t>
            </a:r>
            <a:r>
              <a:rPr lang="en-US" baseline="0" dirty="0" err="1" smtClean="0"/>
              <a:t>Barre</a:t>
            </a:r>
            <a:r>
              <a:rPr lang="en-US" baseline="0" dirty="0" smtClean="0"/>
              <a:t> was ousted from government</a:t>
            </a:r>
            <a:r>
              <a:rPr lang="en-US" dirty="0" smtClean="0"/>
              <a:t>. </a:t>
            </a:r>
          </a:p>
          <a:p>
            <a:endParaRPr lang="en-US" dirty="0" smtClean="0"/>
          </a:p>
          <a:p>
            <a:r>
              <a:rPr lang="en-US" dirty="0" smtClean="0"/>
              <a:t>From </a:t>
            </a:r>
            <a:r>
              <a:rPr lang="en-US" dirty="0"/>
              <a:t>the initial impetus it developed into a </a:t>
            </a:r>
            <a:r>
              <a:rPr lang="en-US" b="1" dirty="0"/>
              <a:t>form of taxation rather than theft</a:t>
            </a:r>
            <a:r>
              <a:rPr lang="en-US" dirty="0"/>
              <a:t>, making it unlike most other piracies we see around the world. The business model that evolved continued to use the same modus operandi and rationalizations.</a:t>
            </a:r>
          </a:p>
          <a:p>
            <a:endParaRPr lang="en-US" dirty="0" smtClean="0"/>
          </a:p>
          <a:p>
            <a:r>
              <a:rPr lang="en-US" dirty="0" smtClean="0"/>
              <a:t>The reason for its </a:t>
            </a:r>
            <a:r>
              <a:rPr lang="en-US" b="1" dirty="0" smtClean="0"/>
              <a:t>escalation in the latter part of the 2000s</a:t>
            </a:r>
            <a:r>
              <a:rPr lang="en-US" dirty="0" smtClean="0"/>
              <a:t> was due to a conflation</a:t>
            </a:r>
            <a:r>
              <a:rPr lang="en-US" baseline="0" dirty="0" smtClean="0"/>
              <a:t> of multiple factors including </a:t>
            </a:r>
            <a:r>
              <a:rPr lang="en-US" b="1" baseline="0" dirty="0" smtClean="0"/>
              <a:t>governance failures from within, unwise international intervention efforts, and a sudden increase in the large pool of young unemployed, men with limited legal opportunities and resources which came together in the relatively stable and secure environment of Puntland</a:t>
            </a:r>
            <a:r>
              <a:rPr lang="en-US" baseline="0" dirty="0" smtClean="0"/>
              <a:t>. This created the unusually large spike we observed in 2008-2010. </a:t>
            </a:r>
            <a:endParaRPr lang="en-US" dirty="0"/>
          </a:p>
        </p:txBody>
      </p:sp>
      <p:sp>
        <p:nvSpPr>
          <p:cNvPr id="4" name="Slide Number Placeholder 3"/>
          <p:cNvSpPr>
            <a:spLocks noGrp="1"/>
          </p:cNvSpPr>
          <p:nvPr>
            <p:ph type="sldNum" sz="quarter" idx="10"/>
          </p:nvPr>
        </p:nvSpPr>
        <p:spPr/>
        <p:txBody>
          <a:bodyPr/>
          <a:lstStyle/>
          <a:p>
            <a:fld id="{D04AAEB2-335C-4E71-A840-488FAC789B2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baseline="0" dirty="0" smtClean="0"/>
              <a:t>order to combat it effectively any counter piracy measures need to be from within, have to be implemented by Somalis. We see that Somaliland in the north has effectively been able to guard itself against piracy </a:t>
            </a:r>
            <a:r>
              <a:rPr lang="en-US" baseline="0" dirty="0" err="1" smtClean="0"/>
              <a:t>occuring</a:t>
            </a:r>
            <a:r>
              <a:rPr lang="en-US" baseline="0" dirty="0" smtClean="0"/>
              <a:t>. Therefore rather than a top down approach, </a:t>
            </a:r>
            <a:r>
              <a:rPr lang="en-US" b="1" baseline="0" dirty="0" smtClean="0"/>
              <a:t>governance needs to be built from bottom up</a:t>
            </a:r>
            <a:r>
              <a:rPr lang="en-US" baseline="0" dirty="0" smtClean="0"/>
              <a:t>, </a:t>
            </a:r>
            <a:r>
              <a:rPr lang="en-US" b="1" baseline="0" dirty="0" smtClean="0"/>
              <a:t>support needs to be given to local Somali efforts</a:t>
            </a:r>
            <a:r>
              <a:rPr lang="en-US" baseline="0" dirty="0" smtClean="0"/>
              <a:t>. </a:t>
            </a:r>
          </a:p>
          <a:p>
            <a:r>
              <a:rPr lang="en-US" baseline="0" dirty="0" smtClean="0"/>
              <a:t>In addition </a:t>
            </a:r>
            <a:r>
              <a:rPr lang="en-US" b="1" baseline="0" dirty="0" smtClean="0"/>
              <a:t>foreign naval efforts need to be seen as fair and just</a:t>
            </a:r>
            <a:r>
              <a:rPr lang="en-US" baseline="0" dirty="0" smtClean="0"/>
              <a:t>, not just focusing on piracy but also on illegal fishing and toxic waste dumping.</a:t>
            </a:r>
            <a:endParaRPr lang="en-US" dirty="0"/>
          </a:p>
        </p:txBody>
      </p:sp>
      <p:sp>
        <p:nvSpPr>
          <p:cNvPr id="4" name="Slide Number Placeholder 3"/>
          <p:cNvSpPr>
            <a:spLocks noGrp="1"/>
          </p:cNvSpPr>
          <p:nvPr>
            <p:ph type="sldNum" sz="quarter" idx="10"/>
          </p:nvPr>
        </p:nvSpPr>
        <p:spPr/>
        <p:txBody>
          <a:bodyPr/>
          <a:lstStyle/>
          <a:p>
            <a:fld id="{D04AAEB2-335C-4E71-A840-488FAC789B2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1" y="4419600"/>
            <a:ext cx="5486400" cy="4183380"/>
          </a:xfrm>
        </p:spPr>
        <p:txBody>
          <a:bodyPr>
            <a:normAutofit/>
          </a:bodyPr>
          <a:lstStyle/>
          <a:p>
            <a:endParaRPr lang="en-US" sz="800" dirty="0"/>
          </a:p>
          <a:p>
            <a:r>
              <a:rPr lang="en-US" dirty="0" smtClean="0"/>
              <a:t>Scheduled to</a:t>
            </a:r>
            <a:r>
              <a:rPr lang="en-US" baseline="0" dirty="0" smtClean="0"/>
              <a:t> be published October 30</a:t>
            </a:r>
            <a:r>
              <a:rPr lang="en-US" baseline="30000" dirty="0" smtClean="0"/>
              <a:t>th</a:t>
            </a:r>
            <a:r>
              <a:rPr lang="en-US" baseline="0" dirty="0" smtClean="0"/>
              <a:t> 2017!</a:t>
            </a:r>
            <a:endParaRPr lang="en-US" dirty="0"/>
          </a:p>
        </p:txBody>
      </p:sp>
      <p:sp>
        <p:nvSpPr>
          <p:cNvPr id="4" name="Slide Number Placeholder 3"/>
          <p:cNvSpPr>
            <a:spLocks noGrp="1"/>
          </p:cNvSpPr>
          <p:nvPr>
            <p:ph type="sldNum" sz="quarter" idx="10"/>
          </p:nvPr>
        </p:nvSpPr>
        <p:spPr/>
        <p:txBody>
          <a:bodyPr/>
          <a:lstStyle/>
          <a:p>
            <a:fld id="{D04AAEB2-335C-4E71-A840-488FAC789B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Clr>
                <a:srgbClr val="C00000"/>
              </a:buClr>
              <a:buFont typeface="Wingdings" panose="05000000000000000000" pitchFamily="2" charset="2"/>
              <a:buChar char="§"/>
            </a:pPr>
            <a:r>
              <a:rPr lang="en-US" b="1" i="1" dirty="0" smtClean="0">
                <a:solidFill>
                  <a:schemeClr val="tx1">
                    <a:lumMod val="75000"/>
                    <a:lumOff val="25000"/>
                  </a:schemeClr>
                </a:solidFill>
              </a:rPr>
              <a:t>Is Somali Maritime Piracy a form of Maritime Terrorism?</a:t>
            </a:r>
          </a:p>
          <a:p>
            <a:pPr lvl="1">
              <a:spcAft>
                <a:spcPts val="1200"/>
              </a:spcAft>
              <a:buClr>
                <a:srgbClr val="C00000"/>
              </a:buClr>
              <a:buFont typeface="Wingdings" panose="05000000000000000000" pitchFamily="2" charset="2"/>
              <a:buChar char="§"/>
            </a:pPr>
            <a:r>
              <a:rPr lang="en-US" b="0" i="0" dirty="0" smtClean="0">
                <a:solidFill>
                  <a:schemeClr val="tx1">
                    <a:lumMod val="75000"/>
                    <a:lumOff val="25000"/>
                  </a:schemeClr>
                </a:solidFill>
              </a:rPr>
              <a:t>Will look at definitions and motivations to understand these two phenomena</a:t>
            </a:r>
          </a:p>
          <a:p>
            <a:pPr>
              <a:spcAft>
                <a:spcPts val="1200"/>
              </a:spcAft>
              <a:buClr>
                <a:srgbClr val="C00000"/>
              </a:buClr>
              <a:buFont typeface="Wingdings" panose="05000000000000000000" pitchFamily="2" charset="2"/>
              <a:buChar char="§"/>
            </a:pPr>
            <a:r>
              <a:rPr lang="en-US" b="1" i="1" dirty="0" smtClean="0">
                <a:solidFill>
                  <a:schemeClr val="tx1">
                    <a:lumMod val="75000"/>
                    <a:lumOff val="25000"/>
                  </a:schemeClr>
                </a:solidFill>
              </a:rPr>
              <a:t>Is coupling these threats a sound policy decision?</a:t>
            </a:r>
          </a:p>
          <a:p>
            <a:pPr lvl="1">
              <a:spcAft>
                <a:spcPts val="1200"/>
              </a:spcAft>
              <a:buClr>
                <a:srgbClr val="C00000"/>
              </a:buClr>
              <a:buFont typeface="Wingdings" panose="05000000000000000000" pitchFamily="2" charset="2"/>
              <a:buChar char="§"/>
            </a:pPr>
            <a:r>
              <a:rPr lang="en-US" b="0" i="0" dirty="0" smtClean="0">
                <a:solidFill>
                  <a:schemeClr val="tx1">
                    <a:lumMod val="75000"/>
                    <a:lumOff val="25000"/>
                  </a:schemeClr>
                </a:solidFill>
              </a:rPr>
              <a:t>Will look at the motivations of Somali piracy and if existing measure have been successful.</a:t>
            </a:r>
          </a:p>
          <a:p>
            <a:pPr lvl="1">
              <a:spcAft>
                <a:spcPts val="1200"/>
              </a:spcAft>
              <a:buClr>
                <a:srgbClr val="C00000"/>
              </a:buClr>
              <a:buFont typeface="Wingdings" panose="05000000000000000000" pitchFamily="2" charset="2"/>
              <a:buNone/>
            </a:pPr>
            <a:endParaRPr lang="en-US" b="1" i="1" dirty="0" smtClean="0">
              <a:solidFill>
                <a:schemeClr val="tx1">
                  <a:lumMod val="75000"/>
                  <a:lumOff val="25000"/>
                </a:schemeClr>
              </a:solidFill>
            </a:endParaRPr>
          </a:p>
          <a:p>
            <a:pPr lvl="1">
              <a:spcAft>
                <a:spcPts val="1200"/>
              </a:spcAft>
              <a:buClr>
                <a:srgbClr val="C00000"/>
              </a:buClr>
              <a:buFont typeface="Wingdings" panose="05000000000000000000" pitchFamily="2" charset="2"/>
              <a:buNone/>
            </a:pPr>
            <a:r>
              <a:rPr lang="en-US" b="1" i="1" dirty="0" smtClean="0">
                <a:solidFill>
                  <a:schemeClr val="tx1">
                    <a:lumMod val="75000"/>
                    <a:lumOff val="25000"/>
                  </a:schemeClr>
                </a:solidFill>
              </a:rPr>
              <a:t>But first</a:t>
            </a:r>
            <a:r>
              <a:rPr lang="en-US" b="1" i="1" baseline="0" dirty="0" smtClean="0">
                <a:solidFill>
                  <a:schemeClr val="tx1">
                    <a:lumMod val="75000"/>
                    <a:lumOff val="25000"/>
                  </a:schemeClr>
                </a:solidFill>
              </a:rPr>
              <a:t> </a:t>
            </a:r>
            <a:r>
              <a:rPr lang="mr-IN" b="1" i="1" baseline="0" dirty="0" smtClean="0">
                <a:solidFill>
                  <a:schemeClr val="tx1">
                    <a:lumMod val="75000"/>
                    <a:lumOff val="25000"/>
                  </a:schemeClr>
                </a:solidFill>
              </a:rPr>
              <a:t>–</a:t>
            </a:r>
            <a:r>
              <a:rPr lang="en-US" b="1" i="1" baseline="0" dirty="0" smtClean="0">
                <a:solidFill>
                  <a:schemeClr val="tx1">
                    <a:lumMod val="75000"/>
                    <a:lumOff val="25000"/>
                  </a:schemeClr>
                </a:solidFill>
              </a:rPr>
              <a:t> why Somalia?</a:t>
            </a:r>
            <a:endParaRPr lang="en-US" b="1" i="1"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2</a:t>
            </a:fld>
            <a:endParaRPr lang="en-US"/>
          </a:p>
        </p:txBody>
      </p:sp>
    </p:spTree>
    <p:extLst>
      <p:ext uri="{BB962C8B-B14F-4D97-AF65-F5344CB8AC3E}">
        <p14:creationId xmlns:p14="http://schemas.microsoft.com/office/powerpoint/2010/main" val="112302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Somali piracy is different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Occurs in the </a:t>
            </a:r>
            <a:r>
              <a:rPr lang="en-US" b="1" dirty="0" smtClean="0">
                <a:solidFill>
                  <a:schemeClr val="tx1">
                    <a:lumMod val="85000"/>
                    <a:lumOff val="15000"/>
                  </a:schemeClr>
                </a:solidFill>
              </a:rPr>
              <a:t>high seas</a:t>
            </a:r>
            <a:r>
              <a:rPr lang="en-US" dirty="0" smtClean="0">
                <a:solidFill>
                  <a:schemeClr val="tx1">
                    <a:lumMod val="85000"/>
                    <a:lumOff val="15000"/>
                  </a:schemeClr>
                </a:solidFill>
              </a:rPr>
              <a:t>, </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Targets </a:t>
            </a:r>
            <a:r>
              <a:rPr lang="en-US" b="1" dirty="0" smtClean="0">
                <a:solidFill>
                  <a:schemeClr val="tx1">
                    <a:lumMod val="85000"/>
                    <a:lumOff val="15000"/>
                  </a:schemeClr>
                </a:solidFill>
              </a:rPr>
              <a:t>vessels in motion</a:t>
            </a:r>
            <a:r>
              <a:rPr lang="en-US" dirty="0" smtClean="0">
                <a:solidFill>
                  <a:schemeClr val="tx1">
                    <a:lumMod val="85000"/>
                    <a:lumOff val="15000"/>
                  </a:schemeClr>
                </a:solidFill>
              </a:rPr>
              <a:t>, </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During </a:t>
            </a:r>
            <a:r>
              <a:rPr lang="en-US" b="1" dirty="0" smtClean="0">
                <a:solidFill>
                  <a:schemeClr val="tx1">
                    <a:lumMod val="85000"/>
                    <a:lumOff val="15000"/>
                  </a:schemeClr>
                </a:solidFill>
              </a:rPr>
              <a:t>daytime</a:t>
            </a:r>
            <a:r>
              <a:rPr lang="en-US" dirty="0" smtClean="0">
                <a:solidFill>
                  <a:schemeClr val="tx1">
                    <a:lumMod val="85000"/>
                    <a:lumOff val="15000"/>
                  </a:schemeClr>
                </a:solidFill>
              </a:rPr>
              <a: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Likely to be </a:t>
            </a:r>
            <a:r>
              <a:rPr lang="en-US" b="1" dirty="0" smtClean="0">
                <a:solidFill>
                  <a:schemeClr val="tx1">
                    <a:lumMod val="85000"/>
                    <a:lumOff val="15000"/>
                  </a:schemeClr>
                </a:solidFill>
              </a:rPr>
              <a:t>armed and threatening</a:t>
            </a:r>
            <a:r>
              <a:rPr lang="en-US" dirty="0" smtClean="0">
                <a:solidFill>
                  <a:schemeClr val="tx1">
                    <a:lumMod val="85000"/>
                    <a:lumOff val="15000"/>
                  </a:schemeClr>
                </a:solidFill>
              </a:rPr>
              <a:t>, but not most violent,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Attacker</a:t>
            </a:r>
            <a:r>
              <a:rPr lang="en-US" baseline="0" dirty="0" smtClean="0">
                <a:solidFill>
                  <a:schemeClr val="tx1">
                    <a:lumMod val="85000"/>
                    <a:lumOff val="15000"/>
                  </a:schemeClr>
                </a:solidFill>
              </a:rPr>
              <a:t>s are l</a:t>
            </a:r>
            <a:r>
              <a:rPr lang="en-US" dirty="0" smtClean="0">
                <a:solidFill>
                  <a:schemeClr val="tx1">
                    <a:lumMod val="85000"/>
                    <a:lumOff val="15000"/>
                  </a:schemeClr>
                </a:solidFill>
              </a:rPr>
              <a:t>ess likely to board,</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Also, they hold the ship for </a:t>
            </a:r>
            <a:r>
              <a:rPr lang="en-US" b="1" dirty="0" smtClean="0">
                <a:solidFill>
                  <a:schemeClr val="tx1">
                    <a:lumMod val="85000"/>
                    <a:lumOff val="15000"/>
                  </a:schemeClr>
                </a:solidFill>
              </a:rPr>
              <a:t>ransom</a:t>
            </a:r>
            <a:r>
              <a:rPr lang="en-US" dirty="0" smtClean="0">
                <a:solidFill>
                  <a:schemeClr val="tx1">
                    <a:lumMod val="85000"/>
                    <a:lumOff val="15000"/>
                  </a:schemeClr>
                </a:solidFill>
              </a:rPr>
              <a: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AND it has solicited an unprecedented </a:t>
            </a:r>
            <a:r>
              <a:rPr lang="en-US" b="1" dirty="0" smtClean="0">
                <a:solidFill>
                  <a:schemeClr val="tx1">
                    <a:lumMod val="85000"/>
                    <a:lumOff val="15000"/>
                  </a:schemeClr>
                </a:solidFill>
              </a:rPr>
              <a:t>response</a:t>
            </a:r>
          </a:p>
          <a:p>
            <a:pPr lvl="1">
              <a:spcAft>
                <a:spcPts val="600"/>
              </a:spcAft>
              <a:buClr>
                <a:srgbClr val="F14124">
                  <a:lumMod val="75000"/>
                </a:srgbClr>
              </a:buClr>
              <a:buFont typeface="Wingdings" panose="05000000000000000000" pitchFamily="2" charset="2"/>
              <a:buChar char="§"/>
            </a:pPr>
            <a:r>
              <a:rPr lang="en-US" b="1" dirty="0" smtClean="0">
                <a:solidFill>
                  <a:schemeClr val="tx1">
                    <a:lumMod val="85000"/>
                    <a:lumOff val="15000"/>
                  </a:schemeClr>
                </a:solidFill>
              </a:rPr>
              <a:t>In many</a:t>
            </a:r>
            <a:r>
              <a:rPr lang="en-US" b="1" baseline="0" dirty="0" smtClean="0">
                <a:solidFill>
                  <a:schemeClr val="tx1">
                    <a:lumMod val="85000"/>
                    <a:lumOff val="15000"/>
                  </a:schemeClr>
                </a:solidFill>
              </a:rPr>
              <a:t> ways it has already been associated with terrorism</a:t>
            </a:r>
            <a:r>
              <a:rPr lang="en-US" dirty="0" smtClean="0">
                <a:solidFill>
                  <a:schemeClr val="tx1">
                    <a:lumMod val="85000"/>
                    <a:lumOff val="15000"/>
                  </a:schemeClr>
                </a:solidFill>
              </a:rPr>
              <a:t>.</a:t>
            </a:r>
          </a:p>
          <a:p>
            <a:pPr lvl="1">
              <a:spcAft>
                <a:spcPts val="600"/>
              </a:spcAft>
              <a:buClr>
                <a:srgbClr val="F14124">
                  <a:lumMod val="75000"/>
                </a:srgbClr>
              </a:buClr>
              <a:buFont typeface="Wingdings" panose="05000000000000000000" pitchFamily="2" charset="2"/>
              <a:buNone/>
            </a:pPr>
            <a:endParaRPr lang="en-US" dirty="0" smtClean="0">
              <a:solidFill>
                <a:schemeClr val="tx1">
                  <a:lumMod val="85000"/>
                  <a:lumOff val="15000"/>
                </a:schemeClr>
              </a:solidFill>
            </a:endParaRPr>
          </a:p>
          <a:p>
            <a:pPr lvl="1">
              <a:spcAft>
                <a:spcPts val="600"/>
              </a:spcAft>
              <a:buClr>
                <a:srgbClr val="F14124">
                  <a:lumMod val="75000"/>
                </a:srgbClr>
              </a:buClr>
              <a:buFont typeface="Wingdings" panose="05000000000000000000" pitchFamily="2" charset="2"/>
              <a:buNone/>
            </a:pPr>
            <a:r>
              <a:rPr lang="en-US" dirty="0" smtClean="0"/>
              <a:t>Research looks at whether</a:t>
            </a:r>
            <a:r>
              <a:rPr lang="en-US" baseline="0" dirty="0" smtClean="0"/>
              <a:t> Somali maritime piracy should be labeled terrorism. Are these different phenomena, are the underlying motives the same. To do this we will talk about wat piracy is, what terrorism is, what the motivations are of Somali pirates, and why there has been a trend to define Somali piracy as terrorism. </a:t>
            </a:r>
            <a:endParaRPr lang="en-US" dirty="0" smtClean="0"/>
          </a:p>
          <a:p>
            <a:pPr lvl="1">
              <a:spcAft>
                <a:spcPts val="600"/>
              </a:spcAft>
              <a:buClr>
                <a:srgbClr val="F14124">
                  <a:lumMod val="75000"/>
                </a:srgbClr>
              </a:buClr>
              <a:buFont typeface="Wingdings" panose="05000000000000000000" pitchFamily="2" charset="2"/>
              <a:buNone/>
            </a:pPr>
            <a:endParaRPr lang="en-US"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3</a:t>
            </a:fld>
            <a:endParaRPr lang="en-US"/>
          </a:p>
        </p:txBody>
      </p:sp>
    </p:spTree>
    <p:extLst>
      <p:ext uri="{BB962C8B-B14F-4D97-AF65-F5344CB8AC3E}">
        <p14:creationId xmlns:p14="http://schemas.microsoft.com/office/powerpoint/2010/main" val="168055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Piracy</a:t>
            </a:r>
            <a:r>
              <a:rPr lang="en-US" sz="1200" kern="1200" baseline="0" dirty="0" smtClean="0">
                <a:solidFill>
                  <a:schemeClr val="tx1"/>
                </a:solidFill>
                <a:effectLst/>
                <a:latin typeface="+mn-lt"/>
                <a:ea typeface="+mn-ea"/>
                <a:cs typeface="+mn-cs"/>
              </a:rPr>
              <a:t> is one of the oldest international crimes, and holds a unique position with the concept of universal jurisdiction (jure </a:t>
            </a:r>
            <a:r>
              <a:rPr lang="en-US" sz="1200" kern="1200" baseline="0" dirty="0" err="1" smtClean="0">
                <a:solidFill>
                  <a:schemeClr val="tx1"/>
                </a:solidFill>
                <a:effectLst/>
                <a:latin typeface="+mn-lt"/>
                <a:ea typeface="+mn-ea"/>
                <a:cs typeface="+mn-cs"/>
              </a:rPr>
              <a:t>gentium</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limitations of the UNCLOS </a:t>
            </a:r>
          </a:p>
          <a:p>
            <a:pPr marL="171450" indent="-171450">
              <a:buFont typeface="Arial" charset="0"/>
              <a:buChar char="•"/>
            </a:pPr>
            <a:r>
              <a:rPr lang="en-US" sz="1200" kern="1200" dirty="0" smtClean="0">
                <a:solidFill>
                  <a:schemeClr val="tx1"/>
                </a:solidFill>
                <a:effectLst/>
                <a:latin typeface="+mn-lt"/>
                <a:ea typeface="+mn-ea"/>
                <a:cs typeface="+mn-cs"/>
              </a:rPr>
              <a:t>ship-to-ship conflict;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occur in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international waters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[From 2001-10, 23% of all the incidents recorded in the CMPD fell within the legal definition of piracy. Most incidents occurred in territorial waters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50.8 per cent. </a:t>
            </a:r>
          </a:p>
          <a:p>
            <a:pPr marL="171450" indent="-171450">
              <a:buFont typeface="Arial" charset="0"/>
              <a:buChar char="•"/>
            </a:pPr>
            <a:r>
              <a:rPr lang="en-US" sz="1200" kern="1200" dirty="0" smtClean="0">
                <a:solidFill>
                  <a:schemeClr val="tx1"/>
                </a:solidFill>
                <a:effectLst/>
                <a:latin typeface="+mn-lt"/>
                <a:ea typeface="+mn-ea"/>
                <a:cs typeface="+mn-cs"/>
              </a:rPr>
              <a:t>for private ends. </a:t>
            </a:r>
          </a:p>
          <a:p>
            <a:r>
              <a:rPr lang="en-US" sz="1200" kern="1200" dirty="0" smtClean="0">
                <a:solidFill>
                  <a:schemeClr val="tx1"/>
                </a:solidFill>
                <a:effectLst/>
                <a:latin typeface="+mn-lt"/>
                <a:ea typeface="+mn-ea"/>
                <a:cs typeface="+mn-cs"/>
              </a:rPr>
              <a:t>Joseph Bingham, who prepared the </a:t>
            </a:r>
            <a:r>
              <a:rPr lang="en-US" sz="1200" i="1" kern="1200" dirty="0" smtClean="0">
                <a:solidFill>
                  <a:schemeClr val="tx1"/>
                </a:solidFill>
                <a:effectLst/>
                <a:latin typeface="+mn-lt"/>
                <a:ea typeface="+mn-ea"/>
                <a:cs typeface="+mn-cs"/>
              </a:rPr>
              <a:t>Comment to the Harvard Draft Convention on Piracy</a:t>
            </a:r>
            <a:r>
              <a:rPr lang="en-US" sz="1200" kern="1200" dirty="0" smtClean="0">
                <a:solidFill>
                  <a:schemeClr val="tx1"/>
                </a:solidFill>
                <a:effectLst/>
                <a:latin typeface="+mn-lt"/>
                <a:ea typeface="+mn-ea"/>
                <a:cs typeface="+mn-cs"/>
              </a:rPr>
              <a:t> (which formed the basis for the Geneva Convention and, therefore, UNCLOS), the private ends requirement excluded ‘all cases of wrongful attacks on persons or property for political ends, whether they are made on </a:t>
            </a:r>
            <a:r>
              <a:rPr lang="en-US" sz="1200" b="1" kern="1200" dirty="0" smtClean="0">
                <a:solidFill>
                  <a:schemeClr val="tx1"/>
                </a:solidFill>
                <a:effectLst/>
                <a:latin typeface="+mn-lt"/>
                <a:ea typeface="+mn-ea"/>
                <a:cs typeface="+mn-cs"/>
              </a:rPr>
              <a:t>behalf of states or of recognized belligerent organizations, or of unorganized revolutionary bands’</a:t>
            </a:r>
            <a:r>
              <a:rPr lang="en-US" sz="1200" kern="1200" dirty="0" smtClean="0">
                <a:solidFill>
                  <a:schemeClr val="tx1"/>
                </a:solidFill>
                <a:effectLst/>
                <a:latin typeface="+mn-lt"/>
                <a:ea typeface="+mn-ea"/>
                <a:cs typeface="+mn-cs"/>
              </a:rPr>
              <a:t>. In 1955, the International Law Commission (part of the UN General Assembly that is mandated with the development of international law) reiterated this stating that ‘the draft convention </a:t>
            </a:r>
            <a:r>
              <a:rPr lang="en-US" sz="1200" b="1" kern="1200" dirty="0" smtClean="0">
                <a:solidFill>
                  <a:schemeClr val="tx1"/>
                </a:solidFill>
                <a:effectLst/>
                <a:latin typeface="+mn-lt"/>
                <a:ea typeface="+mn-ea"/>
                <a:cs typeface="+mn-cs"/>
              </a:rPr>
              <a:t>excludes from its definition of piracy all cases of wrongful attacks on persons or property for political ends, whether they are made on behalf of states, or of recognized belligerent organizations, or of unrecognized revolutionary bands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6B96D-F338-46A4-902A-71698D575980}" type="slidenum">
              <a:rPr lang="en-US" smtClean="0"/>
              <a:t>4</a:t>
            </a:fld>
            <a:endParaRPr lang="en-US"/>
          </a:p>
        </p:txBody>
      </p:sp>
    </p:spTree>
    <p:extLst>
      <p:ext uri="{BB962C8B-B14F-4D97-AF65-F5344CB8AC3E}">
        <p14:creationId xmlns:p14="http://schemas.microsoft.com/office/powerpoint/2010/main" val="157962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1985,</a:t>
            </a:r>
            <a:r>
              <a:rPr lang="en-US" sz="1200" kern="1200" baseline="0" dirty="0" smtClean="0">
                <a:solidFill>
                  <a:schemeClr val="tx1"/>
                </a:solidFill>
                <a:effectLst/>
                <a:latin typeface="+mn-lt"/>
                <a:ea typeface="+mn-ea"/>
                <a:cs typeface="+mn-cs"/>
              </a:rPr>
              <a:t> four Palestinian Liberation Front members took a passenger cruise ship </a:t>
            </a:r>
            <a:r>
              <a:rPr lang="en-US" sz="1200" kern="1200" baseline="0" dirty="0" err="1" smtClean="0">
                <a:solidFill>
                  <a:schemeClr val="tx1"/>
                </a:solidFill>
                <a:effectLst/>
                <a:latin typeface="+mn-lt"/>
                <a:ea typeface="+mn-ea"/>
                <a:cs typeface="+mn-cs"/>
              </a:rPr>
              <a:t>Achille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Lauro</a:t>
            </a:r>
            <a:r>
              <a:rPr lang="en-US" sz="1200" kern="1200" baseline="0" dirty="0" smtClean="0">
                <a:solidFill>
                  <a:schemeClr val="tx1"/>
                </a:solidFill>
                <a:effectLst/>
                <a:latin typeface="+mn-lt"/>
                <a:ea typeface="+mn-ea"/>
                <a:cs typeface="+mn-cs"/>
              </a:rPr>
              <a:t> hostage in exchange of release of 50 Palestinian prisoner in Israel. When demands were not met, they killed an elderly wheelchair bound American man. There were not two ships, no mutiny, and it was not for private ends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UNCLOS did not apply. It was not considered piracy.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New law was drafted that would be broad enough to include piracy and terrorism. </a:t>
            </a:r>
          </a:p>
          <a:p>
            <a:r>
              <a:rPr lang="en-US" sz="1200" kern="1200" baseline="0" dirty="0" smtClean="0">
                <a:solidFill>
                  <a:schemeClr val="tx1"/>
                </a:solidFill>
                <a:effectLst/>
                <a:latin typeface="+mn-lt"/>
                <a:ea typeface="+mn-ea"/>
                <a:cs typeface="+mn-cs"/>
              </a:rPr>
              <a:t>1988 Convention for the Suppression of Unlawful Acts against the Safety of Maritime Navigation. Much broader, LARGER SCOPE AND APPLICABILITY, no two ship requirement, no high seas requirement, motivation irrelevant... </a:t>
            </a:r>
          </a:p>
          <a:p>
            <a:r>
              <a:rPr lang="en-US" sz="1200" kern="1200" baseline="0" dirty="0" smtClean="0">
                <a:solidFill>
                  <a:schemeClr val="tx1"/>
                </a:solidFill>
                <a:effectLst/>
                <a:latin typeface="+mn-lt"/>
                <a:ea typeface="+mn-ea"/>
                <a:cs typeface="+mn-cs"/>
              </a:rPr>
              <a:t>BUT it did not have universal jurisdiction. Had to go through signing and ratification like any other international law. Added consensual boarding with the SUA Protocol in 2005 but still very rare use of SUA. Because it has to “ENDANGER THE SAEFTY OF MARITIME NAVIGATION”.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6B96D-F338-46A4-902A-71698D575980}" type="slidenum">
              <a:rPr lang="en-US" smtClean="0"/>
              <a:t>5</a:t>
            </a:fld>
            <a:endParaRPr lang="en-US"/>
          </a:p>
        </p:txBody>
      </p:sp>
    </p:spTree>
    <p:extLst>
      <p:ext uri="{BB962C8B-B14F-4D97-AF65-F5344CB8AC3E}">
        <p14:creationId xmlns:p14="http://schemas.microsoft.com/office/powerpoint/2010/main" val="194322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look beyond</a:t>
            </a:r>
            <a:r>
              <a:rPr lang="en-US" baseline="0" dirty="0" smtClean="0"/>
              <a:t> the legal definition since this is not helpful as we saw from two main instruments. What is piracy? It involves a variety of behaviors, from sneak thieves with no interpersonal violence, to hit and run incidents where individuals attack crew and steal equipment and personal belongings or partial cargo, to seizures to obtain cargo or ship, to ransoming which requires less sophistication. This range in levels of violence and organization and number of incidents. Phantom ships were stolen vessels which were used for stealing cargoes from ports through fake vessel IDs. Highly sophisticated crimes that occurred in the 90s. </a:t>
            </a:r>
          </a:p>
          <a:p>
            <a:endParaRPr lang="en-US" baseline="0" dirty="0" smtClean="0"/>
          </a:p>
          <a:p>
            <a:r>
              <a:rPr lang="en-US" baseline="0" dirty="0" smtClean="0"/>
              <a:t>The International Maritime Organization categorizes piracy into three broad categories. </a:t>
            </a:r>
          </a:p>
          <a:p>
            <a:endParaRPr lang="en-US" baseline="0" dirty="0" smtClean="0"/>
          </a:p>
          <a:p>
            <a:r>
              <a:rPr lang="en-US" baseline="0" dirty="0" smtClean="0"/>
              <a:t>There are several typologies, a select few include terrorism, but the majority suggest that maritime terrorism has a different motive, it is for private gain.</a:t>
            </a:r>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6</a:t>
            </a:fld>
            <a:endParaRPr lang="en-US"/>
          </a:p>
        </p:txBody>
      </p:sp>
    </p:spTree>
    <p:extLst>
      <p:ext uri="{BB962C8B-B14F-4D97-AF65-F5344CB8AC3E}">
        <p14:creationId xmlns:p14="http://schemas.microsoft.com/office/powerpoint/2010/main" val="154979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terrorism. Even harder to define! Over 200 definitions. There are various types of terrorisms</a:t>
            </a:r>
            <a:r>
              <a:rPr lang="en-US" baseline="0" dirty="0" smtClean="0"/>
              <a:t> </a:t>
            </a:r>
            <a:r>
              <a:rPr lang="mr-IN" baseline="0" dirty="0" smtClean="0"/>
              <a:t>–</a:t>
            </a:r>
            <a:r>
              <a:rPr lang="en-US" baseline="0" dirty="0" smtClean="0"/>
              <a:t> domestic, international, state, sub-national... Political nature means it is based on societal perceptions and is a form of stigmatization. UN has been trying to come up with a definition but has largely been unsuccessful. The US has 20 different definitions depending on the organ of state (FBI, State Department, Department of Defense...) Problem with state definition is that it is PROPAGANDISTIC </a:t>
            </a:r>
            <a:r>
              <a:rPr lang="mr-IN" baseline="0" dirty="0" smtClean="0"/>
              <a:t>–</a:t>
            </a:r>
            <a:r>
              <a:rPr lang="en-US" baseline="0" dirty="0" smtClean="0"/>
              <a:t> it is biased towards the political and ideological interests. Need objective definition </a:t>
            </a:r>
            <a:r>
              <a:rPr lang="en-US" baseline="0" dirty="0" smtClean="0">
                <a:sym typeface="Wingdings"/>
              </a:rPr>
              <a:t> literal definition. </a:t>
            </a:r>
          </a:p>
          <a:p>
            <a:r>
              <a:rPr lang="en-US" baseline="0" dirty="0" smtClean="0">
                <a:sym typeface="Wingdings"/>
              </a:rPr>
              <a:t>From an </a:t>
            </a:r>
            <a:r>
              <a:rPr lang="en-US" baseline="0" dirty="0" err="1" smtClean="0">
                <a:sym typeface="Wingdings"/>
              </a:rPr>
              <a:t>anaysis</a:t>
            </a:r>
            <a:r>
              <a:rPr lang="en-US" baseline="0" dirty="0" smtClean="0">
                <a:sym typeface="Wingdings"/>
              </a:rPr>
              <a:t> of the various legal, national, international, and academic definitions can identify various common factors.</a:t>
            </a:r>
          </a:p>
          <a:p>
            <a:endParaRPr lang="en-US" baseline="0" dirty="0" smtClean="0">
              <a:sym typeface="Wingdings"/>
            </a:endParaRPr>
          </a:p>
          <a:p>
            <a:r>
              <a:rPr lang="en-US" baseline="0" dirty="0" smtClean="0">
                <a:sym typeface="Wingdings"/>
              </a:rPr>
              <a:t>One of the key elements that differentiates terrorism is the political motivation. Need to look at motivation of piracy and terrorism and see if these are aligned. </a:t>
            </a:r>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7</a:t>
            </a:fld>
            <a:endParaRPr lang="en-US"/>
          </a:p>
        </p:txBody>
      </p:sp>
    </p:spTree>
    <p:extLst>
      <p:ext uri="{BB962C8B-B14F-4D97-AF65-F5344CB8AC3E}">
        <p14:creationId xmlns:p14="http://schemas.microsoft.com/office/powerpoint/2010/main" val="170852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chemeClr val="bg1">
                    <a:lumMod val="85000"/>
                  </a:schemeClr>
                </a:solidFill>
              </a:rPr>
              <a:t>Motivation can be divided into expressive and instrumental</a:t>
            </a:r>
            <a:r>
              <a:rPr lang="en-US" i="1" baseline="0" dirty="0" smtClean="0">
                <a:solidFill>
                  <a:schemeClr val="bg1">
                    <a:lumMod val="85000"/>
                  </a:schemeClr>
                </a:solidFill>
              </a:rPr>
              <a:t>.</a:t>
            </a:r>
            <a:endParaRPr lang="en-US" i="1" dirty="0" smtClean="0">
              <a:solidFill>
                <a:schemeClr val="bg1">
                  <a:lumMod val="85000"/>
                </a:schemeClr>
              </a:solidFill>
            </a:endParaRPr>
          </a:p>
          <a:p>
            <a:r>
              <a:rPr lang="en-US" i="1" dirty="0" smtClean="0">
                <a:solidFill>
                  <a:schemeClr val="bg1">
                    <a:lumMod val="85000"/>
                  </a:schemeClr>
                </a:solidFill>
              </a:rPr>
              <a:t>Expressive crimes are affective emotional outlets</a:t>
            </a:r>
            <a:r>
              <a:rPr lang="en-US" i="1" baseline="0" dirty="0" smtClean="0">
                <a:solidFill>
                  <a:schemeClr val="bg1">
                    <a:lumMod val="85000"/>
                  </a:schemeClr>
                </a:solidFill>
              </a:rPr>
              <a:t> </a:t>
            </a:r>
            <a:r>
              <a:rPr lang="en-US" i="1" dirty="0" smtClean="0">
                <a:solidFill>
                  <a:schemeClr val="bg1">
                    <a:lumMod val="85000"/>
                  </a:schemeClr>
                </a:solidFill>
              </a:rPr>
              <a:t>such as venting rage, anger or frustration, Instrumental crimes are aimed at acquiring form financial gain or social status it is usually planned, premeditated and reasoned.</a:t>
            </a:r>
            <a:r>
              <a:rPr lang="en-US" i="1" baseline="0" dirty="0" smtClean="0">
                <a:solidFill>
                  <a:schemeClr val="bg1">
                    <a:lumMod val="85000"/>
                  </a:schemeClr>
                </a:solidFill>
              </a:rPr>
              <a:t> Terrorism is a RELATED to expressive crime however it is also a purposeful and planned form of communication. </a:t>
            </a:r>
          </a:p>
          <a:p>
            <a:endParaRPr lang="en-US" i="1" baseline="0" dirty="0" smtClean="0"/>
          </a:p>
          <a:p>
            <a:r>
              <a:rPr lang="en-US" baseline="0" dirty="0" smtClean="0"/>
              <a:t>Merton’s Anomie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therefore more useful to use a different lens to understand the motivations of piracy and terrorism.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one of the most well-known articles in sociology, Merton explores how structural contradictions caused by the incongruence of the goals set by society and the means to achieve these goals create strains and frustrations experienced by individuals. Merton theorized that these conditions produced various types of adaptations, thereby explaining the variance in human behavior in the face of anomic conditions. The various adaptations are contingent on the internalization of the existing cultural goals and institutionalized means of achieving these.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Innovation describes individual behavior which strives to attain the goals of monetary gain and success set by society but rejects the institutionalized means of attaining these goals. (anti-social</a:t>
            </a:r>
            <a:r>
              <a:rPr lang="en-US" sz="1200" kern="1200" baseline="0" dirty="0" smtClean="0">
                <a:solidFill>
                  <a:schemeClr val="tx1"/>
                </a:solidFill>
                <a:effectLst/>
                <a:latin typeface="+mn-lt"/>
                <a:ea typeface="+mn-ea"/>
                <a:cs typeface="+mn-cs"/>
              </a:rPr>
              <a:t> crime embraces existing social and political order and take advantage if it)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Rebellion, on the other hand, is a rejection of both the goals espoused by society as well as the legitimate means of achieving such goals, instead those who rebel advocate for new goals using unorthodox means to achieve these. (social crime challenging prevailing social and political order and its values. It is a campaign for change. </a:t>
            </a:r>
          </a:p>
          <a:p>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8</a:t>
            </a:fld>
            <a:endParaRPr lang="en-US"/>
          </a:p>
        </p:txBody>
      </p:sp>
    </p:spTree>
    <p:extLst>
      <p:ext uri="{BB962C8B-B14F-4D97-AF65-F5344CB8AC3E}">
        <p14:creationId xmlns:p14="http://schemas.microsoft.com/office/powerpoint/2010/main" val="1373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buFont typeface="Wingdings" charset="2"/>
              <a:buChar char="§"/>
            </a:pPr>
            <a:r>
              <a:rPr lang="en-US" dirty="0" smtClean="0"/>
              <a:t>12</a:t>
            </a:r>
            <a:r>
              <a:rPr lang="en-US" baseline="30000" dirty="0" smtClean="0"/>
              <a:t>th</a:t>
            </a:r>
            <a:r>
              <a:rPr lang="en-US" dirty="0" smtClean="0"/>
              <a:t>  January, 1991     MV </a:t>
            </a:r>
            <a:r>
              <a:rPr lang="en-US" dirty="0" err="1" smtClean="0"/>
              <a:t>Naviluck</a:t>
            </a:r>
            <a:endParaRPr lang="en-US" dirty="0" smtClean="0"/>
          </a:p>
          <a:p>
            <a:pPr>
              <a:buClr>
                <a:srgbClr val="C00000"/>
              </a:buClr>
              <a:buFont typeface="Wingdings" charset="2"/>
              <a:buNone/>
            </a:pPr>
            <a:r>
              <a:rPr lang="en-US" dirty="0" smtClean="0"/>
              <a:t>Official first piracy incident </a:t>
            </a:r>
            <a:r>
              <a:rPr lang="mr-IN" dirty="0" smtClean="0"/>
              <a:t>–</a:t>
            </a:r>
            <a:r>
              <a:rPr lang="en-US" dirty="0" smtClean="0"/>
              <a:t> but not capturing trawlers (fishing vessels) in official data. However, this is</a:t>
            </a:r>
            <a:r>
              <a:rPr lang="en-US" baseline="0" dirty="0" smtClean="0"/>
              <a:t> the first merchant ship an remains a key marker</a:t>
            </a:r>
            <a:endParaRPr lang="en-US" dirty="0" smtClean="0"/>
          </a:p>
          <a:p>
            <a:pPr>
              <a:buClr>
                <a:srgbClr val="C00000"/>
              </a:buClr>
              <a:buFont typeface="Wingdings" charset="2"/>
              <a:buChar char="§"/>
            </a:pPr>
            <a:r>
              <a:rPr lang="en-US" dirty="0" smtClean="0"/>
              <a:t>26</a:t>
            </a:r>
            <a:r>
              <a:rPr lang="en-US" baseline="30000" dirty="0" smtClean="0"/>
              <a:t>th</a:t>
            </a:r>
            <a:r>
              <a:rPr lang="en-US" dirty="0" smtClean="0"/>
              <a:t>  January, 1991    </a:t>
            </a:r>
            <a:r>
              <a:rPr lang="en-US" dirty="0" err="1" smtClean="0"/>
              <a:t>Siad</a:t>
            </a:r>
            <a:r>
              <a:rPr lang="en-US" dirty="0" smtClean="0"/>
              <a:t> Barre ousted</a:t>
            </a:r>
          </a:p>
          <a:p>
            <a:r>
              <a:rPr lang="en-US" dirty="0" smtClean="0"/>
              <a:t>Coincides</a:t>
            </a:r>
            <a:r>
              <a:rPr lang="en-US" baseline="0" dirty="0" smtClean="0"/>
              <a:t> with Barre regime collapse, provides context but more than just social upheaval, it is about policies of the Barre regime and the strategies of international community</a:t>
            </a:r>
            <a:endParaRPr lang="en-US" dirty="0"/>
          </a:p>
        </p:txBody>
      </p:sp>
      <p:sp>
        <p:nvSpPr>
          <p:cNvPr id="4" name="Slide Number Placeholder 3"/>
          <p:cNvSpPr>
            <a:spLocks noGrp="1"/>
          </p:cNvSpPr>
          <p:nvPr>
            <p:ph type="sldNum" sz="quarter" idx="10"/>
          </p:nvPr>
        </p:nvSpPr>
        <p:spPr/>
        <p:txBody>
          <a:bodyPr/>
          <a:lstStyle/>
          <a:p>
            <a:fld id="{E156B96D-F338-46A4-902A-71698D575980}" type="slidenum">
              <a:rPr lang="en-US" smtClean="0"/>
              <a:t>9</a:t>
            </a:fld>
            <a:endParaRPr lang="en-US"/>
          </a:p>
        </p:txBody>
      </p:sp>
    </p:spTree>
    <p:extLst>
      <p:ext uri="{BB962C8B-B14F-4D97-AF65-F5344CB8AC3E}">
        <p14:creationId xmlns:p14="http://schemas.microsoft.com/office/powerpoint/2010/main" val="661326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A591F-77F9-4DE4-B268-569BD360BD1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EBCE-8D54-4092-8A79-F6EC8BBB237E}" type="slidenum">
              <a:rPr lang="en-US" smtClean="0"/>
              <a:t>‹#›</a:t>
            </a:fld>
            <a:endParaRPr lang="en-US"/>
          </a:p>
        </p:txBody>
      </p:sp>
      <p:pic>
        <p:nvPicPr>
          <p:cNvPr id="7" name="Picture 6" descr="103354468_wide.jpg"/>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20520" y="448294"/>
            <a:ext cx="8302959" cy="4657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142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A591F-77F9-4DE4-B268-569BD360BD1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EBCE-8D54-4092-8A79-F6EC8BBB237E}" type="slidenum">
              <a:rPr lang="en-US" smtClean="0"/>
              <a:t>‹#›</a:t>
            </a:fld>
            <a:endParaRPr lang="en-US"/>
          </a:p>
        </p:txBody>
      </p:sp>
      <p:sp>
        <p:nvSpPr>
          <p:cNvPr id="7"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16865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A591F-77F9-4DE4-B268-569BD360BD1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EBCE-8D54-4092-8A79-F6EC8BBB237E}" type="slidenum">
              <a:rPr lang="en-US" smtClean="0"/>
              <a:t>‹#›</a:t>
            </a:fld>
            <a:endParaRPr lang="en-US"/>
          </a:p>
        </p:txBody>
      </p:sp>
      <p:sp>
        <p:nvSpPr>
          <p:cNvPr id="7"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0134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 y="609600"/>
            <a:ext cx="6856021" cy="1143000"/>
          </a:xfrm>
          <a:solidFill>
            <a:schemeClr val="tx1">
              <a:lumMod val="65000"/>
              <a:lumOff val="35000"/>
            </a:schemeClr>
          </a:solidFill>
        </p:spPr>
        <p:txBody>
          <a:bodyPr/>
          <a:lstStyle>
            <a:lvl1pPr algn="l">
              <a:defRPr b="1">
                <a:solidFill>
                  <a:schemeClr val="bg1">
                    <a:lumMod val="8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5C27A0-422E-4213-B7CA-876A91933205}"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EE423-C152-40CB-B423-92CD0DA84FE4}" type="slidenum">
              <a:rPr lang="en-US" smtClean="0"/>
              <a:t>‹#›</a:t>
            </a:fld>
            <a:endParaRPr lang="en-US"/>
          </a:p>
        </p:txBody>
      </p:sp>
    </p:spTree>
    <p:extLst>
      <p:ext uri="{BB962C8B-B14F-4D97-AF65-F5344CB8AC3E}">
        <p14:creationId xmlns:p14="http://schemas.microsoft.com/office/powerpoint/2010/main" val="368085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A591F-77F9-4DE4-B268-569BD360BD1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EBCE-8D54-4092-8A79-F6EC8BBB237E}" type="slidenum">
              <a:rPr lang="en-US" smtClean="0"/>
              <a:t>‹#›</a:t>
            </a:fld>
            <a:endParaRPr lang="en-US"/>
          </a:p>
        </p:txBody>
      </p:sp>
      <p:sp>
        <p:nvSpPr>
          <p:cNvPr id="7"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89639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A591F-77F9-4DE4-B268-569BD360BD13}"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EBCE-8D54-4092-8A79-F6EC8BBB237E}" type="slidenum">
              <a:rPr lang="en-US" smtClean="0"/>
              <a:t>‹#›</a:t>
            </a:fld>
            <a:endParaRPr lang="en-US"/>
          </a:p>
        </p:txBody>
      </p:sp>
      <p:sp>
        <p:nvSpPr>
          <p:cNvPr id="8"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71711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A591F-77F9-4DE4-B268-569BD360BD13}"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DEBCE-8D54-4092-8A79-F6EC8BBB237E}" type="slidenum">
              <a:rPr lang="en-US" smtClean="0"/>
              <a:t>‹#›</a:t>
            </a:fld>
            <a:endParaRPr lang="en-US"/>
          </a:p>
        </p:txBody>
      </p:sp>
      <p:sp>
        <p:nvSpPr>
          <p:cNvPr id="10"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205566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A591F-77F9-4DE4-B268-569BD360BD13}"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DEBCE-8D54-4092-8A79-F6EC8BBB237E}" type="slidenum">
              <a:rPr lang="en-US" smtClean="0"/>
              <a:t>‹#›</a:t>
            </a:fld>
            <a:endParaRPr lang="en-US"/>
          </a:p>
        </p:txBody>
      </p:sp>
      <p:sp>
        <p:nvSpPr>
          <p:cNvPr id="6"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50607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A591F-77F9-4DE4-B268-569BD360BD13}"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DEBCE-8D54-4092-8A79-F6EC8BBB237E}" type="slidenum">
              <a:rPr lang="en-US" smtClean="0"/>
              <a:t>‹#›</a:t>
            </a:fld>
            <a:endParaRPr lang="en-US"/>
          </a:p>
        </p:txBody>
      </p:sp>
      <p:sp>
        <p:nvSpPr>
          <p:cNvPr id="5" name="Title 1"/>
          <p:cNvSpPr>
            <a:spLocks noGrp="1"/>
          </p:cNvSpPr>
          <p:nvPr>
            <p:ph type="title"/>
          </p:nvPr>
        </p:nvSpPr>
        <p:spPr>
          <a:xfrm>
            <a:off x="1979" y="609600"/>
            <a:ext cx="6856021" cy="1143000"/>
          </a:xfrm>
          <a:solidFill>
            <a:schemeClr val="tx1">
              <a:lumMod val="65000"/>
              <a:lumOff val="35000"/>
            </a:schemeClr>
          </a:solidFill>
        </p:spPr>
        <p:txBody>
          <a:bodyPr/>
          <a:lstStyle>
            <a:lvl1pPr algn="l">
              <a:defRPr b="1">
                <a:solidFill>
                  <a:schemeClr val="bg1">
                    <a:lumMod val="8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932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A591F-77F9-4DE4-B268-569BD360BD13}"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EBCE-8D54-4092-8A79-F6EC8BBB237E}" type="slidenum">
              <a:rPr lang="en-US" smtClean="0"/>
              <a:t>‹#›</a:t>
            </a:fld>
            <a:endParaRPr lang="en-US"/>
          </a:p>
        </p:txBody>
      </p:sp>
      <p:sp>
        <p:nvSpPr>
          <p:cNvPr id="8"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04771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A591F-77F9-4DE4-B268-569BD360BD13}"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EBCE-8D54-4092-8A79-F6EC8BBB237E}" type="slidenum">
              <a:rPr lang="en-US" smtClean="0"/>
              <a:t>‹#›</a:t>
            </a:fld>
            <a:endParaRPr lang="en-US"/>
          </a:p>
        </p:txBody>
      </p:sp>
      <p:sp>
        <p:nvSpPr>
          <p:cNvPr id="8" name="Title 1"/>
          <p:cNvSpPr txBox="1">
            <a:spLocks/>
          </p:cNvSpPr>
          <p:nvPr userDrawn="1"/>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96598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A591F-77F9-4DE4-B268-569BD360BD13}" type="datetimeFigureOut">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DEBCE-8D54-4092-8A79-F6EC8BBB237E}" type="slidenum">
              <a:rPr lang="en-US" smtClean="0"/>
              <a:t>‹#›</a:t>
            </a:fld>
            <a:endParaRPr lang="en-US"/>
          </a:p>
        </p:txBody>
      </p:sp>
    </p:spTree>
    <p:extLst>
      <p:ext uri="{BB962C8B-B14F-4D97-AF65-F5344CB8AC3E}">
        <p14:creationId xmlns:p14="http://schemas.microsoft.com/office/powerpoint/2010/main" val="3113881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124200"/>
          </a:xfrm>
        </p:spPr>
        <p:txBody>
          <a:bodyPr>
            <a:normAutofit/>
          </a:bodyPr>
          <a:lstStyle/>
          <a:p>
            <a:pPr marL="182880" indent="0">
              <a:buNone/>
            </a:pPr>
            <a:r>
              <a:rPr lang="en-US" sz="5400" b="1" dirty="0" smtClean="0">
                <a:effectLst/>
              </a:rPr>
              <a:t>Somali</a:t>
            </a:r>
            <a:br>
              <a:rPr lang="en-US" sz="5400" b="1" dirty="0" smtClean="0">
                <a:effectLst/>
              </a:rPr>
            </a:br>
            <a:r>
              <a:rPr lang="en-US" sz="5400" b="1" dirty="0" smtClean="0">
                <a:effectLst/>
              </a:rPr>
              <a:t>Maritime </a:t>
            </a:r>
            <a:br>
              <a:rPr lang="en-US" sz="5400" b="1" dirty="0" smtClean="0">
                <a:effectLst/>
              </a:rPr>
            </a:br>
            <a:r>
              <a:rPr lang="en-US" sz="5400" b="1" dirty="0" smtClean="0">
                <a:effectLst/>
              </a:rPr>
              <a:t>Predation </a:t>
            </a:r>
            <a:endParaRPr lang="en-US" b="1" dirty="0">
              <a:effectLst/>
            </a:endParaRPr>
          </a:p>
        </p:txBody>
      </p:sp>
      <p:sp>
        <p:nvSpPr>
          <p:cNvPr id="3" name="Subtitle 2"/>
          <p:cNvSpPr>
            <a:spLocks noGrp="1"/>
          </p:cNvSpPr>
          <p:nvPr>
            <p:ph type="subTitle" idx="1"/>
          </p:nvPr>
        </p:nvSpPr>
        <p:spPr>
          <a:xfrm>
            <a:off x="1905000" y="3886200"/>
            <a:ext cx="7223760" cy="1645920"/>
          </a:xfrm>
          <a:solidFill>
            <a:schemeClr val="tx1">
              <a:lumMod val="75000"/>
              <a:lumOff val="25000"/>
            </a:schemeClr>
          </a:solidFill>
          <a:effectLst/>
        </p:spPr>
        <p:txBody>
          <a:bodyPr>
            <a:normAutofit/>
          </a:bodyPr>
          <a:lstStyle/>
          <a:p>
            <a:endParaRPr lang="en-US" sz="300" b="1" dirty="0" smtClean="0">
              <a:solidFill>
                <a:schemeClr val="bg1">
                  <a:lumMod val="85000"/>
                </a:schemeClr>
              </a:solidFill>
              <a:effectLst/>
            </a:endParaRPr>
          </a:p>
          <a:p>
            <a:r>
              <a:rPr lang="en-US" sz="3600" b="1" dirty="0" smtClean="0">
                <a:solidFill>
                  <a:schemeClr val="bg1">
                    <a:lumMod val="85000"/>
                  </a:schemeClr>
                </a:solidFill>
                <a:effectLst/>
              </a:rPr>
              <a:t>Traditional Piracy or </a:t>
            </a:r>
          </a:p>
          <a:p>
            <a:r>
              <a:rPr lang="en-US" sz="3600" b="1" dirty="0" smtClean="0">
                <a:solidFill>
                  <a:schemeClr val="bg1">
                    <a:lumMod val="85000"/>
                  </a:schemeClr>
                </a:solidFill>
                <a:effectLst/>
              </a:rPr>
              <a:t>a New </a:t>
            </a:r>
            <a:r>
              <a:rPr lang="en-US" sz="3600" b="1" dirty="0">
                <a:solidFill>
                  <a:schemeClr val="bg1">
                    <a:lumMod val="85000"/>
                  </a:schemeClr>
                </a:solidFill>
              </a:rPr>
              <a:t>F</a:t>
            </a:r>
            <a:r>
              <a:rPr lang="en-US" sz="3600" b="1" dirty="0" smtClean="0">
                <a:solidFill>
                  <a:schemeClr val="bg1">
                    <a:lumMod val="85000"/>
                  </a:schemeClr>
                </a:solidFill>
                <a:effectLst/>
              </a:rPr>
              <a:t>orm of Terrorism?</a:t>
            </a:r>
            <a:endParaRPr lang="en-US" sz="4000" b="1" dirty="0" smtClean="0">
              <a:solidFill>
                <a:schemeClr val="bg1">
                  <a:lumMod val="85000"/>
                </a:schemeClr>
              </a:solidFill>
              <a:effectLst/>
            </a:endParaRPr>
          </a:p>
        </p:txBody>
      </p:sp>
      <p:sp>
        <p:nvSpPr>
          <p:cNvPr id="4" name="TextBox 3"/>
          <p:cNvSpPr txBox="1"/>
          <p:nvPr/>
        </p:nvSpPr>
        <p:spPr>
          <a:xfrm>
            <a:off x="4052077" y="5867400"/>
            <a:ext cx="3303981" cy="584775"/>
          </a:xfrm>
          <a:prstGeom prst="rect">
            <a:avLst/>
          </a:prstGeom>
          <a:noFill/>
        </p:spPr>
        <p:txBody>
          <a:bodyPr wrap="none" rtlCol="0">
            <a:spAutoFit/>
          </a:bodyPr>
          <a:lstStyle/>
          <a:p>
            <a:pPr algn="ctr"/>
            <a:r>
              <a:rPr lang="en-US" b="1" dirty="0" err="1" smtClean="0">
                <a:solidFill>
                  <a:schemeClr val="tx1">
                    <a:lumMod val="85000"/>
                    <a:lumOff val="15000"/>
                  </a:schemeClr>
                </a:solidFill>
              </a:rPr>
              <a:t>Anamika</a:t>
            </a:r>
            <a:r>
              <a:rPr lang="en-US" b="1" dirty="0" smtClean="0">
                <a:solidFill>
                  <a:schemeClr val="tx1">
                    <a:lumMod val="85000"/>
                    <a:lumOff val="15000"/>
                  </a:schemeClr>
                </a:solidFill>
              </a:rPr>
              <a:t> </a:t>
            </a:r>
            <a:r>
              <a:rPr lang="en-US" b="1" dirty="0" err="1" smtClean="0">
                <a:solidFill>
                  <a:schemeClr val="tx1">
                    <a:lumMod val="85000"/>
                    <a:lumOff val="15000"/>
                  </a:schemeClr>
                </a:solidFill>
              </a:rPr>
              <a:t>Twyman-Ghoshal</a:t>
            </a:r>
            <a:r>
              <a:rPr lang="en-US" b="1" dirty="0" smtClean="0">
                <a:solidFill>
                  <a:schemeClr val="tx1">
                    <a:lumMod val="85000"/>
                    <a:lumOff val="15000"/>
                  </a:schemeClr>
                </a:solidFill>
              </a:rPr>
              <a:t>, PhD.</a:t>
            </a:r>
          </a:p>
          <a:p>
            <a:pPr algn="ctr"/>
            <a:r>
              <a:rPr lang="en-US" sz="1400" b="1" i="1" dirty="0" err="1" smtClean="0">
                <a:solidFill>
                  <a:schemeClr val="tx1">
                    <a:lumMod val="85000"/>
                    <a:lumOff val="15000"/>
                  </a:schemeClr>
                </a:solidFill>
              </a:rPr>
              <a:t>Stonehill</a:t>
            </a:r>
            <a:r>
              <a:rPr lang="en-US" sz="1400" b="1" i="1" dirty="0" smtClean="0">
                <a:solidFill>
                  <a:schemeClr val="tx1">
                    <a:lumMod val="85000"/>
                    <a:lumOff val="15000"/>
                  </a:schemeClr>
                </a:solidFill>
              </a:rPr>
              <a:t> College, MA</a:t>
            </a:r>
            <a:endParaRPr lang="en-US" sz="1400" b="1" i="1" dirty="0">
              <a:solidFill>
                <a:schemeClr val="tx1">
                  <a:lumMod val="85000"/>
                  <a:lumOff val="15000"/>
                </a:schemeClr>
              </a:solidFill>
            </a:endParaRPr>
          </a:p>
        </p:txBody>
      </p:sp>
    </p:spTree>
    <p:extLst>
      <p:ext uri="{BB962C8B-B14F-4D97-AF65-F5344CB8AC3E}">
        <p14:creationId xmlns:p14="http://schemas.microsoft.com/office/powerpoint/2010/main" val="3301457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 y="457200"/>
            <a:ext cx="4189021" cy="1143000"/>
          </a:xfrm>
        </p:spPr>
        <p:txBody>
          <a:bodyPr>
            <a:normAutofit fontScale="90000"/>
          </a:bodyPr>
          <a:lstStyle/>
          <a:p>
            <a:pPr algn="ctr"/>
            <a:r>
              <a:rPr lang="en-US" sz="3600" dirty="0" smtClean="0"/>
              <a:t>A brief </a:t>
            </a:r>
            <a:r>
              <a:rPr lang="en-US" sz="3600" dirty="0"/>
              <a:t>history of Somalia</a:t>
            </a:r>
          </a:p>
        </p:txBody>
      </p:sp>
      <p:sp>
        <p:nvSpPr>
          <p:cNvPr id="6" name="Down Arrow 5"/>
          <p:cNvSpPr/>
          <p:nvPr/>
        </p:nvSpPr>
        <p:spPr>
          <a:xfrm>
            <a:off x="4191000" y="0"/>
            <a:ext cx="1447800" cy="6798624"/>
          </a:xfrm>
          <a:prstGeom prst="downArrow">
            <a:avLst>
              <a:gd name="adj1" fmla="val 50000"/>
              <a:gd name="adj2" fmla="val 9753"/>
            </a:avLst>
          </a:prstGeom>
          <a:solidFill>
            <a:schemeClr val="tx1">
              <a:lumMod val="65000"/>
              <a:lumOff val="35000"/>
            </a:schemeClr>
          </a:solidFill>
          <a:ln w="3175">
            <a:solidFill>
              <a:srgbClr val="0D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r>
              <a:rPr lang="en-US" sz="1600" b="1" dirty="0" smtClean="0">
                <a:solidFill>
                  <a:srgbClr val="C00000"/>
                </a:solidFill>
              </a:rPr>
              <a:t>1960</a:t>
            </a:r>
            <a:endParaRPr lang="en-US" sz="1600" b="1" dirty="0" smtClean="0">
              <a:solidFill>
                <a:schemeClr val="accent1"/>
              </a:solidFill>
            </a:endParaRPr>
          </a:p>
          <a:p>
            <a:pPr algn="ctr"/>
            <a:endParaRPr lang="en-US" sz="1600" b="1" dirty="0">
              <a:solidFill>
                <a:schemeClr val="tx1"/>
              </a:solidFill>
            </a:endParaRPr>
          </a:p>
          <a:p>
            <a:pPr algn="ctr"/>
            <a:r>
              <a:rPr lang="en-US" sz="1600" b="1" dirty="0" smtClean="0">
                <a:solidFill>
                  <a:schemeClr val="tx1"/>
                </a:solidFill>
              </a:rPr>
              <a:t>1969</a:t>
            </a:r>
          </a:p>
          <a:p>
            <a:pPr algn="ctr"/>
            <a:endParaRPr lang="en-US" sz="1600" b="1" dirty="0">
              <a:solidFill>
                <a:schemeClr val="tx1"/>
              </a:solidFill>
            </a:endParaRPr>
          </a:p>
          <a:p>
            <a:pPr algn="ctr"/>
            <a:r>
              <a:rPr lang="en-US" sz="1600" b="1" dirty="0" smtClean="0">
                <a:solidFill>
                  <a:schemeClr val="accent5">
                    <a:lumMod val="75000"/>
                  </a:schemeClr>
                </a:solidFill>
              </a:rPr>
              <a:t>1974</a:t>
            </a:r>
          </a:p>
          <a:p>
            <a:pPr algn="ctr"/>
            <a:r>
              <a:rPr lang="en-US" sz="1600" b="1" dirty="0" smtClean="0">
                <a:solidFill>
                  <a:srgbClr val="C00000"/>
                </a:solidFill>
              </a:rPr>
              <a:t>1977</a:t>
            </a:r>
          </a:p>
          <a:p>
            <a:pPr algn="ctr"/>
            <a:endParaRPr lang="en-US" sz="1600" b="1" dirty="0" smtClean="0">
              <a:solidFill>
                <a:schemeClr val="accent1"/>
              </a:solidFill>
            </a:endParaRPr>
          </a:p>
          <a:p>
            <a:pPr algn="ctr"/>
            <a:r>
              <a:rPr lang="en-US" sz="1600" b="1" dirty="0" smtClean="0">
                <a:solidFill>
                  <a:schemeClr val="accent5">
                    <a:lumMod val="75000"/>
                  </a:schemeClr>
                </a:solidFill>
              </a:rPr>
              <a:t>1991</a:t>
            </a: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a:solidFill>
                <a:srgbClr val="C00000"/>
              </a:solidFill>
            </a:endParaRPr>
          </a:p>
          <a:p>
            <a:pPr algn="ctr"/>
            <a:r>
              <a:rPr lang="en-US" sz="1600" b="1" dirty="0" smtClean="0">
                <a:solidFill>
                  <a:srgbClr val="C00000"/>
                </a:solidFill>
              </a:rPr>
              <a:t>1998</a:t>
            </a:r>
            <a:endParaRPr lang="en-US" sz="1600" b="1" dirty="0">
              <a:solidFill>
                <a:srgbClr val="C00000"/>
              </a:solidFill>
            </a:endParaRPr>
          </a:p>
          <a:p>
            <a:pPr algn="ctr"/>
            <a:endParaRPr lang="en-US" sz="1600" b="1" dirty="0" smtClean="0">
              <a:solidFill>
                <a:schemeClr val="accent1"/>
              </a:solidFill>
            </a:endParaRPr>
          </a:p>
          <a:p>
            <a:pPr algn="ctr"/>
            <a:r>
              <a:rPr lang="en-US" sz="1600" b="1" dirty="0" smtClean="0">
                <a:solidFill>
                  <a:schemeClr val="tx1"/>
                </a:solidFill>
              </a:rPr>
              <a:t>2000</a:t>
            </a:r>
          </a:p>
          <a:p>
            <a:pPr algn="ctr"/>
            <a:endParaRPr lang="en-US" sz="1600" b="1" dirty="0" smtClean="0">
              <a:solidFill>
                <a:schemeClr val="tx1"/>
              </a:solidFill>
            </a:endParaRPr>
          </a:p>
          <a:p>
            <a:pPr algn="ctr"/>
            <a:r>
              <a:rPr lang="en-US" sz="1600" b="1" dirty="0" smtClean="0">
                <a:solidFill>
                  <a:srgbClr val="C00000"/>
                </a:solidFill>
              </a:rPr>
              <a:t>2004</a:t>
            </a:r>
          </a:p>
          <a:p>
            <a:pPr algn="ctr"/>
            <a:endParaRPr lang="en-US" sz="1600" b="1" dirty="0" smtClean="0">
              <a:solidFill>
                <a:schemeClr val="tx1"/>
              </a:solidFill>
            </a:endParaRPr>
          </a:p>
          <a:p>
            <a:pPr algn="ctr"/>
            <a:r>
              <a:rPr lang="en-US" sz="1600" b="1" dirty="0" smtClean="0">
                <a:solidFill>
                  <a:schemeClr val="tx1"/>
                </a:solidFill>
              </a:rPr>
              <a:t>2006</a:t>
            </a:r>
            <a:endParaRPr lang="en-US" sz="1600" b="1" dirty="0">
              <a:solidFill>
                <a:schemeClr val="tx1"/>
              </a:solidFill>
            </a:endParaRPr>
          </a:p>
          <a:p>
            <a:pPr algn="ctr"/>
            <a:endParaRPr lang="en-US" sz="1600" b="1" dirty="0" smtClean="0">
              <a:solidFill>
                <a:schemeClr val="tx1"/>
              </a:solidFill>
            </a:endParaRPr>
          </a:p>
          <a:p>
            <a:pPr algn="ctr"/>
            <a:r>
              <a:rPr lang="en-US" sz="1600" b="1" dirty="0" smtClean="0">
                <a:solidFill>
                  <a:srgbClr val="C00000"/>
                </a:solidFill>
              </a:rPr>
              <a:t>2008</a:t>
            </a:r>
          </a:p>
          <a:p>
            <a:pPr algn="ctr"/>
            <a:endParaRPr lang="en-US" sz="1600" b="1" dirty="0" smtClean="0">
              <a:solidFill>
                <a:schemeClr val="accent1"/>
              </a:solidFill>
            </a:endParaRPr>
          </a:p>
          <a:p>
            <a:pPr algn="ctr"/>
            <a:r>
              <a:rPr lang="en-US" sz="1600" b="1" dirty="0" smtClean="0">
                <a:solidFill>
                  <a:schemeClr val="tx1"/>
                </a:solidFill>
              </a:rPr>
              <a:t>2012</a:t>
            </a: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400" dirty="0">
              <a:solidFill>
                <a:schemeClr val="tx1"/>
              </a:solidFill>
            </a:endParaRPr>
          </a:p>
        </p:txBody>
      </p:sp>
      <p:sp>
        <p:nvSpPr>
          <p:cNvPr id="9" name="TextBox 8"/>
          <p:cNvSpPr txBox="1"/>
          <p:nvPr/>
        </p:nvSpPr>
        <p:spPr>
          <a:xfrm>
            <a:off x="5238455" y="304800"/>
            <a:ext cx="3685432" cy="5509200"/>
          </a:xfrm>
          <a:prstGeom prst="rect">
            <a:avLst/>
          </a:prstGeom>
          <a:noFill/>
        </p:spPr>
        <p:txBody>
          <a:bodyPr wrap="none" rtlCol="0">
            <a:spAutoFit/>
          </a:bodyPr>
          <a:lstStyle/>
          <a:p>
            <a:r>
              <a:rPr lang="en-US" sz="1600" b="1" dirty="0">
                <a:solidFill>
                  <a:srgbClr val="C00000"/>
                </a:solidFill>
                <a:latin typeface="Calibri"/>
              </a:rPr>
              <a:t>Somali Independence</a:t>
            </a:r>
          </a:p>
          <a:p>
            <a:endParaRPr lang="en-US" sz="1600" b="1" dirty="0">
              <a:solidFill>
                <a:srgbClr val="4F81BD"/>
              </a:solidFill>
              <a:latin typeface="Calibri"/>
            </a:endParaRPr>
          </a:p>
          <a:p>
            <a:r>
              <a:rPr lang="en-US" sz="1600" b="1" dirty="0" err="1">
                <a:solidFill>
                  <a:prstClr val="black"/>
                </a:solidFill>
                <a:latin typeface="Calibri"/>
              </a:rPr>
              <a:t>Siad</a:t>
            </a:r>
            <a:r>
              <a:rPr lang="en-US" sz="1600" b="1" dirty="0">
                <a:solidFill>
                  <a:prstClr val="black"/>
                </a:solidFill>
                <a:latin typeface="Calibri"/>
              </a:rPr>
              <a:t> </a:t>
            </a:r>
            <a:r>
              <a:rPr lang="en-US" sz="1600" b="1" dirty="0" err="1">
                <a:solidFill>
                  <a:prstClr val="black"/>
                </a:solidFill>
                <a:latin typeface="Calibri"/>
              </a:rPr>
              <a:t>Barre</a:t>
            </a:r>
            <a:r>
              <a:rPr lang="en-US" sz="1600" b="1" dirty="0">
                <a:solidFill>
                  <a:prstClr val="black"/>
                </a:solidFill>
                <a:latin typeface="Calibri"/>
              </a:rPr>
              <a:t> assumes power</a:t>
            </a:r>
          </a:p>
          <a:p>
            <a:endParaRPr lang="en-US" sz="1600" b="1" dirty="0">
              <a:solidFill>
                <a:srgbClr val="4F81BD"/>
              </a:solidFill>
              <a:latin typeface="Calibri"/>
            </a:endParaRPr>
          </a:p>
          <a:p>
            <a:r>
              <a:rPr lang="en-US" sz="1600" b="1" dirty="0" smtClean="0">
                <a:solidFill>
                  <a:schemeClr val="accent5">
                    <a:lumMod val="75000"/>
                  </a:schemeClr>
                </a:solidFill>
                <a:latin typeface="Calibri"/>
              </a:rPr>
              <a:t>Coastal Development Project (relocation)</a:t>
            </a:r>
            <a:endParaRPr lang="en-US" sz="1600" b="1" dirty="0">
              <a:solidFill>
                <a:schemeClr val="accent5">
                  <a:lumMod val="75000"/>
                </a:schemeClr>
              </a:solidFill>
              <a:latin typeface="Calibri"/>
            </a:endParaRPr>
          </a:p>
          <a:p>
            <a:r>
              <a:rPr lang="en-US" sz="1600" b="1" dirty="0" smtClean="0">
                <a:solidFill>
                  <a:srgbClr val="C00000"/>
                </a:solidFill>
                <a:latin typeface="Calibri"/>
              </a:rPr>
              <a:t>Invasion </a:t>
            </a:r>
            <a:r>
              <a:rPr lang="en-US" sz="1600" b="1" dirty="0">
                <a:solidFill>
                  <a:srgbClr val="C00000"/>
                </a:solidFill>
                <a:latin typeface="Calibri"/>
              </a:rPr>
              <a:t>of Ethiopia (</a:t>
            </a:r>
            <a:r>
              <a:rPr lang="en-US" sz="1600" b="1" dirty="0" err="1">
                <a:solidFill>
                  <a:srgbClr val="C00000"/>
                </a:solidFill>
                <a:latin typeface="Calibri"/>
              </a:rPr>
              <a:t>Ogaden</a:t>
            </a:r>
            <a:r>
              <a:rPr lang="en-US" sz="1600" b="1" dirty="0">
                <a:solidFill>
                  <a:srgbClr val="C00000"/>
                </a:solidFill>
                <a:latin typeface="Calibri"/>
              </a:rPr>
              <a:t>)</a:t>
            </a:r>
          </a:p>
          <a:p>
            <a:endParaRPr lang="en-US" sz="1600" b="1" dirty="0">
              <a:solidFill>
                <a:srgbClr val="4F81BD"/>
              </a:solidFill>
              <a:latin typeface="Calibri"/>
            </a:endParaRPr>
          </a:p>
          <a:p>
            <a:r>
              <a:rPr lang="en-US" sz="1600" b="1" dirty="0">
                <a:solidFill>
                  <a:schemeClr val="accent5">
                    <a:lumMod val="75000"/>
                  </a:schemeClr>
                </a:solidFill>
              </a:rPr>
              <a:t>MV </a:t>
            </a:r>
            <a:r>
              <a:rPr lang="en-US" sz="1600" b="1" dirty="0" err="1">
                <a:solidFill>
                  <a:schemeClr val="accent5">
                    <a:lumMod val="75000"/>
                  </a:schemeClr>
                </a:solidFill>
              </a:rPr>
              <a:t>Naviluck</a:t>
            </a:r>
            <a:endParaRPr lang="en-US" sz="1600" b="1" dirty="0">
              <a:solidFill>
                <a:schemeClr val="accent5">
                  <a:lumMod val="75000"/>
                </a:schemeClr>
              </a:solidFill>
            </a:endParaRPr>
          </a:p>
          <a:p>
            <a:r>
              <a:rPr lang="en-US" sz="1600" b="1" dirty="0" err="1" smtClean="0">
                <a:solidFill>
                  <a:prstClr val="black"/>
                </a:solidFill>
                <a:latin typeface="Calibri"/>
              </a:rPr>
              <a:t>Siad</a:t>
            </a:r>
            <a:r>
              <a:rPr lang="en-US" sz="1600" b="1" dirty="0" smtClean="0">
                <a:solidFill>
                  <a:prstClr val="black"/>
                </a:solidFill>
                <a:latin typeface="Calibri"/>
              </a:rPr>
              <a:t> </a:t>
            </a:r>
            <a:r>
              <a:rPr lang="en-US" sz="1600" b="1" dirty="0">
                <a:solidFill>
                  <a:prstClr val="black"/>
                </a:solidFill>
                <a:latin typeface="Calibri"/>
              </a:rPr>
              <a:t>Barre is ousted, civil war</a:t>
            </a:r>
          </a:p>
          <a:p>
            <a:r>
              <a:rPr lang="en-US" sz="1600" b="1" dirty="0" smtClean="0">
                <a:solidFill>
                  <a:prstClr val="black"/>
                </a:solidFill>
                <a:latin typeface="Calibri"/>
              </a:rPr>
              <a:t>Somaliland </a:t>
            </a:r>
            <a:r>
              <a:rPr lang="en-US" sz="1600" b="1" dirty="0">
                <a:solidFill>
                  <a:prstClr val="black"/>
                </a:solidFill>
                <a:latin typeface="Calibri"/>
              </a:rPr>
              <a:t>declares independence</a:t>
            </a:r>
          </a:p>
          <a:p>
            <a:endParaRPr lang="en-US" sz="1600" b="1" dirty="0" smtClean="0">
              <a:solidFill>
                <a:srgbClr val="C00000"/>
              </a:solidFill>
              <a:latin typeface="Calibri"/>
            </a:endParaRPr>
          </a:p>
          <a:p>
            <a:r>
              <a:rPr lang="en-US" sz="1600" b="1" dirty="0" smtClean="0">
                <a:solidFill>
                  <a:srgbClr val="C00000"/>
                </a:solidFill>
                <a:latin typeface="Calibri"/>
              </a:rPr>
              <a:t>Puntland </a:t>
            </a:r>
            <a:r>
              <a:rPr lang="en-US" sz="1600" b="1" dirty="0">
                <a:solidFill>
                  <a:srgbClr val="C00000"/>
                </a:solidFill>
                <a:latin typeface="Calibri"/>
              </a:rPr>
              <a:t>declared autonomy</a:t>
            </a:r>
          </a:p>
          <a:p>
            <a:endParaRPr lang="en-US" sz="1600" b="1" dirty="0">
              <a:solidFill>
                <a:srgbClr val="4F81BD"/>
              </a:solidFill>
              <a:latin typeface="Calibri"/>
            </a:endParaRPr>
          </a:p>
          <a:p>
            <a:r>
              <a:rPr lang="en-US" sz="1600" b="1" dirty="0">
                <a:solidFill>
                  <a:prstClr val="black"/>
                </a:solidFill>
                <a:latin typeface="Calibri"/>
              </a:rPr>
              <a:t>Transitional National Government</a:t>
            </a:r>
          </a:p>
          <a:p>
            <a:endParaRPr lang="en-US" sz="1600" b="1" dirty="0">
              <a:solidFill>
                <a:prstClr val="black"/>
              </a:solidFill>
              <a:latin typeface="Calibri"/>
            </a:endParaRPr>
          </a:p>
          <a:p>
            <a:r>
              <a:rPr lang="en-US" sz="1600" b="1" dirty="0">
                <a:solidFill>
                  <a:srgbClr val="C00000"/>
                </a:solidFill>
                <a:latin typeface="Calibri"/>
              </a:rPr>
              <a:t>Transitional Federal Government</a:t>
            </a:r>
          </a:p>
          <a:p>
            <a:r>
              <a:rPr lang="en-US" sz="1600" b="1" dirty="0">
                <a:solidFill>
                  <a:srgbClr val="C00000"/>
                </a:solidFill>
                <a:latin typeface="Calibri"/>
              </a:rPr>
              <a:t>Tsunami</a:t>
            </a:r>
          </a:p>
          <a:p>
            <a:r>
              <a:rPr lang="en-US" sz="1600" b="1" dirty="0" err="1">
                <a:solidFill>
                  <a:prstClr val="black"/>
                </a:solidFill>
                <a:latin typeface="Calibri"/>
              </a:rPr>
              <a:t>Galmudug</a:t>
            </a:r>
            <a:r>
              <a:rPr lang="en-US" sz="1600" b="1" dirty="0">
                <a:solidFill>
                  <a:prstClr val="black"/>
                </a:solidFill>
                <a:latin typeface="Calibri"/>
              </a:rPr>
              <a:t> declares autonomy</a:t>
            </a:r>
          </a:p>
          <a:p>
            <a:r>
              <a:rPr lang="en-US" sz="1600" b="1" dirty="0">
                <a:solidFill>
                  <a:prstClr val="black"/>
                </a:solidFill>
                <a:latin typeface="Calibri"/>
              </a:rPr>
              <a:t>Islamic Courts Union</a:t>
            </a:r>
          </a:p>
          <a:p>
            <a:r>
              <a:rPr lang="en-US" sz="1600" b="1" dirty="0">
                <a:solidFill>
                  <a:srgbClr val="C00000"/>
                </a:solidFill>
                <a:latin typeface="Calibri"/>
              </a:rPr>
              <a:t>UN Security Council  Res. 1851</a:t>
            </a:r>
          </a:p>
          <a:p>
            <a:r>
              <a:rPr lang="en-US" sz="1600" b="1" dirty="0">
                <a:solidFill>
                  <a:srgbClr val="C00000"/>
                </a:solidFill>
                <a:latin typeface="Calibri"/>
              </a:rPr>
              <a:t>US Airstrikes begin </a:t>
            </a:r>
          </a:p>
          <a:p>
            <a:r>
              <a:rPr lang="en-US" sz="1600" b="1" dirty="0">
                <a:solidFill>
                  <a:prstClr val="black"/>
                </a:solidFill>
                <a:latin typeface="Calibri"/>
              </a:rPr>
              <a:t>EUNAVFOR authorizes land strikes</a:t>
            </a:r>
          </a:p>
        </p:txBody>
      </p:sp>
      <p:sp>
        <p:nvSpPr>
          <p:cNvPr id="3" name="Rectangle 2"/>
          <p:cNvSpPr/>
          <p:nvPr/>
        </p:nvSpPr>
        <p:spPr>
          <a:xfrm>
            <a:off x="4238253" y="2813179"/>
            <a:ext cx="4718971" cy="246221"/>
          </a:xfrm>
          <a:prstGeom prst="rect">
            <a:avLst/>
          </a:prstGeom>
        </p:spPr>
        <p:txBody>
          <a:bodyPr wrap="square">
            <a:spAutoFit/>
          </a:bodyPr>
          <a:lstStyle/>
          <a:p>
            <a:pPr lvl="1">
              <a:spcBef>
                <a:spcPts val="0"/>
              </a:spcBef>
              <a:spcAft>
                <a:spcPts val="1200"/>
              </a:spcAft>
              <a:buClr>
                <a:srgbClr val="C00000"/>
              </a:buClr>
            </a:pPr>
            <a:r>
              <a:rPr lang="en-US" sz="1000" b="1" dirty="0">
                <a:solidFill>
                  <a:schemeClr val="accent5">
                    <a:lumMod val="75000"/>
                  </a:schemeClr>
                </a:solidFill>
              </a:rPr>
              <a:t>Illegal Unregulated Unreported Fishing (</a:t>
            </a:r>
            <a:r>
              <a:rPr lang="en-US" sz="1000" b="1" dirty="0" smtClean="0">
                <a:solidFill>
                  <a:schemeClr val="accent5">
                    <a:lumMod val="75000"/>
                  </a:schemeClr>
                </a:solidFill>
              </a:rPr>
              <a:t>IUU) </a:t>
            </a:r>
            <a:r>
              <a:rPr lang="en-US" sz="1000" b="1" smtClean="0">
                <a:solidFill>
                  <a:schemeClr val="accent5">
                    <a:lumMod val="75000"/>
                  </a:schemeClr>
                </a:solidFill>
              </a:rPr>
              <a:t>/ Toxic </a:t>
            </a:r>
            <a:r>
              <a:rPr lang="en-US" sz="1000" b="1" dirty="0">
                <a:solidFill>
                  <a:schemeClr val="accent5">
                    <a:lumMod val="75000"/>
                  </a:schemeClr>
                </a:solidFill>
              </a:rPr>
              <a:t>Waste Dumping</a:t>
            </a:r>
          </a:p>
        </p:txBody>
      </p:sp>
      <p:pic>
        <p:nvPicPr>
          <p:cNvPr id="10" name="Picture 9" descr="Som Map.JPG">
            <a:hlinkClick r:id="rId3" action="ppaction://hlinksldjump"/>
          </p:cNvPr>
          <p:cNvPicPr/>
          <p:nvPr/>
        </p:nvPicPr>
        <p:blipFill>
          <a:blip r:embed="rId4" cstate="print"/>
          <a:stretch>
            <a:fillRect/>
          </a:stretch>
        </p:blipFill>
        <p:spPr>
          <a:xfrm>
            <a:off x="483280" y="2057400"/>
            <a:ext cx="3420298" cy="4325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p:cNvSpPr/>
          <p:nvPr/>
        </p:nvSpPr>
        <p:spPr>
          <a:xfrm>
            <a:off x="1924196" y="4971523"/>
            <a:ext cx="57004" cy="576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260323" y="2362200"/>
            <a:ext cx="1787677" cy="950532"/>
          </a:xfrm>
          <a:custGeom>
            <a:avLst/>
            <a:gdLst>
              <a:gd name="connsiteX0" fmla="*/ 138989 w 1433780"/>
              <a:gd name="connsiteY0" fmla="*/ 0 h 753466"/>
              <a:gd name="connsiteX1" fmla="*/ 138989 w 1433780"/>
              <a:gd name="connsiteY1" fmla="*/ 0 h 753466"/>
              <a:gd name="connsiteX2" fmla="*/ 113386 w 1433780"/>
              <a:gd name="connsiteY2" fmla="*/ 36576 h 753466"/>
              <a:gd name="connsiteX3" fmla="*/ 106071 w 1433780"/>
              <a:gd name="connsiteY3" fmla="*/ 47549 h 753466"/>
              <a:gd name="connsiteX4" fmla="*/ 95098 w 1433780"/>
              <a:gd name="connsiteY4" fmla="*/ 58522 h 753466"/>
              <a:gd name="connsiteX5" fmla="*/ 87783 w 1433780"/>
              <a:gd name="connsiteY5" fmla="*/ 69494 h 753466"/>
              <a:gd name="connsiteX6" fmla="*/ 73152 w 1433780"/>
              <a:gd name="connsiteY6" fmla="*/ 84125 h 753466"/>
              <a:gd name="connsiteX7" fmla="*/ 69495 w 1433780"/>
              <a:gd name="connsiteY7" fmla="*/ 95098 h 753466"/>
              <a:gd name="connsiteX8" fmla="*/ 54864 w 1433780"/>
              <a:gd name="connsiteY8" fmla="*/ 113386 h 753466"/>
              <a:gd name="connsiteX9" fmla="*/ 43892 w 1433780"/>
              <a:gd name="connsiteY9" fmla="*/ 120701 h 753466"/>
              <a:gd name="connsiteX10" fmla="*/ 29261 w 1433780"/>
              <a:gd name="connsiteY10" fmla="*/ 138989 h 753466"/>
              <a:gd name="connsiteX11" fmla="*/ 25604 w 1433780"/>
              <a:gd name="connsiteY11" fmla="*/ 149962 h 753466"/>
              <a:gd name="connsiteX12" fmla="*/ 18288 w 1433780"/>
              <a:gd name="connsiteY12" fmla="*/ 157277 h 753466"/>
              <a:gd name="connsiteX13" fmla="*/ 0 w 1433780"/>
              <a:gd name="connsiteY13" fmla="*/ 171907 h 753466"/>
              <a:gd name="connsiteX14" fmla="*/ 14631 w 1433780"/>
              <a:gd name="connsiteY14" fmla="*/ 190195 h 753466"/>
              <a:gd name="connsiteX15" fmla="*/ 25604 w 1433780"/>
              <a:gd name="connsiteY15" fmla="*/ 230429 h 753466"/>
              <a:gd name="connsiteX16" fmla="*/ 32919 w 1433780"/>
              <a:gd name="connsiteY16" fmla="*/ 241402 h 753466"/>
              <a:gd name="connsiteX17" fmla="*/ 43892 w 1433780"/>
              <a:gd name="connsiteY17" fmla="*/ 263347 h 753466"/>
              <a:gd name="connsiteX18" fmla="*/ 54864 w 1433780"/>
              <a:gd name="connsiteY18" fmla="*/ 270662 h 753466"/>
              <a:gd name="connsiteX19" fmla="*/ 69495 w 1433780"/>
              <a:gd name="connsiteY19" fmla="*/ 303581 h 753466"/>
              <a:gd name="connsiteX20" fmla="*/ 80468 w 1433780"/>
              <a:gd name="connsiteY20" fmla="*/ 307238 h 753466"/>
              <a:gd name="connsiteX21" fmla="*/ 109728 w 1433780"/>
              <a:gd name="connsiteY21" fmla="*/ 329184 h 753466"/>
              <a:gd name="connsiteX22" fmla="*/ 131674 w 1433780"/>
              <a:gd name="connsiteY22" fmla="*/ 358445 h 753466"/>
              <a:gd name="connsiteX23" fmla="*/ 138989 w 1433780"/>
              <a:gd name="connsiteY23" fmla="*/ 369418 h 753466"/>
              <a:gd name="connsiteX24" fmla="*/ 146304 w 1433780"/>
              <a:gd name="connsiteY24" fmla="*/ 380390 h 753466"/>
              <a:gd name="connsiteX25" fmla="*/ 153620 w 1433780"/>
              <a:gd name="connsiteY25" fmla="*/ 402336 h 753466"/>
              <a:gd name="connsiteX26" fmla="*/ 168250 w 1433780"/>
              <a:gd name="connsiteY26" fmla="*/ 424282 h 753466"/>
              <a:gd name="connsiteX27" fmla="*/ 175565 w 1433780"/>
              <a:gd name="connsiteY27" fmla="*/ 435254 h 753466"/>
              <a:gd name="connsiteX28" fmla="*/ 179223 w 1433780"/>
              <a:gd name="connsiteY28" fmla="*/ 446227 h 753466"/>
              <a:gd name="connsiteX29" fmla="*/ 212141 w 1433780"/>
              <a:gd name="connsiteY29" fmla="*/ 464515 h 753466"/>
              <a:gd name="connsiteX30" fmla="*/ 226772 w 1433780"/>
              <a:gd name="connsiteY30" fmla="*/ 471830 h 753466"/>
              <a:gd name="connsiteX31" fmla="*/ 256032 w 1433780"/>
              <a:gd name="connsiteY31" fmla="*/ 501091 h 753466"/>
              <a:gd name="connsiteX32" fmla="*/ 263348 w 1433780"/>
              <a:gd name="connsiteY32" fmla="*/ 508406 h 753466"/>
              <a:gd name="connsiteX33" fmla="*/ 274320 w 1433780"/>
              <a:gd name="connsiteY33" fmla="*/ 512064 h 753466"/>
              <a:gd name="connsiteX34" fmla="*/ 292608 w 1433780"/>
              <a:gd name="connsiteY34" fmla="*/ 526694 h 753466"/>
              <a:gd name="connsiteX35" fmla="*/ 299924 w 1433780"/>
              <a:gd name="connsiteY35" fmla="*/ 534010 h 753466"/>
              <a:gd name="connsiteX36" fmla="*/ 314554 w 1433780"/>
              <a:gd name="connsiteY36" fmla="*/ 537667 h 753466"/>
              <a:gd name="connsiteX37" fmla="*/ 336500 w 1433780"/>
              <a:gd name="connsiteY37" fmla="*/ 541325 h 753466"/>
              <a:gd name="connsiteX38" fmla="*/ 980237 w 1433780"/>
              <a:gd name="connsiteY38" fmla="*/ 753466 h 753466"/>
              <a:gd name="connsiteX39" fmla="*/ 1192378 w 1433780"/>
              <a:gd name="connsiteY39" fmla="*/ 749808 h 753466"/>
              <a:gd name="connsiteX40" fmla="*/ 1228954 w 1433780"/>
              <a:gd name="connsiteY40" fmla="*/ 709574 h 753466"/>
              <a:gd name="connsiteX41" fmla="*/ 1232612 w 1433780"/>
              <a:gd name="connsiteY41" fmla="*/ 676656 h 753466"/>
              <a:gd name="connsiteX42" fmla="*/ 1320394 w 1433780"/>
              <a:gd name="connsiteY42" fmla="*/ 585216 h 753466"/>
              <a:gd name="connsiteX43" fmla="*/ 1356970 w 1433780"/>
              <a:gd name="connsiteY43" fmla="*/ 581558 h 753466"/>
              <a:gd name="connsiteX44" fmla="*/ 1433780 w 1433780"/>
              <a:gd name="connsiteY44" fmla="*/ 508406 h 753466"/>
              <a:gd name="connsiteX45" fmla="*/ 1433780 w 1433780"/>
              <a:gd name="connsiteY45" fmla="*/ 409651 h 753466"/>
              <a:gd name="connsiteX46" fmla="*/ 1411834 w 1433780"/>
              <a:gd name="connsiteY46" fmla="*/ 135331 h 753466"/>
              <a:gd name="connsiteX47" fmla="*/ 1393546 w 1433780"/>
              <a:gd name="connsiteY47" fmla="*/ 40234 h 753466"/>
              <a:gd name="connsiteX48" fmla="*/ 1305764 w 1433780"/>
              <a:gd name="connsiteY48" fmla="*/ 29261 h 753466"/>
              <a:gd name="connsiteX49" fmla="*/ 1250900 w 1433780"/>
              <a:gd name="connsiteY49" fmla="*/ 58522 h 753466"/>
              <a:gd name="connsiteX50" fmla="*/ 1188720 w 1433780"/>
              <a:gd name="connsiteY50" fmla="*/ 73152 h 753466"/>
              <a:gd name="connsiteX51" fmla="*/ 1122884 w 1433780"/>
              <a:gd name="connsiteY51" fmla="*/ 80467 h 753466"/>
              <a:gd name="connsiteX52" fmla="*/ 1086308 w 1433780"/>
              <a:gd name="connsiteY52" fmla="*/ 62179 h 753466"/>
              <a:gd name="connsiteX53" fmla="*/ 1049732 w 1433780"/>
              <a:gd name="connsiteY53" fmla="*/ 58522 h 753466"/>
              <a:gd name="connsiteX54" fmla="*/ 936346 w 1433780"/>
              <a:gd name="connsiteY54" fmla="*/ 135331 h 753466"/>
              <a:gd name="connsiteX55" fmla="*/ 819303 w 1433780"/>
              <a:gd name="connsiteY55" fmla="*/ 160934 h 753466"/>
              <a:gd name="connsiteX56" fmla="*/ 764439 w 1433780"/>
              <a:gd name="connsiteY56" fmla="*/ 149962 h 753466"/>
              <a:gd name="connsiteX57" fmla="*/ 709575 w 1433780"/>
              <a:gd name="connsiteY57" fmla="*/ 138989 h 753466"/>
              <a:gd name="connsiteX58" fmla="*/ 651053 w 1433780"/>
              <a:gd name="connsiteY58" fmla="*/ 160934 h 753466"/>
              <a:gd name="connsiteX59" fmla="*/ 603504 w 1433780"/>
              <a:gd name="connsiteY59" fmla="*/ 179222 h 753466"/>
              <a:gd name="connsiteX60" fmla="*/ 537668 w 1433780"/>
              <a:gd name="connsiteY60" fmla="*/ 208483 h 753466"/>
              <a:gd name="connsiteX61" fmla="*/ 490119 w 1433780"/>
              <a:gd name="connsiteY61" fmla="*/ 230429 h 753466"/>
              <a:gd name="connsiteX62" fmla="*/ 369418 w 1433780"/>
              <a:gd name="connsiteY62" fmla="*/ 223114 h 753466"/>
              <a:gd name="connsiteX63" fmla="*/ 285293 w 1433780"/>
              <a:gd name="connsiteY63" fmla="*/ 153619 h 753466"/>
              <a:gd name="connsiteX64" fmla="*/ 223114 w 1433780"/>
              <a:gd name="connsiteY64" fmla="*/ 95098 h 753466"/>
              <a:gd name="connsiteX65" fmla="*/ 190196 w 1433780"/>
              <a:gd name="connsiteY65" fmla="*/ 36576 h 753466"/>
              <a:gd name="connsiteX66" fmla="*/ 138989 w 1433780"/>
              <a:gd name="connsiteY66" fmla="*/ 0 h 7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33780" h="753466">
                <a:moveTo>
                  <a:pt x="138989" y="0"/>
                </a:moveTo>
                <a:lnTo>
                  <a:pt x="138989" y="0"/>
                </a:lnTo>
                <a:lnTo>
                  <a:pt x="113386" y="36576"/>
                </a:lnTo>
                <a:cubicBezTo>
                  <a:pt x="110884" y="40190"/>
                  <a:pt x="109179" y="44441"/>
                  <a:pt x="106071" y="47549"/>
                </a:cubicBezTo>
                <a:cubicBezTo>
                  <a:pt x="102413" y="51207"/>
                  <a:pt x="98410" y="54548"/>
                  <a:pt x="95098" y="58522"/>
                </a:cubicBezTo>
                <a:cubicBezTo>
                  <a:pt x="92284" y="61899"/>
                  <a:pt x="90644" y="66157"/>
                  <a:pt x="87783" y="69494"/>
                </a:cubicBezTo>
                <a:cubicBezTo>
                  <a:pt x="83294" y="74731"/>
                  <a:pt x="73152" y="84125"/>
                  <a:pt x="73152" y="84125"/>
                </a:cubicBezTo>
                <a:cubicBezTo>
                  <a:pt x="71933" y="87783"/>
                  <a:pt x="71219" y="91650"/>
                  <a:pt x="69495" y="95098"/>
                </a:cubicBezTo>
                <a:cubicBezTo>
                  <a:pt x="66327" y="101435"/>
                  <a:pt x="60534" y="108850"/>
                  <a:pt x="54864" y="113386"/>
                </a:cubicBezTo>
                <a:cubicBezTo>
                  <a:pt x="51432" y="116132"/>
                  <a:pt x="47549" y="118263"/>
                  <a:pt x="43892" y="120701"/>
                </a:cubicBezTo>
                <a:cubicBezTo>
                  <a:pt x="34697" y="148285"/>
                  <a:pt x="48170" y="115352"/>
                  <a:pt x="29261" y="138989"/>
                </a:cubicBezTo>
                <a:cubicBezTo>
                  <a:pt x="26853" y="142000"/>
                  <a:pt x="27588" y="146656"/>
                  <a:pt x="25604" y="149962"/>
                </a:cubicBezTo>
                <a:cubicBezTo>
                  <a:pt x="23830" y="152919"/>
                  <a:pt x="20442" y="154584"/>
                  <a:pt x="18288" y="157277"/>
                </a:cubicBezTo>
                <a:cubicBezTo>
                  <a:pt x="6255" y="172318"/>
                  <a:pt x="17406" y="166106"/>
                  <a:pt x="0" y="171907"/>
                </a:cubicBezTo>
                <a:cubicBezTo>
                  <a:pt x="6805" y="178711"/>
                  <a:pt x="10017" y="180965"/>
                  <a:pt x="14631" y="190195"/>
                </a:cubicBezTo>
                <a:cubicBezTo>
                  <a:pt x="19326" y="199586"/>
                  <a:pt x="22935" y="226425"/>
                  <a:pt x="25604" y="230429"/>
                </a:cubicBezTo>
                <a:lnTo>
                  <a:pt x="32919" y="241402"/>
                </a:lnTo>
                <a:cubicBezTo>
                  <a:pt x="35894" y="250328"/>
                  <a:pt x="36800" y="256255"/>
                  <a:pt x="43892" y="263347"/>
                </a:cubicBezTo>
                <a:cubicBezTo>
                  <a:pt x="47000" y="266455"/>
                  <a:pt x="51207" y="268224"/>
                  <a:pt x="54864" y="270662"/>
                </a:cubicBezTo>
                <a:cubicBezTo>
                  <a:pt x="57099" y="277365"/>
                  <a:pt x="61592" y="297259"/>
                  <a:pt x="69495" y="303581"/>
                </a:cubicBezTo>
                <a:cubicBezTo>
                  <a:pt x="72506" y="305989"/>
                  <a:pt x="76810" y="306019"/>
                  <a:pt x="80468" y="307238"/>
                </a:cubicBezTo>
                <a:cubicBezTo>
                  <a:pt x="101482" y="328252"/>
                  <a:pt x="90578" y="322799"/>
                  <a:pt x="109728" y="329184"/>
                </a:cubicBezTo>
                <a:cubicBezTo>
                  <a:pt x="123261" y="342715"/>
                  <a:pt x="115131" y="333630"/>
                  <a:pt x="131674" y="358445"/>
                </a:cubicBezTo>
                <a:lnTo>
                  <a:pt x="138989" y="369418"/>
                </a:lnTo>
                <a:cubicBezTo>
                  <a:pt x="141427" y="373075"/>
                  <a:pt x="144914" y="376220"/>
                  <a:pt x="146304" y="380390"/>
                </a:cubicBezTo>
                <a:cubicBezTo>
                  <a:pt x="148743" y="387705"/>
                  <a:pt x="149343" y="395920"/>
                  <a:pt x="153620" y="402336"/>
                </a:cubicBezTo>
                <a:lnTo>
                  <a:pt x="168250" y="424282"/>
                </a:lnTo>
                <a:cubicBezTo>
                  <a:pt x="170688" y="427939"/>
                  <a:pt x="174175" y="431084"/>
                  <a:pt x="175565" y="435254"/>
                </a:cubicBezTo>
                <a:cubicBezTo>
                  <a:pt x="176784" y="438912"/>
                  <a:pt x="177084" y="443019"/>
                  <a:pt x="179223" y="446227"/>
                </a:cubicBezTo>
                <a:cubicBezTo>
                  <a:pt x="190438" y="463049"/>
                  <a:pt x="193056" y="454973"/>
                  <a:pt x="212141" y="464515"/>
                </a:cubicBezTo>
                <a:lnTo>
                  <a:pt x="226772" y="471830"/>
                </a:lnTo>
                <a:lnTo>
                  <a:pt x="256032" y="501091"/>
                </a:lnTo>
                <a:cubicBezTo>
                  <a:pt x="258471" y="503530"/>
                  <a:pt x="260076" y="507315"/>
                  <a:pt x="263348" y="508406"/>
                </a:cubicBezTo>
                <a:lnTo>
                  <a:pt x="274320" y="512064"/>
                </a:lnTo>
                <a:cubicBezTo>
                  <a:pt x="291990" y="529732"/>
                  <a:pt x="269531" y="508232"/>
                  <a:pt x="292608" y="526694"/>
                </a:cubicBezTo>
                <a:cubicBezTo>
                  <a:pt x="295301" y="528848"/>
                  <a:pt x="296839" y="532468"/>
                  <a:pt x="299924" y="534010"/>
                </a:cubicBezTo>
                <a:cubicBezTo>
                  <a:pt x="304420" y="536258"/>
                  <a:pt x="309721" y="536286"/>
                  <a:pt x="314554" y="537667"/>
                </a:cubicBezTo>
                <a:cubicBezTo>
                  <a:pt x="331406" y="542482"/>
                  <a:pt x="319386" y="541325"/>
                  <a:pt x="336500" y="541325"/>
                </a:cubicBezTo>
                <a:lnTo>
                  <a:pt x="980237" y="753466"/>
                </a:lnTo>
                <a:lnTo>
                  <a:pt x="1192378" y="749808"/>
                </a:lnTo>
                <a:lnTo>
                  <a:pt x="1228954" y="709574"/>
                </a:lnTo>
                <a:lnTo>
                  <a:pt x="1232612" y="676656"/>
                </a:lnTo>
                <a:lnTo>
                  <a:pt x="1320394" y="585216"/>
                </a:lnTo>
                <a:lnTo>
                  <a:pt x="1356970" y="581558"/>
                </a:lnTo>
                <a:lnTo>
                  <a:pt x="1433780" y="508406"/>
                </a:lnTo>
                <a:lnTo>
                  <a:pt x="1433780" y="409651"/>
                </a:lnTo>
                <a:lnTo>
                  <a:pt x="1411834" y="135331"/>
                </a:lnTo>
                <a:lnTo>
                  <a:pt x="1393546" y="40234"/>
                </a:lnTo>
                <a:lnTo>
                  <a:pt x="1305764" y="29261"/>
                </a:lnTo>
                <a:lnTo>
                  <a:pt x="1250900" y="58522"/>
                </a:lnTo>
                <a:lnTo>
                  <a:pt x="1188720" y="73152"/>
                </a:lnTo>
                <a:lnTo>
                  <a:pt x="1122884" y="80467"/>
                </a:lnTo>
                <a:lnTo>
                  <a:pt x="1086308" y="62179"/>
                </a:lnTo>
                <a:lnTo>
                  <a:pt x="1049732" y="58522"/>
                </a:lnTo>
                <a:lnTo>
                  <a:pt x="936346" y="135331"/>
                </a:lnTo>
                <a:lnTo>
                  <a:pt x="819303" y="160934"/>
                </a:lnTo>
                <a:lnTo>
                  <a:pt x="764439" y="149962"/>
                </a:lnTo>
                <a:lnTo>
                  <a:pt x="709575" y="138989"/>
                </a:lnTo>
                <a:lnTo>
                  <a:pt x="651053" y="160934"/>
                </a:lnTo>
                <a:lnTo>
                  <a:pt x="603504" y="179222"/>
                </a:lnTo>
                <a:lnTo>
                  <a:pt x="537668" y="208483"/>
                </a:lnTo>
                <a:lnTo>
                  <a:pt x="490119" y="230429"/>
                </a:lnTo>
                <a:lnTo>
                  <a:pt x="369418" y="223114"/>
                </a:lnTo>
                <a:lnTo>
                  <a:pt x="285293" y="153619"/>
                </a:lnTo>
                <a:lnTo>
                  <a:pt x="223114" y="95098"/>
                </a:lnTo>
                <a:lnTo>
                  <a:pt x="190196" y="36576"/>
                </a:lnTo>
                <a:lnTo>
                  <a:pt x="138989"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590800" y="2236287"/>
            <a:ext cx="1089934" cy="1268913"/>
          </a:xfrm>
          <a:custGeom>
            <a:avLst/>
            <a:gdLst>
              <a:gd name="connsiteX0" fmla="*/ 332842 w 874166"/>
              <a:gd name="connsiteY0" fmla="*/ 157277 h 1005840"/>
              <a:gd name="connsiteX1" fmla="*/ 416966 w 874166"/>
              <a:gd name="connsiteY1" fmla="*/ 138989 h 1005840"/>
              <a:gd name="connsiteX2" fmla="*/ 453542 w 874166"/>
              <a:gd name="connsiteY2" fmla="*/ 138989 h 1005840"/>
              <a:gd name="connsiteX3" fmla="*/ 475488 w 874166"/>
              <a:gd name="connsiteY3" fmla="*/ 109728 h 1005840"/>
              <a:gd name="connsiteX4" fmla="*/ 515722 w 874166"/>
              <a:gd name="connsiteY4" fmla="*/ 109728 h 1005840"/>
              <a:gd name="connsiteX5" fmla="*/ 563270 w 874166"/>
              <a:gd name="connsiteY5" fmla="*/ 106070 h 1005840"/>
              <a:gd name="connsiteX6" fmla="*/ 618134 w 874166"/>
              <a:gd name="connsiteY6" fmla="*/ 91440 h 1005840"/>
              <a:gd name="connsiteX7" fmla="*/ 662026 w 874166"/>
              <a:gd name="connsiteY7" fmla="*/ 58521 h 1005840"/>
              <a:gd name="connsiteX8" fmla="*/ 698602 w 874166"/>
              <a:gd name="connsiteY8" fmla="*/ 7315 h 1005840"/>
              <a:gd name="connsiteX9" fmla="*/ 768096 w 874166"/>
              <a:gd name="connsiteY9" fmla="*/ 0 h 1005840"/>
              <a:gd name="connsiteX10" fmla="*/ 808330 w 874166"/>
              <a:gd name="connsiteY10" fmla="*/ 25603 h 1005840"/>
              <a:gd name="connsiteX11" fmla="*/ 837590 w 874166"/>
              <a:gd name="connsiteY11" fmla="*/ 40233 h 1005840"/>
              <a:gd name="connsiteX12" fmla="*/ 819302 w 874166"/>
              <a:gd name="connsiteY12" fmla="*/ 109728 h 1005840"/>
              <a:gd name="connsiteX13" fmla="*/ 801014 w 874166"/>
              <a:gd name="connsiteY13" fmla="*/ 149961 h 1005840"/>
              <a:gd name="connsiteX14" fmla="*/ 815645 w 874166"/>
              <a:gd name="connsiteY14" fmla="*/ 179222 h 1005840"/>
              <a:gd name="connsiteX15" fmla="*/ 808330 w 874166"/>
              <a:gd name="connsiteY15" fmla="*/ 248717 h 1005840"/>
              <a:gd name="connsiteX16" fmla="*/ 811987 w 874166"/>
              <a:gd name="connsiteY16" fmla="*/ 310896 h 1005840"/>
              <a:gd name="connsiteX17" fmla="*/ 874166 w 874166"/>
              <a:gd name="connsiteY17" fmla="*/ 340157 h 1005840"/>
              <a:gd name="connsiteX18" fmla="*/ 782726 w 874166"/>
              <a:gd name="connsiteY18" fmla="*/ 343814 h 1005840"/>
              <a:gd name="connsiteX19" fmla="*/ 764438 w 874166"/>
              <a:gd name="connsiteY19" fmla="*/ 380390 h 1005840"/>
              <a:gd name="connsiteX20" fmla="*/ 749808 w 874166"/>
              <a:gd name="connsiteY20" fmla="*/ 471830 h 1005840"/>
              <a:gd name="connsiteX21" fmla="*/ 738835 w 874166"/>
              <a:gd name="connsiteY21" fmla="*/ 552297 h 1005840"/>
              <a:gd name="connsiteX22" fmla="*/ 680314 w 874166"/>
              <a:gd name="connsiteY22" fmla="*/ 658368 h 1005840"/>
              <a:gd name="connsiteX23" fmla="*/ 640080 w 874166"/>
              <a:gd name="connsiteY23" fmla="*/ 698601 h 1005840"/>
              <a:gd name="connsiteX24" fmla="*/ 625450 w 874166"/>
              <a:gd name="connsiteY24" fmla="*/ 760781 h 1005840"/>
              <a:gd name="connsiteX25" fmla="*/ 603504 w 874166"/>
              <a:gd name="connsiteY25" fmla="*/ 793699 h 1005840"/>
              <a:gd name="connsiteX26" fmla="*/ 559613 w 874166"/>
              <a:gd name="connsiteY26" fmla="*/ 844905 h 1005840"/>
              <a:gd name="connsiteX27" fmla="*/ 501091 w 874166"/>
              <a:gd name="connsiteY27" fmla="*/ 899769 h 1005840"/>
              <a:gd name="connsiteX28" fmla="*/ 497434 w 874166"/>
              <a:gd name="connsiteY28" fmla="*/ 972921 h 1005840"/>
              <a:gd name="connsiteX29" fmla="*/ 479146 w 874166"/>
              <a:gd name="connsiteY29" fmla="*/ 1005840 h 1005840"/>
              <a:gd name="connsiteX30" fmla="*/ 405994 w 874166"/>
              <a:gd name="connsiteY30" fmla="*/ 950976 h 1005840"/>
              <a:gd name="connsiteX31" fmla="*/ 354787 w 874166"/>
              <a:gd name="connsiteY31" fmla="*/ 936345 h 1005840"/>
              <a:gd name="connsiteX32" fmla="*/ 234086 w 874166"/>
              <a:gd name="connsiteY32" fmla="*/ 994867 h 1005840"/>
              <a:gd name="connsiteX33" fmla="*/ 0 w 874166"/>
              <a:gd name="connsiteY33" fmla="*/ 961949 h 1005840"/>
              <a:gd name="connsiteX34" fmla="*/ 138989 w 874166"/>
              <a:gd name="connsiteY34" fmla="*/ 848563 h 1005840"/>
              <a:gd name="connsiteX35" fmla="*/ 138989 w 874166"/>
              <a:gd name="connsiteY35" fmla="*/ 815645 h 1005840"/>
              <a:gd name="connsiteX36" fmla="*/ 160934 w 874166"/>
              <a:gd name="connsiteY36" fmla="*/ 775411 h 1005840"/>
              <a:gd name="connsiteX37" fmla="*/ 241402 w 874166"/>
              <a:gd name="connsiteY37" fmla="*/ 713232 h 1005840"/>
              <a:gd name="connsiteX38" fmla="*/ 303581 w 874166"/>
              <a:gd name="connsiteY38" fmla="*/ 694944 h 1005840"/>
              <a:gd name="connsiteX39" fmla="*/ 369418 w 874166"/>
              <a:gd name="connsiteY39" fmla="*/ 610819 h 1005840"/>
              <a:gd name="connsiteX40" fmla="*/ 332842 w 874166"/>
              <a:gd name="connsiteY40" fmla="*/ 157277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4166" h="1005840">
                <a:moveTo>
                  <a:pt x="332842" y="157277"/>
                </a:moveTo>
                <a:lnTo>
                  <a:pt x="416966" y="138989"/>
                </a:lnTo>
                <a:lnTo>
                  <a:pt x="453542" y="138989"/>
                </a:lnTo>
                <a:lnTo>
                  <a:pt x="475488" y="109728"/>
                </a:lnTo>
                <a:lnTo>
                  <a:pt x="515722" y="109728"/>
                </a:lnTo>
                <a:lnTo>
                  <a:pt x="563270" y="106070"/>
                </a:lnTo>
                <a:lnTo>
                  <a:pt x="618134" y="91440"/>
                </a:lnTo>
                <a:lnTo>
                  <a:pt x="662026" y="58521"/>
                </a:lnTo>
                <a:lnTo>
                  <a:pt x="698602" y="7315"/>
                </a:lnTo>
                <a:lnTo>
                  <a:pt x="768096" y="0"/>
                </a:lnTo>
                <a:lnTo>
                  <a:pt x="808330" y="25603"/>
                </a:lnTo>
                <a:lnTo>
                  <a:pt x="837590" y="40233"/>
                </a:lnTo>
                <a:lnTo>
                  <a:pt x="819302" y="109728"/>
                </a:lnTo>
                <a:lnTo>
                  <a:pt x="801014" y="149961"/>
                </a:lnTo>
                <a:lnTo>
                  <a:pt x="815645" y="179222"/>
                </a:lnTo>
                <a:lnTo>
                  <a:pt x="808330" y="248717"/>
                </a:lnTo>
                <a:lnTo>
                  <a:pt x="811987" y="310896"/>
                </a:lnTo>
                <a:lnTo>
                  <a:pt x="874166" y="340157"/>
                </a:lnTo>
                <a:lnTo>
                  <a:pt x="782726" y="343814"/>
                </a:lnTo>
                <a:lnTo>
                  <a:pt x="764438" y="380390"/>
                </a:lnTo>
                <a:lnTo>
                  <a:pt x="749808" y="471830"/>
                </a:lnTo>
                <a:lnTo>
                  <a:pt x="738835" y="552297"/>
                </a:lnTo>
                <a:lnTo>
                  <a:pt x="680314" y="658368"/>
                </a:lnTo>
                <a:lnTo>
                  <a:pt x="640080" y="698601"/>
                </a:lnTo>
                <a:lnTo>
                  <a:pt x="625450" y="760781"/>
                </a:lnTo>
                <a:lnTo>
                  <a:pt x="603504" y="793699"/>
                </a:lnTo>
                <a:lnTo>
                  <a:pt x="559613" y="844905"/>
                </a:lnTo>
                <a:lnTo>
                  <a:pt x="501091" y="899769"/>
                </a:lnTo>
                <a:lnTo>
                  <a:pt x="497434" y="972921"/>
                </a:lnTo>
                <a:lnTo>
                  <a:pt x="479146" y="1005840"/>
                </a:lnTo>
                <a:lnTo>
                  <a:pt x="405994" y="950976"/>
                </a:lnTo>
                <a:lnTo>
                  <a:pt x="354787" y="936345"/>
                </a:lnTo>
                <a:lnTo>
                  <a:pt x="234086" y="994867"/>
                </a:lnTo>
                <a:lnTo>
                  <a:pt x="0" y="961949"/>
                </a:lnTo>
                <a:lnTo>
                  <a:pt x="138989" y="848563"/>
                </a:lnTo>
                <a:lnTo>
                  <a:pt x="138989" y="815645"/>
                </a:lnTo>
                <a:lnTo>
                  <a:pt x="160934" y="775411"/>
                </a:lnTo>
                <a:lnTo>
                  <a:pt x="241402" y="713232"/>
                </a:lnTo>
                <a:lnTo>
                  <a:pt x="303581" y="694944"/>
                </a:lnTo>
                <a:lnTo>
                  <a:pt x="369418" y="610819"/>
                </a:lnTo>
                <a:lnTo>
                  <a:pt x="332842" y="157277"/>
                </a:lnTo>
                <a:close/>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050829" y="3410568"/>
            <a:ext cx="1144660" cy="1185857"/>
          </a:xfrm>
          <a:custGeom>
            <a:avLst/>
            <a:gdLst>
              <a:gd name="connsiteX0" fmla="*/ 0 w 918058"/>
              <a:gd name="connsiteY0" fmla="*/ 482803 h 940003"/>
              <a:gd name="connsiteX1" fmla="*/ 442570 w 918058"/>
              <a:gd name="connsiteY1" fmla="*/ 36576 h 940003"/>
              <a:gd name="connsiteX2" fmla="*/ 683972 w 918058"/>
              <a:gd name="connsiteY2" fmla="*/ 69494 h 940003"/>
              <a:gd name="connsiteX3" fmla="*/ 830276 w 918058"/>
              <a:gd name="connsiteY3" fmla="*/ 0 h 940003"/>
              <a:gd name="connsiteX4" fmla="*/ 918058 w 918058"/>
              <a:gd name="connsiteY4" fmla="*/ 80467 h 940003"/>
              <a:gd name="connsiteX5" fmla="*/ 837591 w 918058"/>
              <a:gd name="connsiteY5" fmla="*/ 197510 h 940003"/>
              <a:gd name="connsiteX6" fmla="*/ 797357 w 918058"/>
              <a:gd name="connsiteY6" fmla="*/ 270662 h 940003"/>
              <a:gd name="connsiteX7" fmla="*/ 790042 w 918058"/>
              <a:gd name="connsiteY7" fmla="*/ 343814 h 940003"/>
              <a:gd name="connsiteX8" fmla="*/ 676656 w 918058"/>
              <a:gd name="connsiteY8" fmla="*/ 519379 h 940003"/>
              <a:gd name="connsiteX9" fmla="*/ 618135 w 918058"/>
              <a:gd name="connsiteY9" fmla="*/ 603504 h 940003"/>
              <a:gd name="connsiteX10" fmla="*/ 563271 w 918058"/>
              <a:gd name="connsiteY10" fmla="*/ 669341 h 940003"/>
              <a:gd name="connsiteX11" fmla="*/ 552298 w 918058"/>
              <a:gd name="connsiteY11" fmla="*/ 716889 h 940003"/>
              <a:gd name="connsiteX12" fmla="*/ 405994 w 918058"/>
              <a:gd name="connsiteY12" fmla="*/ 863193 h 940003"/>
              <a:gd name="connsiteX13" fmla="*/ 321869 w 918058"/>
              <a:gd name="connsiteY13" fmla="*/ 940003 h 940003"/>
              <a:gd name="connsiteX14" fmla="*/ 186538 w 918058"/>
              <a:gd name="connsiteY14" fmla="*/ 833933 h 940003"/>
              <a:gd name="connsiteX15" fmla="*/ 182880 w 918058"/>
              <a:gd name="connsiteY15" fmla="*/ 749808 h 940003"/>
              <a:gd name="connsiteX16" fmla="*/ 142647 w 918058"/>
              <a:gd name="connsiteY16" fmla="*/ 713232 h 940003"/>
              <a:gd name="connsiteX17" fmla="*/ 131674 w 918058"/>
              <a:gd name="connsiteY17" fmla="*/ 636422 h 940003"/>
              <a:gd name="connsiteX18" fmla="*/ 168250 w 918058"/>
              <a:gd name="connsiteY18" fmla="*/ 577901 h 940003"/>
              <a:gd name="connsiteX19" fmla="*/ 40234 w 918058"/>
              <a:gd name="connsiteY19" fmla="*/ 570585 h 940003"/>
              <a:gd name="connsiteX20" fmla="*/ 0 w 918058"/>
              <a:gd name="connsiteY20" fmla="*/ 482803 h 9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058" h="940003">
                <a:moveTo>
                  <a:pt x="0" y="482803"/>
                </a:moveTo>
                <a:lnTo>
                  <a:pt x="442570" y="36576"/>
                </a:lnTo>
                <a:lnTo>
                  <a:pt x="683972" y="69494"/>
                </a:lnTo>
                <a:lnTo>
                  <a:pt x="830276" y="0"/>
                </a:lnTo>
                <a:lnTo>
                  <a:pt x="918058" y="80467"/>
                </a:lnTo>
                <a:lnTo>
                  <a:pt x="837591" y="197510"/>
                </a:lnTo>
                <a:lnTo>
                  <a:pt x="797357" y="270662"/>
                </a:lnTo>
                <a:lnTo>
                  <a:pt x="790042" y="343814"/>
                </a:lnTo>
                <a:lnTo>
                  <a:pt x="676656" y="519379"/>
                </a:lnTo>
                <a:lnTo>
                  <a:pt x="618135" y="603504"/>
                </a:lnTo>
                <a:lnTo>
                  <a:pt x="563271" y="669341"/>
                </a:lnTo>
                <a:lnTo>
                  <a:pt x="552298" y="716889"/>
                </a:lnTo>
                <a:lnTo>
                  <a:pt x="405994" y="863193"/>
                </a:lnTo>
                <a:lnTo>
                  <a:pt x="321869" y="940003"/>
                </a:lnTo>
                <a:lnTo>
                  <a:pt x="186538" y="833933"/>
                </a:lnTo>
                <a:lnTo>
                  <a:pt x="182880" y="749808"/>
                </a:lnTo>
                <a:lnTo>
                  <a:pt x="142647" y="713232"/>
                </a:lnTo>
                <a:lnTo>
                  <a:pt x="131674" y="636422"/>
                </a:lnTo>
                <a:lnTo>
                  <a:pt x="168250" y="577901"/>
                </a:lnTo>
                <a:lnTo>
                  <a:pt x="40234" y="570585"/>
                </a:lnTo>
                <a:lnTo>
                  <a:pt x="0" y="482803"/>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http://axisoflogic.com/artman/uploads/2/waste6-451X308.jpg"/>
          <p:cNvPicPr>
            <a:picLocks noChangeAspect="1" noChangeArrowheads="1"/>
          </p:cNvPicPr>
          <p:nvPr/>
        </p:nvPicPr>
        <p:blipFill>
          <a:blip r:embed="rId5" cstate="print">
            <a:grayscl/>
          </a:blip>
          <a:srcRect/>
          <a:stretch>
            <a:fillRect/>
          </a:stretch>
        </p:blipFill>
        <p:spPr bwMode="auto">
          <a:xfrm>
            <a:off x="3318640" y="3789459"/>
            <a:ext cx="1287520" cy="879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8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84437"/>
            <a:ext cx="7620000" cy="4068763"/>
          </a:xfrm>
          <a:prstGeom prst="rect">
            <a:avLst/>
          </a:prstGeom>
        </p:spPr>
        <p:txBody>
          <a:bodyPr>
            <a:normAutofit/>
          </a:bodyPr>
          <a:lstStyle/>
          <a:p>
            <a:pPr algn="just">
              <a:spcBef>
                <a:spcPts val="0"/>
              </a:spcBef>
              <a:buClr>
                <a:srgbClr val="C00000"/>
              </a:buClr>
              <a:buFont typeface="Wingdings" charset="2"/>
              <a:buChar char="§"/>
            </a:pPr>
            <a:r>
              <a:rPr lang="en-US" sz="2600" dirty="0" smtClean="0">
                <a:solidFill>
                  <a:schemeClr val="tx1">
                    <a:lumMod val="85000"/>
                    <a:lumOff val="15000"/>
                  </a:schemeClr>
                </a:solidFill>
              </a:rPr>
              <a:t>Rationalizations of piracy </a:t>
            </a:r>
            <a:r>
              <a:rPr lang="mr-IN" sz="2600" dirty="0" smtClean="0">
                <a:solidFill>
                  <a:schemeClr val="tx1">
                    <a:lumMod val="85000"/>
                    <a:lumOff val="15000"/>
                  </a:schemeClr>
                </a:solidFill>
              </a:rPr>
              <a:t>–</a:t>
            </a:r>
            <a:r>
              <a:rPr lang="en-US" sz="2600" dirty="0" smtClean="0">
                <a:solidFill>
                  <a:schemeClr val="tx1">
                    <a:lumMod val="85000"/>
                    <a:lumOff val="15000"/>
                  </a:schemeClr>
                </a:solidFill>
              </a:rPr>
              <a:t> </a:t>
            </a:r>
            <a:r>
              <a:rPr lang="en-US" sz="2600" dirty="0">
                <a:solidFill>
                  <a:schemeClr val="tx1">
                    <a:lumMod val="85000"/>
                    <a:lumOff val="15000"/>
                  </a:schemeClr>
                </a:solidFill>
              </a:rPr>
              <a:t>defensive </a:t>
            </a:r>
            <a:r>
              <a:rPr lang="en-US" sz="2600" dirty="0" smtClean="0">
                <a:solidFill>
                  <a:schemeClr val="tx1">
                    <a:lumMod val="85000"/>
                    <a:lumOff val="15000"/>
                  </a:schemeClr>
                </a:solidFill>
              </a:rPr>
              <a:t>piracy</a:t>
            </a:r>
            <a:endParaRPr lang="en-US" sz="2200" b="1" dirty="0">
              <a:solidFill>
                <a:schemeClr val="tx1">
                  <a:lumMod val="85000"/>
                  <a:lumOff val="15000"/>
                </a:schemeClr>
              </a:solidFill>
            </a:endParaRPr>
          </a:p>
          <a:p>
            <a:pPr marL="457200" lvl="1" indent="0" algn="just">
              <a:spcBef>
                <a:spcPts val="0"/>
              </a:spcBef>
              <a:buClr>
                <a:srgbClr val="C00000"/>
              </a:buClr>
              <a:buNone/>
            </a:pPr>
            <a:r>
              <a:rPr lang="en-US" sz="1400" b="1" dirty="0" smtClean="0">
                <a:solidFill>
                  <a:schemeClr val="accent5">
                    <a:lumMod val="75000"/>
                  </a:schemeClr>
                </a:solidFill>
              </a:rPr>
              <a:t>If </a:t>
            </a:r>
            <a:r>
              <a:rPr lang="en-US" sz="1400" b="1" dirty="0">
                <a:solidFill>
                  <a:schemeClr val="accent5">
                    <a:lumMod val="75000"/>
                  </a:schemeClr>
                </a:solidFill>
              </a:rPr>
              <a:t>you hold hostage innocent people, that’s a crime. If you hold hostage people who are doing illegal activities, </a:t>
            </a:r>
            <a:r>
              <a:rPr lang="en-US" sz="1400" b="1" dirty="0">
                <a:solidFill>
                  <a:schemeClr val="accent5">
                    <a:lumMod val="50000"/>
                  </a:schemeClr>
                </a:solidFill>
              </a:rPr>
              <a:t>like waste dumping or fishing</a:t>
            </a:r>
            <a:r>
              <a:rPr lang="en-US" sz="1400" b="1" dirty="0">
                <a:solidFill>
                  <a:schemeClr val="accent5">
                    <a:lumMod val="75000"/>
                  </a:schemeClr>
                </a:solidFill>
              </a:rPr>
              <a:t>, that is not a crime.</a:t>
            </a:r>
          </a:p>
          <a:p>
            <a:pPr marL="457200" lvl="1" indent="0" algn="just">
              <a:spcBef>
                <a:spcPts val="0"/>
              </a:spcBef>
              <a:spcAft>
                <a:spcPts val="600"/>
              </a:spcAft>
              <a:buClr>
                <a:srgbClr val="C00000"/>
              </a:buClr>
              <a:buNone/>
            </a:pPr>
            <a:r>
              <a:rPr lang="en-US" sz="1000" cap="small" dirty="0">
                <a:solidFill>
                  <a:schemeClr val="tx1">
                    <a:lumMod val="85000"/>
                    <a:lumOff val="15000"/>
                  </a:schemeClr>
                </a:solidFill>
              </a:rPr>
              <a:t>(Interview with </a:t>
            </a:r>
            <a:r>
              <a:rPr lang="en-US" sz="1000" cap="small" dirty="0" err="1">
                <a:solidFill>
                  <a:schemeClr val="tx1">
                    <a:lumMod val="85000"/>
                    <a:lumOff val="15000"/>
                  </a:schemeClr>
                </a:solidFill>
              </a:rPr>
              <a:t>Sugule</a:t>
            </a:r>
            <a:r>
              <a:rPr lang="en-US" sz="1000" cap="small" dirty="0">
                <a:solidFill>
                  <a:schemeClr val="tx1">
                    <a:lumMod val="85000"/>
                    <a:lumOff val="15000"/>
                  </a:schemeClr>
                </a:solidFill>
              </a:rPr>
              <a:t> Ali, in  </a:t>
            </a:r>
            <a:r>
              <a:rPr lang="en-US" sz="1000" cap="small" dirty="0" err="1">
                <a:solidFill>
                  <a:schemeClr val="tx1">
                    <a:lumMod val="85000"/>
                    <a:lumOff val="15000"/>
                  </a:schemeClr>
                </a:solidFill>
              </a:rPr>
              <a:t>Gettleman</a:t>
            </a:r>
            <a:r>
              <a:rPr lang="en-US" sz="1000" cap="small" dirty="0">
                <a:solidFill>
                  <a:schemeClr val="tx1">
                    <a:lumMod val="85000"/>
                    <a:lumOff val="15000"/>
                  </a:schemeClr>
                </a:solidFill>
              </a:rPr>
              <a:t>, 2008</a:t>
            </a:r>
            <a:r>
              <a:rPr lang="en-US" sz="1000" cap="small" dirty="0" smtClean="0">
                <a:solidFill>
                  <a:schemeClr val="tx1">
                    <a:lumMod val="85000"/>
                    <a:lumOff val="15000"/>
                  </a:schemeClr>
                </a:solidFill>
              </a:rPr>
              <a:t>)</a:t>
            </a:r>
            <a:endParaRPr lang="en-US" sz="2200" dirty="0" smtClean="0">
              <a:solidFill>
                <a:schemeClr val="tx1">
                  <a:lumMod val="85000"/>
                  <a:lumOff val="15000"/>
                </a:schemeClr>
              </a:solidFill>
            </a:endParaRPr>
          </a:p>
          <a:p>
            <a:pPr>
              <a:buClr>
                <a:srgbClr val="C00000"/>
              </a:buClr>
              <a:buFont typeface="Wingdings" panose="05000000000000000000" pitchFamily="2" charset="2"/>
              <a:buChar char="§"/>
            </a:pPr>
            <a:r>
              <a:rPr lang="en-US" sz="2200" dirty="0" smtClean="0">
                <a:solidFill>
                  <a:schemeClr val="tx1">
                    <a:lumMod val="85000"/>
                    <a:lumOff val="15000"/>
                  </a:schemeClr>
                </a:solidFill>
              </a:rPr>
              <a:t>Sporadic </a:t>
            </a:r>
            <a:r>
              <a:rPr lang="en-US" sz="2200" dirty="0">
                <a:solidFill>
                  <a:schemeClr val="tx1">
                    <a:lumMod val="85000"/>
                    <a:lumOff val="15000"/>
                  </a:schemeClr>
                </a:solidFill>
              </a:rPr>
              <a:t>piracies of the early 1990s evolved into business</a:t>
            </a:r>
          </a:p>
          <a:p>
            <a:pPr marL="457200" lvl="1" indent="0" algn="just">
              <a:buClr>
                <a:srgbClr val="C00000"/>
              </a:buClr>
              <a:buNone/>
            </a:pPr>
            <a:r>
              <a:rPr lang="en-US" sz="1400" b="1" dirty="0">
                <a:solidFill>
                  <a:schemeClr val="accent5">
                    <a:lumMod val="75000"/>
                  </a:schemeClr>
                </a:solidFill>
              </a:rPr>
              <a:t>There is no country in the world that does not take taxes. In a small country with no government, a small militia catches a ship and takes some taxes from them, and then releases them without harming or killing them, there is nothing wrong with that. </a:t>
            </a:r>
          </a:p>
          <a:p>
            <a:pPr marL="457200" lvl="1" indent="0" algn="just">
              <a:buClr>
                <a:srgbClr val="C00000"/>
              </a:buClr>
              <a:buNone/>
            </a:pPr>
            <a:r>
              <a:rPr lang="en-US" sz="1400" b="1" dirty="0" smtClean="0">
                <a:solidFill>
                  <a:schemeClr val="accent5">
                    <a:lumMod val="50000"/>
                  </a:schemeClr>
                </a:solidFill>
              </a:rPr>
              <a:t>The </a:t>
            </a:r>
            <a:r>
              <a:rPr lang="en-US" sz="1400" b="1" dirty="0">
                <a:solidFill>
                  <a:schemeClr val="accent5">
                    <a:lumMod val="50000"/>
                  </a:schemeClr>
                </a:solidFill>
              </a:rPr>
              <a:t>first decision was to defend our waters</a:t>
            </a:r>
            <a:r>
              <a:rPr lang="en-US" sz="1400" b="1" dirty="0">
                <a:solidFill>
                  <a:schemeClr val="accent5">
                    <a:lumMod val="75000"/>
                  </a:schemeClr>
                </a:solidFill>
              </a:rPr>
              <a:t>. After that a lot of money was made and more and more people got involved. </a:t>
            </a:r>
            <a:r>
              <a:rPr lang="en-US" sz="1400" b="1" dirty="0">
                <a:solidFill>
                  <a:schemeClr val="accent5">
                    <a:lumMod val="50000"/>
                  </a:schemeClr>
                </a:solidFill>
              </a:rPr>
              <a:t>Because of that it’s turned into a business</a:t>
            </a:r>
            <a:r>
              <a:rPr lang="en-US" sz="1400" b="1" dirty="0">
                <a:solidFill>
                  <a:schemeClr val="accent5">
                    <a:lumMod val="75000"/>
                  </a:schemeClr>
                </a:solidFill>
              </a:rPr>
              <a:t>. There is no problem taking a ship. It will only be taxed and released safely. </a:t>
            </a:r>
            <a:r>
              <a:rPr lang="en-US" sz="1000" cap="small" dirty="0" smtClean="0">
                <a:solidFill>
                  <a:schemeClr val="tx1">
                    <a:lumMod val="85000"/>
                    <a:lumOff val="15000"/>
                  </a:schemeClr>
                </a:solidFill>
              </a:rPr>
              <a:t>(</a:t>
            </a:r>
            <a:r>
              <a:rPr lang="en-US" sz="1000" cap="small" dirty="0">
                <a:solidFill>
                  <a:schemeClr val="tx1">
                    <a:lumMod val="85000"/>
                    <a:lumOff val="15000"/>
                  </a:schemeClr>
                </a:solidFill>
              </a:rPr>
              <a:t>Interview with Farah Ismael Idle, in Reeve, 2012)</a:t>
            </a:r>
          </a:p>
          <a:p>
            <a:pPr lvl="1">
              <a:spcAft>
                <a:spcPts val="1200"/>
              </a:spcAft>
              <a:buClr>
                <a:srgbClr val="C00000"/>
              </a:buClr>
              <a:buFont typeface="Wingdings" panose="05000000000000000000" pitchFamily="2" charset="2"/>
              <a:buChar char="§"/>
            </a:pPr>
            <a:r>
              <a:rPr lang="en-US" sz="1800" dirty="0" smtClean="0">
                <a:solidFill>
                  <a:schemeClr val="tx1">
                    <a:lumMod val="85000"/>
                    <a:lumOff val="15000"/>
                  </a:schemeClr>
                </a:solidFill>
              </a:rPr>
              <a:t>Primitive Taxation</a:t>
            </a:r>
            <a:endParaRPr lang="en-US" sz="1800" dirty="0">
              <a:solidFill>
                <a:schemeClr val="tx1">
                  <a:lumMod val="85000"/>
                  <a:lumOff val="15000"/>
                </a:schemeClr>
              </a:solidFill>
            </a:endParaRPr>
          </a:p>
          <a:p>
            <a:pPr>
              <a:buClr>
                <a:srgbClr val="C00000"/>
              </a:buClr>
              <a:buFont typeface="Wingdings" panose="05000000000000000000" pitchFamily="2" charset="2"/>
              <a:buChar char="§"/>
            </a:pPr>
            <a:r>
              <a:rPr lang="en-US" sz="2200" dirty="0" smtClean="0">
                <a:solidFill>
                  <a:schemeClr val="tx1">
                    <a:lumMod val="85000"/>
                    <a:lumOff val="15000"/>
                  </a:schemeClr>
                </a:solidFill>
              </a:rPr>
              <a:t>Pioneer pirates to Novice pirates</a:t>
            </a:r>
          </a:p>
          <a:p>
            <a:pPr marL="457200" lvl="1" indent="0" algn="just">
              <a:spcBef>
                <a:spcPts val="0"/>
              </a:spcBef>
              <a:buClr>
                <a:srgbClr val="C00000"/>
              </a:buClr>
              <a:buNone/>
            </a:pPr>
            <a:endParaRPr lang="en-US" sz="1000" cap="small" dirty="0" smtClean="0">
              <a:solidFill>
                <a:schemeClr val="tx1">
                  <a:lumMod val="85000"/>
                  <a:lumOff val="15000"/>
                </a:schemeClr>
              </a:solidFill>
            </a:endParaRPr>
          </a:p>
        </p:txBody>
      </p:sp>
      <p:sp>
        <p:nvSpPr>
          <p:cNvPr id="4" name="Title 3"/>
          <p:cNvSpPr>
            <a:spLocks noGrp="1"/>
          </p:cNvSpPr>
          <p:nvPr>
            <p:ph type="title"/>
          </p:nvPr>
        </p:nvSpPr>
        <p:spPr/>
        <p:txBody>
          <a:bodyPr>
            <a:noAutofit/>
          </a:bodyPr>
          <a:lstStyle/>
          <a:p>
            <a:r>
              <a:rPr lang="en-US" sz="3600" dirty="0" smtClean="0">
                <a:solidFill>
                  <a:schemeClr val="bg1">
                    <a:lumMod val="75000"/>
                  </a:schemeClr>
                </a:solidFill>
              </a:rPr>
              <a:t>Defensive piracy </a:t>
            </a:r>
            <a:r>
              <a:rPr lang="mr-IN" sz="3600" dirty="0" smtClean="0">
                <a:solidFill>
                  <a:schemeClr val="bg1">
                    <a:lumMod val="75000"/>
                  </a:schemeClr>
                </a:solidFill>
              </a:rPr>
              <a:t>–</a:t>
            </a:r>
            <a:r>
              <a:rPr lang="en-US" sz="3600" dirty="0" smtClean="0">
                <a:solidFill>
                  <a:schemeClr val="bg1">
                    <a:lumMod val="75000"/>
                  </a:schemeClr>
                </a:solidFill>
              </a:rPr>
              <a:t> Piracy business</a:t>
            </a:r>
            <a:endParaRPr lang="en-US" sz="3600" dirty="0">
              <a:solidFill>
                <a:schemeClr val="bg1">
                  <a:lumMod val="75000"/>
                </a:schemeClr>
              </a:solidFill>
            </a:endParaRPr>
          </a:p>
        </p:txBody>
      </p:sp>
      <p:pic>
        <p:nvPicPr>
          <p:cNvPr id="6" name="Picture 2" descr="Anyone who successfully extorts a ransom is treated as a hero in pirate..."/>
          <p:cNvPicPr>
            <a:picLocks noChangeAspect="1" noChangeArrowheads="1"/>
          </p:cNvPicPr>
          <p:nvPr/>
        </p:nvPicPr>
        <p:blipFill>
          <a:blip r:embed="rId3" cstate="print">
            <a:grayscl/>
          </a:blip>
          <a:srcRect/>
          <a:stretch>
            <a:fillRect/>
          </a:stretch>
        </p:blipFill>
        <p:spPr bwMode="auto">
          <a:xfrm>
            <a:off x="7053262" y="660400"/>
            <a:ext cx="1276350" cy="170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010882" y="609600"/>
            <a:ext cx="1066318" cy="246221"/>
          </a:xfrm>
          <a:prstGeom prst="rect">
            <a:avLst/>
          </a:prstGeom>
        </p:spPr>
        <p:txBody>
          <a:bodyPr wrap="none">
            <a:spAutoFit/>
          </a:bodyPr>
          <a:lstStyle/>
          <a:p>
            <a:r>
              <a:rPr lang="en-US" sz="1000" b="1" cap="small" dirty="0">
                <a:solidFill>
                  <a:schemeClr val="tx1">
                    <a:lumMod val="85000"/>
                    <a:lumOff val="15000"/>
                  </a:schemeClr>
                </a:solidFill>
              </a:rPr>
              <a:t>Farah Ismael Idle</a:t>
            </a:r>
            <a:endParaRPr lang="en-US" sz="1000" b="1" dirty="0"/>
          </a:p>
        </p:txBody>
      </p:sp>
    </p:spTree>
    <p:extLst>
      <p:ext uri="{BB962C8B-B14F-4D97-AF65-F5344CB8AC3E}">
        <p14:creationId xmlns:p14="http://schemas.microsoft.com/office/powerpoint/2010/main" val="188758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10" y="2209800"/>
            <a:ext cx="7162800" cy="3429000"/>
          </a:xfrm>
          <a:prstGeom prst="rect">
            <a:avLst/>
          </a:prstGeom>
        </p:spPr>
        <p:txBody>
          <a:bodyPr>
            <a:normAutofit lnSpcReduction="10000"/>
          </a:bodyPr>
          <a:lstStyle/>
          <a:p>
            <a:pPr lvl="0">
              <a:buClr>
                <a:srgbClr val="C00000"/>
              </a:buClr>
              <a:buFont typeface="Wingdings" panose="05000000000000000000" pitchFamily="2" charset="2"/>
              <a:buChar char="§"/>
            </a:pPr>
            <a:r>
              <a:rPr lang="en-US" sz="2800" dirty="0">
                <a:solidFill>
                  <a:schemeClr val="tx1">
                    <a:lumMod val="85000"/>
                    <a:lumOff val="15000"/>
                  </a:schemeClr>
                </a:solidFill>
              </a:rPr>
              <a:t>Stateless and globalized</a:t>
            </a:r>
          </a:p>
          <a:p>
            <a:pPr marL="457200" lvl="1" indent="0">
              <a:buClr>
                <a:srgbClr val="C00000"/>
              </a:buClr>
              <a:buNone/>
            </a:pPr>
            <a:r>
              <a:rPr lang="en-US" sz="1600" b="1" dirty="0">
                <a:solidFill>
                  <a:schemeClr val="accent5">
                    <a:lumMod val="75000"/>
                  </a:schemeClr>
                </a:solidFill>
              </a:rPr>
              <a:t>The process of globalization in Somalia was </a:t>
            </a:r>
            <a:r>
              <a:rPr lang="en-US" sz="1600" b="1" dirty="0">
                <a:solidFill>
                  <a:schemeClr val="accent5">
                    <a:lumMod val="50000"/>
                  </a:schemeClr>
                </a:solidFill>
              </a:rPr>
              <a:t>enhanced by the collapse </a:t>
            </a:r>
            <a:r>
              <a:rPr lang="en-US" sz="1600" b="1" dirty="0">
                <a:solidFill>
                  <a:schemeClr val="accent5">
                    <a:lumMod val="75000"/>
                  </a:schemeClr>
                </a:solidFill>
              </a:rPr>
              <a:t>of the State</a:t>
            </a:r>
            <a:r>
              <a:rPr lang="en-US" sz="1600" dirty="0">
                <a:solidFill>
                  <a:schemeClr val="accent5">
                    <a:lumMod val="75000"/>
                  </a:schemeClr>
                </a:solidFill>
              </a:rPr>
              <a:t>. </a:t>
            </a:r>
          </a:p>
          <a:p>
            <a:pPr marL="457200" lvl="1" indent="0">
              <a:buClr>
                <a:srgbClr val="C00000"/>
              </a:buClr>
              <a:buNone/>
            </a:pPr>
            <a:r>
              <a:rPr lang="en-US" sz="1200" cap="small" dirty="0">
                <a:solidFill>
                  <a:schemeClr val="tx1">
                    <a:lumMod val="85000"/>
                    <a:lumOff val="15000"/>
                  </a:schemeClr>
                </a:solidFill>
              </a:rPr>
              <a:t>(</a:t>
            </a:r>
            <a:r>
              <a:rPr lang="en-US" sz="1200" cap="small" dirty="0" err="1">
                <a:solidFill>
                  <a:schemeClr val="tx1">
                    <a:lumMod val="85000"/>
                    <a:lumOff val="15000"/>
                  </a:schemeClr>
                </a:solidFill>
              </a:rPr>
              <a:t>Marchal</a:t>
            </a:r>
            <a:r>
              <a:rPr lang="en-US" sz="1200" cap="small" dirty="0">
                <a:solidFill>
                  <a:schemeClr val="tx1">
                    <a:lumMod val="85000"/>
                    <a:lumOff val="15000"/>
                  </a:schemeClr>
                </a:solidFill>
              </a:rPr>
              <a:t> et al., 2000, p.1)</a:t>
            </a:r>
          </a:p>
          <a:p>
            <a:pPr marL="457200" lvl="1" indent="0">
              <a:buClr>
                <a:srgbClr val="C00000"/>
              </a:buClr>
              <a:buNone/>
            </a:pPr>
            <a:r>
              <a:rPr lang="en-US" sz="1600" b="1" dirty="0">
                <a:solidFill>
                  <a:schemeClr val="accent5">
                    <a:lumMod val="75000"/>
                  </a:schemeClr>
                </a:solidFill>
              </a:rPr>
              <a:t>Somalia’s telecommunications are known to be the </a:t>
            </a:r>
            <a:r>
              <a:rPr lang="en-US" sz="1600" b="1" dirty="0">
                <a:solidFill>
                  <a:schemeClr val="accent5">
                    <a:lumMod val="50000"/>
                  </a:schemeClr>
                </a:solidFill>
              </a:rPr>
              <a:t>cheapest  and having the most extensive coverage in the continent</a:t>
            </a:r>
            <a:r>
              <a:rPr lang="en-US" sz="1600" b="1" dirty="0">
                <a:solidFill>
                  <a:schemeClr val="accent5">
                    <a:lumMod val="75000"/>
                  </a:schemeClr>
                </a:solidFill>
              </a:rPr>
              <a:t>.</a:t>
            </a:r>
            <a:r>
              <a:rPr lang="en-US" sz="1600" dirty="0">
                <a:solidFill>
                  <a:schemeClr val="accent5">
                    <a:lumMod val="75000"/>
                  </a:schemeClr>
                </a:solidFill>
              </a:rPr>
              <a:t> </a:t>
            </a:r>
          </a:p>
          <a:p>
            <a:pPr marL="457200" lvl="1" indent="0">
              <a:spcBef>
                <a:spcPts val="0"/>
              </a:spcBef>
              <a:spcAft>
                <a:spcPts val="600"/>
              </a:spcAft>
              <a:buClr>
                <a:srgbClr val="C00000"/>
              </a:buClr>
              <a:buNone/>
            </a:pPr>
            <a:r>
              <a:rPr lang="en-US" sz="1200" cap="small" dirty="0">
                <a:solidFill>
                  <a:schemeClr val="tx1">
                    <a:lumMod val="85000"/>
                    <a:lumOff val="15000"/>
                  </a:schemeClr>
                </a:solidFill>
              </a:rPr>
              <a:t>(UNDP, 2001, p.107; see also The Economist, 2005; Winter, 2004; Southwood, 2007</a:t>
            </a:r>
            <a:r>
              <a:rPr lang="en-US" sz="1200" cap="small" dirty="0" smtClean="0">
                <a:solidFill>
                  <a:schemeClr val="tx1">
                    <a:lumMod val="85000"/>
                    <a:lumOff val="15000"/>
                  </a:schemeClr>
                </a:solidFill>
              </a:rPr>
              <a:t>)</a:t>
            </a:r>
            <a:endParaRPr lang="en-US" sz="2400" dirty="0" smtClean="0"/>
          </a:p>
          <a:p>
            <a:pPr>
              <a:spcBef>
                <a:spcPts val="0"/>
              </a:spcBef>
              <a:spcAft>
                <a:spcPts val="1200"/>
              </a:spcAft>
              <a:buClr>
                <a:srgbClr val="C00000"/>
              </a:buClr>
              <a:buFont typeface="Wingdings" panose="05000000000000000000" pitchFamily="2" charset="2"/>
              <a:buChar char="§"/>
            </a:pPr>
            <a:r>
              <a:rPr lang="en-US" sz="2400" dirty="0" smtClean="0"/>
              <a:t>Uneven Development, Inequitable Structures</a:t>
            </a:r>
          </a:p>
          <a:p>
            <a:pPr>
              <a:spcBef>
                <a:spcPts val="0"/>
              </a:spcBef>
              <a:spcAft>
                <a:spcPts val="1200"/>
              </a:spcAft>
              <a:buClr>
                <a:srgbClr val="C00000"/>
              </a:buClr>
              <a:buFont typeface="Wingdings" panose="05000000000000000000" pitchFamily="2" charset="2"/>
              <a:buChar char="§"/>
            </a:pPr>
            <a:r>
              <a:rPr lang="en-US" sz="2400" dirty="0" smtClean="0"/>
              <a:t>Regional Development Variations</a:t>
            </a:r>
          </a:p>
          <a:p>
            <a:pPr>
              <a:spcBef>
                <a:spcPts val="0"/>
              </a:spcBef>
              <a:spcAft>
                <a:spcPts val="1200"/>
              </a:spcAft>
              <a:buClr>
                <a:srgbClr val="C00000"/>
              </a:buClr>
              <a:buFont typeface="Wingdings" panose="05000000000000000000" pitchFamily="2" charset="2"/>
              <a:buChar char="§"/>
            </a:pPr>
            <a:r>
              <a:rPr lang="en-US" sz="2400" dirty="0" smtClean="0"/>
              <a:t>Awareness of Inequalities &amp; Injustice</a:t>
            </a:r>
          </a:p>
          <a:p>
            <a:pPr lvl="1">
              <a:spcAft>
                <a:spcPts val="1200"/>
              </a:spcAft>
            </a:pPr>
            <a:endParaRPr lang="en-US" sz="2000" dirty="0" smtClean="0"/>
          </a:p>
        </p:txBody>
      </p:sp>
      <p:sp>
        <p:nvSpPr>
          <p:cNvPr id="7" name="Title 1"/>
          <p:cNvSpPr txBox="1">
            <a:spLocks/>
          </p:cNvSpPr>
          <p:nvPr/>
        </p:nvSpPr>
        <p:spPr>
          <a:xfrm>
            <a:off x="1979" y="609600"/>
            <a:ext cx="6856021" cy="1143000"/>
          </a:xfrm>
          <a:prstGeom prst="rect">
            <a:avLst/>
          </a:prstGeom>
          <a:solidFill>
            <a:schemeClr val="tx1">
              <a:lumMod val="65000"/>
              <a:lumOff val="35000"/>
            </a:schemeClr>
          </a:solid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sz="3600" dirty="0" smtClean="0">
                <a:solidFill>
                  <a:schemeClr val="bg1">
                    <a:lumMod val="75000"/>
                  </a:schemeClr>
                </a:solidFill>
              </a:rPr>
              <a:t>Stateless Somalia? Puntland</a:t>
            </a:r>
          </a:p>
        </p:txBody>
      </p:sp>
      <p:pic>
        <p:nvPicPr>
          <p:cNvPr id="5" name="Picture 4" descr="Som Map.JPG">
            <a:hlinkClick r:id="rId3" action="ppaction://hlinksldjump"/>
          </p:cNvPr>
          <p:cNvPicPr/>
          <p:nvPr/>
        </p:nvPicPr>
        <p:blipFill>
          <a:blip r:embed="rId4" cstate="print"/>
          <a:stretch>
            <a:fillRect/>
          </a:stretch>
        </p:blipFill>
        <p:spPr>
          <a:xfrm>
            <a:off x="7010400" y="4191000"/>
            <a:ext cx="1981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Oval 1"/>
          <p:cNvSpPr/>
          <p:nvPr/>
        </p:nvSpPr>
        <p:spPr>
          <a:xfrm>
            <a:off x="7414259" y="5562600"/>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270902" y="3730508"/>
            <a:ext cx="1035508" cy="552542"/>
          </a:xfrm>
          <a:custGeom>
            <a:avLst/>
            <a:gdLst>
              <a:gd name="connsiteX0" fmla="*/ 138989 w 1433780"/>
              <a:gd name="connsiteY0" fmla="*/ 0 h 753466"/>
              <a:gd name="connsiteX1" fmla="*/ 138989 w 1433780"/>
              <a:gd name="connsiteY1" fmla="*/ 0 h 753466"/>
              <a:gd name="connsiteX2" fmla="*/ 113386 w 1433780"/>
              <a:gd name="connsiteY2" fmla="*/ 36576 h 753466"/>
              <a:gd name="connsiteX3" fmla="*/ 106071 w 1433780"/>
              <a:gd name="connsiteY3" fmla="*/ 47549 h 753466"/>
              <a:gd name="connsiteX4" fmla="*/ 95098 w 1433780"/>
              <a:gd name="connsiteY4" fmla="*/ 58522 h 753466"/>
              <a:gd name="connsiteX5" fmla="*/ 87783 w 1433780"/>
              <a:gd name="connsiteY5" fmla="*/ 69494 h 753466"/>
              <a:gd name="connsiteX6" fmla="*/ 73152 w 1433780"/>
              <a:gd name="connsiteY6" fmla="*/ 84125 h 753466"/>
              <a:gd name="connsiteX7" fmla="*/ 69495 w 1433780"/>
              <a:gd name="connsiteY7" fmla="*/ 95098 h 753466"/>
              <a:gd name="connsiteX8" fmla="*/ 54864 w 1433780"/>
              <a:gd name="connsiteY8" fmla="*/ 113386 h 753466"/>
              <a:gd name="connsiteX9" fmla="*/ 43892 w 1433780"/>
              <a:gd name="connsiteY9" fmla="*/ 120701 h 753466"/>
              <a:gd name="connsiteX10" fmla="*/ 29261 w 1433780"/>
              <a:gd name="connsiteY10" fmla="*/ 138989 h 753466"/>
              <a:gd name="connsiteX11" fmla="*/ 25604 w 1433780"/>
              <a:gd name="connsiteY11" fmla="*/ 149962 h 753466"/>
              <a:gd name="connsiteX12" fmla="*/ 18288 w 1433780"/>
              <a:gd name="connsiteY12" fmla="*/ 157277 h 753466"/>
              <a:gd name="connsiteX13" fmla="*/ 0 w 1433780"/>
              <a:gd name="connsiteY13" fmla="*/ 171907 h 753466"/>
              <a:gd name="connsiteX14" fmla="*/ 14631 w 1433780"/>
              <a:gd name="connsiteY14" fmla="*/ 190195 h 753466"/>
              <a:gd name="connsiteX15" fmla="*/ 25604 w 1433780"/>
              <a:gd name="connsiteY15" fmla="*/ 230429 h 753466"/>
              <a:gd name="connsiteX16" fmla="*/ 32919 w 1433780"/>
              <a:gd name="connsiteY16" fmla="*/ 241402 h 753466"/>
              <a:gd name="connsiteX17" fmla="*/ 43892 w 1433780"/>
              <a:gd name="connsiteY17" fmla="*/ 263347 h 753466"/>
              <a:gd name="connsiteX18" fmla="*/ 54864 w 1433780"/>
              <a:gd name="connsiteY18" fmla="*/ 270662 h 753466"/>
              <a:gd name="connsiteX19" fmla="*/ 69495 w 1433780"/>
              <a:gd name="connsiteY19" fmla="*/ 303581 h 753466"/>
              <a:gd name="connsiteX20" fmla="*/ 80468 w 1433780"/>
              <a:gd name="connsiteY20" fmla="*/ 307238 h 753466"/>
              <a:gd name="connsiteX21" fmla="*/ 109728 w 1433780"/>
              <a:gd name="connsiteY21" fmla="*/ 329184 h 753466"/>
              <a:gd name="connsiteX22" fmla="*/ 131674 w 1433780"/>
              <a:gd name="connsiteY22" fmla="*/ 358445 h 753466"/>
              <a:gd name="connsiteX23" fmla="*/ 138989 w 1433780"/>
              <a:gd name="connsiteY23" fmla="*/ 369418 h 753466"/>
              <a:gd name="connsiteX24" fmla="*/ 146304 w 1433780"/>
              <a:gd name="connsiteY24" fmla="*/ 380390 h 753466"/>
              <a:gd name="connsiteX25" fmla="*/ 153620 w 1433780"/>
              <a:gd name="connsiteY25" fmla="*/ 402336 h 753466"/>
              <a:gd name="connsiteX26" fmla="*/ 168250 w 1433780"/>
              <a:gd name="connsiteY26" fmla="*/ 424282 h 753466"/>
              <a:gd name="connsiteX27" fmla="*/ 175565 w 1433780"/>
              <a:gd name="connsiteY27" fmla="*/ 435254 h 753466"/>
              <a:gd name="connsiteX28" fmla="*/ 179223 w 1433780"/>
              <a:gd name="connsiteY28" fmla="*/ 446227 h 753466"/>
              <a:gd name="connsiteX29" fmla="*/ 212141 w 1433780"/>
              <a:gd name="connsiteY29" fmla="*/ 464515 h 753466"/>
              <a:gd name="connsiteX30" fmla="*/ 226772 w 1433780"/>
              <a:gd name="connsiteY30" fmla="*/ 471830 h 753466"/>
              <a:gd name="connsiteX31" fmla="*/ 256032 w 1433780"/>
              <a:gd name="connsiteY31" fmla="*/ 501091 h 753466"/>
              <a:gd name="connsiteX32" fmla="*/ 263348 w 1433780"/>
              <a:gd name="connsiteY32" fmla="*/ 508406 h 753466"/>
              <a:gd name="connsiteX33" fmla="*/ 274320 w 1433780"/>
              <a:gd name="connsiteY33" fmla="*/ 512064 h 753466"/>
              <a:gd name="connsiteX34" fmla="*/ 292608 w 1433780"/>
              <a:gd name="connsiteY34" fmla="*/ 526694 h 753466"/>
              <a:gd name="connsiteX35" fmla="*/ 299924 w 1433780"/>
              <a:gd name="connsiteY35" fmla="*/ 534010 h 753466"/>
              <a:gd name="connsiteX36" fmla="*/ 314554 w 1433780"/>
              <a:gd name="connsiteY36" fmla="*/ 537667 h 753466"/>
              <a:gd name="connsiteX37" fmla="*/ 336500 w 1433780"/>
              <a:gd name="connsiteY37" fmla="*/ 541325 h 753466"/>
              <a:gd name="connsiteX38" fmla="*/ 980237 w 1433780"/>
              <a:gd name="connsiteY38" fmla="*/ 753466 h 753466"/>
              <a:gd name="connsiteX39" fmla="*/ 1192378 w 1433780"/>
              <a:gd name="connsiteY39" fmla="*/ 749808 h 753466"/>
              <a:gd name="connsiteX40" fmla="*/ 1228954 w 1433780"/>
              <a:gd name="connsiteY40" fmla="*/ 709574 h 753466"/>
              <a:gd name="connsiteX41" fmla="*/ 1232612 w 1433780"/>
              <a:gd name="connsiteY41" fmla="*/ 676656 h 753466"/>
              <a:gd name="connsiteX42" fmla="*/ 1320394 w 1433780"/>
              <a:gd name="connsiteY42" fmla="*/ 585216 h 753466"/>
              <a:gd name="connsiteX43" fmla="*/ 1356970 w 1433780"/>
              <a:gd name="connsiteY43" fmla="*/ 581558 h 753466"/>
              <a:gd name="connsiteX44" fmla="*/ 1433780 w 1433780"/>
              <a:gd name="connsiteY44" fmla="*/ 508406 h 753466"/>
              <a:gd name="connsiteX45" fmla="*/ 1433780 w 1433780"/>
              <a:gd name="connsiteY45" fmla="*/ 409651 h 753466"/>
              <a:gd name="connsiteX46" fmla="*/ 1411834 w 1433780"/>
              <a:gd name="connsiteY46" fmla="*/ 135331 h 753466"/>
              <a:gd name="connsiteX47" fmla="*/ 1393546 w 1433780"/>
              <a:gd name="connsiteY47" fmla="*/ 40234 h 753466"/>
              <a:gd name="connsiteX48" fmla="*/ 1305764 w 1433780"/>
              <a:gd name="connsiteY48" fmla="*/ 29261 h 753466"/>
              <a:gd name="connsiteX49" fmla="*/ 1250900 w 1433780"/>
              <a:gd name="connsiteY49" fmla="*/ 58522 h 753466"/>
              <a:gd name="connsiteX50" fmla="*/ 1188720 w 1433780"/>
              <a:gd name="connsiteY50" fmla="*/ 73152 h 753466"/>
              <a:gd name="connsiteX51" fmla="*/ 1122884 w 1433780"/>
              <a:gd name="connsiteY51" fmla="*/ 80467 h 753466"/>
              <a:gd name="connsiteX52" fmla="*/ 1086308 w 1433780"/>
              <a:gd name="connsiteY52" fmla="*/ 62179 h 753466"/>
              <a:gd name="connsiteX53" fmla="*/ 1049732 w 1433780"/>
              <a:gd name="connsiteY53" fmla="*/ 58522 h 753466"/>
              <a:gd name="connsiteX54" fmla="*/ 936346 w 1433780"/>
              <a:gd name="connsiteY54" fmla="*/ 135331 h 753466"/>
              <a:gd name="connsiteX55" fmla="*/ 819303 w 1433780"/>
              <a:gd name="connsiteY55" fmla="*/ 160934 h 753466"/>
              <a:gd name="connsiteX56" fmla="*/ 764439 w 1433780"/>
              <a:gd name="connsiteY56" fmla="*/ 149962 h 753466"/>
              <a:gd name="connsiteX57" fmla="*/ 709575 w 1433780"/>
              <a:gd name="connsiteY57" fmla="*/ 138989 h 753466"/>
              <a:gd name="connsiteX58" fmla="*/ 651053 w 1433780"/>
              <a:gd name="connsiteY58" fmla="*/ 160934 h 753466"/>
              <a:gd name="connsiteX59" fmla="*/ 603504 w 1433780"/>
              <a:gd name="connsiteY59" fmla="*/ 179222 h 753466"/>
              <a:gd name="connsiteX60" fmla="*/ 537668 w 1433780"/>
              <a:gd name="connsiteY60" fmla="*/ 208483 h 753466"/>
              <a:gd name="connsiteX61" fmla="*/ 490119 w 1433780"/>
              <a:gd name="connsiteY61" fmla="*/ 230429 h 753466"/>
              <a:gd name="connsiteX62" fmla="*/ 369418 w 1433780"/>
              <a:gd name="connsiteY62" fmla="*/ 223114 h 753466"/>
              <a:gd name="connsiteX63" fmla="*/ 285293 w 1433780"/>
              <a:gd name="connsiteY63" fmla="*/ 153619 h 753466"/>
              <a:gd name="connsiteX64" fmla="*/ 223114 w 1433780"/>
              <a:gd name="connsiteY64" fmla="*/ 95098 h 753466"/>
              <a:gd name="connsiteX65" fmla="*/ 190196 w 1433780"/>
              <a:gd name="connsiteY65" fmla="*/ 36576 h 753466"/>
              <a:gd name="connsiteX66" fmla="*/ 138989 w 1433780"/>
              <a:gd name="connsiteY66" fmla="*/ 0 h 7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33780" h="753466">
                <a:moveTo>
                  <a:pt x="138989" y="0"/>
                </a:moveTo>
                <a:lnTo>
                  <a:pt x="138989" y="0"/>
                </a:lnTo>
                <a:lnTo>
                  <a:pt x="113386" y="36576"/>
                </a:lnTo>
                <a:cubicBezTo>
                  <a:pt x="110884" y="40190"/>
                  <a:pt x="109179" y="44441"/>
                  <a:pt x="106071" y="47549"/>
                </a:cubicBezTo>
                <a:cubicBezTo>
                  <a:pt x="102413" y="51207"/>
                  <a:pt x="98410" y="54548"/>
                  <a:pt x="95098" y="58522"/>
                </a:cubicBezTo>
                <a:cubicBezTo>
                  <a:pt x="92284" y="61899"/>
                  <a:pt x="90644" y="66157"/>
                  <a:pt x="87783" y="69494"/>
                </a:cubicBezTo>
                <a:cubicBezTo>
                  <a:pt x="83294" y="74731"/>
                  <a:pt x="73152" y="84125"/>
                  <a:pt x="73152" y="84125"/>
                </a:cubicBezTo>
                <a:cubicBezTo>
                  <a:pt x="71933" y="87783"/>
                  <a:pt x="71219" y="91650"/>
                  <a:pt x="69495" y="95098"/>
                </a:cubicBezTo>
                <a:cubicBezTo>
                  <a:pt x="66327" y="101435"/>
                  <a:pt x="60534" y="108850"/>
                  <a:pt x="54864" y="113386"/>
                </a:cubicBezTo>
                <a:cubicBezTo>
                  <a:pt x="51432" y="116132"/>
                  <a:pt x="47549" y="118263"/>
                  <a:pt x="43892" y="120701"/>
                </a:cubicBezTo>
                <a:cubicBezTo>
                  <a:pt x="34697" y="148285"/>
                  <a:pt x="48170" y="115352"/>
                  <a:pt x="29261" y="138989"/>
                </a:cubicBezTo>
                <a:cubicBezTo>
                  <a:pt x="26853" y="142000"/>
                  <a:pt x="27588" y="146656"/>
                  <a:pt x="25604" y="149962"/>
                </a:cubicBezTo>
                <a:cubicBezTo>
                  <a:pt x="23830" y="152919"/>
                  <a:pt x="20442" y="154584"/>
                  <a:pt x="18288" y="157277"/>
                </a:cubicBezTo>
                <a:cubicBezTo>
                  <a:pt x="6255" y="172318"/>
                  <a:pt x="17406" y="166106"/>
                  <a:pt x="0" y="171907"/>
                </a:cubicBezTo>
                <a:cubicBezTo>
                  <a:pt x="6805" y="178711"/>
                  <a:pt x="10017" y="180965"/>
                  <a:pt x="14631" y="190195"/>
                </a:cubicBezTo>
                <a:cubicBezTo>
                  <a:pt x="19326" y="199586"/>
                  <a:pt x="22935" y="226425"/>
                  <a:pt x="25604" y="230429"/>
                </a:cubicBezTo>
                <a:lnTo>
                  <a:pt x="32919" y="241402"/>
                </a:lnTo>
                <a:cubicBezTo>
                  <a:pt x="35894" y="250328"/>
                  <a:pt x="36800" y="256255"/>
                  <a:pt x="43892" y="263347"/>
                </a:cubicBezTo>
                <a:cubicBezTo>
                  <a:pt x="47000" y="266455"/>
                  <a:pt x="51207" y="268224"/>
                  <a:pt x="54864" y="270662"/>
                </a:cubicBezTo>
                <a:cubicBezTo>
                  <a:pt x="57099" y="277365"/>
                  <a:pt x="61592" y="297259"/>
                  <a:pt x="69495" y="303581"/>
                </a:cubicBezTo>
                <a:cubicBezTo>
                  <a:pt x="72506" y="305989"/>
                  <a:pt x="76810" y="306019"/>
                  <a:pt x="80468" y="307238"/>
                </a:cubicBezTo>
                <a:cubicBezTo>
                  <a:pt x="101482" y="328252"/>
                  <a:pt x="90578" y="322799"/>
                  <a:pt x="109728" y="329184"/>
                </a:cubicBezTo>
                <a:cubicBezTo>
                  <a:pt x="123261" y="342715"/>
                  <a:pt x="115131" y="333630"/>
                  <a:pt x="131674" y="358445"/>
                </a:cubicBezTo>
                <a:lnTo>
                  <a:pt x="138989" y="369418"/>
                </a:lnTo>
                <a:cubicBezTo>
                  <a:pt x="141427" y="373075"/>
                  <a:pt x="144914" y="376220"/>
                  <a:pt x="146304" y="380390"/>
                </a:cubicBezTo>
                <a:cubicBezTo>
                  <a:pt x="148743" y="387705"/>
                  <a:pt x="149343" y="395920"/>
                  <a:pt x="153620" y="402336"/>
                </a:cubicBezTo>
                <a:lnTo>
                  <a:pt x="168250" y="424282"/>
                </a:lnTo>
                <a:cubicBezTo>
                  <a:pt x="170688" y="427939"/>
                  <a:pt x="174175" y="431084"/>
                  <a:pt x="175565" y="435254"/>
                </a:cubicBezTo>
                <a:cubicBezTo>
                  <a:pt x="176784" y="438912"/>
                  <a:pt x="177084" y="443019"/>
                  <a:pt x="179223" y="446227"/>
                </a:cubicBezTo>
                <a:cubicBezTo>
                  <a:pt x="190438" y="463049"/>
                  <a:pt x="193056" y="454973"/>
                  <a:pt x="212141" y="464515"/>
                </a:cubicBezTo>
                <a:lnTo>
                  <a:pt x="226772" y="471830"/>
                </a:lnTo>
                <a:lnTo>
                  <a:pt x="256032" y="501091"/>
                </a:lnTo>
                <a:cubicBezTo>
                  <a:pt x="258471" y="503530"/>
                  <a:pt x="260076" y="507315"/>
                  <a:pt x="263348" y="508406"/>
                </a:cubicBezTo>
                <a:lnTo>
                  <a:pt x="274320" y="512064"/>
                </a:lnTo>
                <a:cubicBezTo>
                  <a:pt x="291990" y="529732"/>
                  <a:pt x="269531" y="508232"/>
                  <a:pt x="292608" y="526694"/>
                </a:cubicBezTo>
                <a:cubicBezTo>
                  <a:pt x="295301" y="528848"/>
                  <a:pt x="296839" y="532468"/>
                  <a:pt x="299924" y="534010"/>
                </a:cubicBezTo>
                <a:cubicBezTo>
                  <a:pt x="304420" y="536258"/>
                  <a:pt x="309721" y="536286"/>
                  <a:pt x="314554" y="537667"/>
                </a:cubicBezTo>
                <a:cubicBezTo>
                  <a:pt x="331406" y="542482"/>
                  <a:pt x="319386" y="541325"/>
                  <a:pt x="336500" y="541325"/>
                </a:cubicBezTo>
                <a:lnTo>
                  <a:pt x="980237" y="753466"/>
                </a:lnTo>
                <a:lnTo>
                  <a:pt x="1192378" y="749808"/>
                </a:lnTo>
                <a:lnTo>
                  <a:pt x="1228954" y="709574"/>
                </a:lnTo>
                <a:lnTo>
                  <a:pt x="1232612" y="676656"/>
                </a:lnTo>
                <a:lnTo>
                  <a:pt x="1320394" y="585216"/>
                </a:lnTo>
                <a:lnTo>
                  <a:pt x="1356970" y="581558"/>
                </a:lnTo>
                <a:lnTo>
                  <a:pt x="1433780" y="508406"/>
                </a:lnTo>
                <a:lnTo>
                  <a:pt x="1433780" y="409651"/>
                </a:lnTo>
                <a:lnTo>
                  <a:pt x="1411834" y="135331"/>
                </a:lnTo>
                <a:lnTo>
                  <a:pt x="1393546" y="40234"/>
                </a:lnTo>
                <a:lnTo>
                  <a:pt x="1305764" y="29261"/>
                </a:lnTo>
                <a:lnTo>
                  <a:pt x="1250900" y="58522"/>
                </a:lnTo>
                <a:lnTo>
                  <a:pt x="1188720" y="73152"/>
                </a:lnTo>
                <a:lnTo>
                  <a:pt x="1122884" y="80467"/>
                </a:lnTo>
                <a:lnTo>
                  <a:pt x="1086308" y="62179"/>
                </a:lnTo>
                <a:lnTo>
                  <a:pt x="1049732" y="58522"/>
                </a:lnTo>
                <a:lnTo>
                  <a:pt x="936346" y="135331"/>
                </a:lnTo>
                <a:lnTo>
                  <a:pt x="819303" y="160934"/>
                </a:lnTo>
                <a:lnTo>
                  <a:pt x="764439" y="149962"/>
                </a:lnTo>
                <a:lnTo>
                  <a:pt x="709575" y="138989"/>
                </a:lnTo>
                <a:lnTo>
                  <a:pt x="651053" y="160934"/>
                </a:lnTo>
                <a:lnTo>
                  <a:pt x="603504" y="179222"/>
                </a:lnTo>
                <a:lnTo>
                  <a:pt x="537668" y="208483"/>
                </a:lnTo>
                <a:lnTo>
                  <a:pt x="490119" y="230429"/>
                </a:lnTo>
                <a:lnTo>
                  <a:pt x="369418" y="223114"/>
                </a:lnTo>
                <a:lnTo>
                  <a:pt x="285293" y="153619"/>
                </a:lnTo>
                <a:lnTo>
                  <a:pt x="223114" y="95098"/>
                </a:lnTo>
                <a:lnTo>
                  <a:pt x="190196" y="36576"/>
                </a:lnTo>
                <a:lnTo>
                  <a:pt x="138989"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198104" y="3680765"/>
            <a:ext cx="631342" cy="737616"/>
          </a:xfrm>
          <a:custGeom>
            <a:avLst/>
            <a:gdLst>
              <a:gd name="connsiteX0" fmla="*/ 332842 w 874166"/>
              <a:gd name="connsiteY0" fmla="*/ 157277 h 1005840"/>
              <a:gd name="connsiteX1" fmla="*/ 416966 w 874166"/>
              <a:gd name="connsiteY1" fmla="*/ 138989 h 1005840"/>
              <a:gd name="connsiteX2" fmla="*/ 453542 w 874166"/>
              <a:gd name="connsiteY2" fmla="*/ 138989 h 1005840"/>
              <a:gd name="connsiteX3" fmla="*/ 475488 w 874166"/>
              <a:gd name="connsiteY3" fmla="*/ 109728 h 1005840"/>
              <a:gd name="connsiteX4" fmla="*/ 515722 w 874166"/>
              <a:gd name="connsiteY4" fmla="*/ 109728 h 1005840"/>
              <a:gd name="connsiteX5" fmla="*/ 563270 w 874166"/>
              <a:gd name="connsiteY5" fmla="*/ 106070 h 1005840"/>
              <a:gd name="connsiteX6" fmla="*/ 618134 w 874166"/>
              <a:gd name="connsiteY6" fmla="*/ 91440 h 1005840"/>
              <a:gd name="connsiteX7" fmla="*/ 662026 w 874166"/>
              <a:gd name="connsiteY7" fmla="*/ 58521 h 1005840"/>
              <a:gd name="connsiteX8" fmla="*/ 698602 w 874166"/>
              <a:gd name="connsiteY8" fmla="*/ 7315 h 1005840"/>
              <a:gd name="connsiteX9" fmla="*/ 768096 w 874166"/>
              <a:gd name="connsiteY9" fmla="*/ 0 h 1005840"/>
              <a:gd name="connsiteX10" fmla="*/ 808330 w 874166"/>
              <a:gd name="connsiteY10" fmla="*/ 25603 h 1005840"/>
              <a:gd name="connsiteX11" fmla="*/ 837590 w 874166"/>
              <a:gd name="connsiteY11" fmla="*/ 40233 h 1005840"/>
              <a:gd name="connsiteX12" fmla="*/ 819302 w 874166"/>
              <a:gd name="connsiteY12" fmla="*/ 109728 h 1005840"/>
              <a:gd name="connsiteX13" fmla="*/ 801014 w 874166"/>
              <a:gd name="connsiteY13" fmla="*/ 149961 h 1005840"/>
              <a:gd name="connsiteX14" fmla="*/ 815645 w 874166"/>
              <a:gd name="connsiteY14" fmla="*/ 179222 h 1005840"/>
              <a:gd name="connsiteX15" fmla="*/ 808330 w 874166"/>
              <a:gd name="connsiteY15" fmla="*/ 248717 h 1005840"/>
              <a:gd name="connsiteX16" fmla="*/ 811987 w 874166"/>
              <a:gd name="connsiteY16" fmla="*/ 310896 h 1005840"/>
              <a:gd name="connsiteX17" fmla="*/ 874166 w 874166"/>
              <a:gd name="connsiteY17" fmla="*/ 340157 h 1005840"/>
              <a:gd name="connsiteX18" fmla="*/ 782726 w 874166"/>
              <a:gd name="connsiteY18" fmla="*/ 343814 h 1005840"/>
              <a:gd name="connsiteX19" fmla="*/ 764438 w 874166"/>
              <a:gd name="connsiteY19" fmla="*/ 380390 h 1005840"/>
              <a:gd name="connsiteX20" fmla="*/ 749808 w 874166"/>
              <a:gd name="connsiteY20" fmla="*/ 471830 h 1005840"/>
              <a:gd name="connsiteX21" fmla="*/ 738835 w 874166"/>
              <a:gd name="connsiteY21" fmla="*/ 552297 h 1005840"/>
              <a:gd name="connsiteX22" fmla="*/ 680314 w 874166"/>
              <a:gd name="connsiteY22" fmla="*/ 658368 h 1005840"/>
              <a:gd name="connsiteX23" fmla="*/ 640080 w 874166"/>
              <a:gd name="connsiteY23" fmla="*/ 698601 h 1005840"/>
              <a:gd name="connsiteX24" fmla="*/ 625450 w 874166"/>
              <a:gd name="connsiteY24" fmla="*/ 760781 h 1005840"/>
              <a:gd name="connsiteX25" fmla="*/ 603504 w 874166"/>
              <a:gd name="connsiteY25" fmla="*/ 793699 h 1005840"/>
              <a:gd name="connsiteX26" fmla="*/ 559613 w 874166"/>
              <a:gd name="connsiteY26" fmla="*/ 844905 h 1005840"/>
              <a:gd name="connsiteX27" fmla="*/ 501091 w 874166"/>
              <a:gd name="connsiteY27" fmla="*/ 899769 h 1005840"/>
              <a:gd name="connsiteX28" fmla="*/ 497434 w 874166"/>
              <a:gd name="connsiteY28" fmla="*/ 972921 h 1005840"/>
              <a:gd name="connsiteX29" fmla="*/ 479146 w 874166"/>
              <a:gd name="connsiteY29" fmla="*/ 1005840 h 1005840"/>
              <a:gd name="connsiteX30" fmla="*/ 405994 w 874166"/>
              <a:gd name="connsiteY30" fmla="*/ 950976 h 1005840"/>
              <a:gd name="connsiteX31" fmla="*/ 354787 w 874166"/>
              <a:gd name="connsiteY31" fmla="*/ 936345 h 1005840"/>
              <a:gd name="connsiteX32" fmla="*/ 234086 w 874166"/>
              <a:gd name="connsiteY32" fmla="*/ 994867 h 1005840"/>
              <a:gd name="connsiteX33" fmla="*/ 0 w 874166"/>
              <a:gd name="connsiteY33" fmla="*/ 961949 h 1005840"/>
              <a:gd name="connsiteX34" fmla="*/ 138989 w 874166"/>
              <a:gd name="connsiteY34" fmla="*/ 848563 h 1005840"/>
              <a:gd name="connsiteX35" fmla="*/ 138989 w 874166"/>
              <a:gd name="connsiteY35" fmla="*/ 815645 h 1005840"/>
              <a:gd name="connsiteX36" fmla="*/ 160934 w 874166"/>
              <a:gd name="connsiteY36" fmla="*/ 775411 h 1005840"/>
              <a:gd name="connsiteX37" fmla="*/ 241402 w 874166"/>
              <a:gd name="connsiteY37" fmla="*/ 713232 h 1005840"/>
              <a:gd name="connsiteX38" fmla="*/ 303581 w 874166"/>
              <a:gd name="connsiteY38" fmla="*/ 694944 h 1005840"/>
              <a:gd name="connsiteX39" fmla="*/ 369418 w 874166"/>
              <a:gd name="connsiteY39" fmla="*/ 610819 h 1005840"/>
              <a:gd name="connsiteX40" fmla="*/ 332842 w 874166"/>
              <a:gd name="connsiteY40" fmla="*/ 157277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4166" h="1005840">
                <a:moveTo>
                  <a:pt x="332842" y="157277"/>
                </a:moveTo>
                <a:lnTo>
                  <a:pt x="416966" y="138989"/>
                </a:lnTo>
                <a:lnTo>
                  <a:pt x="453542" y="138989"/>
                </a:lnTo>
                <a:lnTo>
                  <a:pt x="475488" y="109728"/>
                </a:lnTo>
                <a:lnTo>
                  <a:pt x="515722" y="109728"/>
                </a:lnTo>
                <a:lnTo>
                  <a:pt x="563270" y="106070"/>
                </a:lnTo>
                <a:lnTo>
                  <a:pt x="618134" y="91440"/>
                </a:lnTo>
                <a:lnTo>
                  <a:pt x="662026" y="58521"/>
                </a:lnTo>
                <a:lnTo>
                  <a:pt x="698602" y="7315"/>
                </a:lnTo>
                <a:lnTo>
                  <a:pt x="768096" y="0"/>
                </a:lnTo>
                <a:lnTo>
                  <a:pt x="808330" y="25603"/>
                </a:lnTo>
                <a:lnTo>
                  <a:pt x="837590" y="40233"/>
                </a:lnTo>
                <a:lnTo>
                  <a:pt x="819302" y="109728"/>
                </a:lnTo>
                <a:lnTo>
                  <a:pt x="801014" y="149961"/>
                </a:lnTo>
                <a:lnTo>
                  <a:pt x="815645" y="179222"/>
                </a:lnTo>
                <a:lnTo>
                  <a:pt x="808330" y="248717"/>
                </a:lnTo>
                <a:lnTo>
                  <a:pt x="811987" y="310896"/>
                </a:lnTo>
                <a:lnTo>
                  <a:pt x="874166" y="340157"/>
                </a:lnTo>
                <a:lnTo>
                  <a:pt x="782726" y="343814"/>
                </a:lnTo>
                <a:lnTo>
                  <a:pt x="764438" y="380390"/>
                </a:lnTo>
                <a:lnTo>
                  <a:pt x="749808" y="471830"/>
                </a:lnTo>
                <a:lnTo>
                  <a:pt x="738835" y="552297"/>
                </a:lnTo>
                <a:lnTo>
                  <a:pt x="680314" y="658368"/>
                </a:lnTo>
                <a:lnTo>
                  <a:pt x="640080" y="698601"/>
                </a:lnTo>
                <a:lnTo>
                  <a:pt x="625450" y="760781"/>
                </a:lnTo>
                <a:lnTo>
                  <a:pt x="603504" y="793699"/>
                </a:lnTo>
                <a:lnTo>
                  <a:pt x="559613" y="844905"/>
                </a:lnTo>
                <a:lnTo>
                  <a:pt x="501091" y="899769"/>
                </a:lnTo>
                <a:lnTo>
                  <a:pt x="497434" y="972921"/>
                </a:lnTo>
                <a:lnTo>
                  <a:pt x="479146" y="1005840"/>
                </a:lnTo>
                <a:lnTo>
                  <a:pt x="405994" y="950976"/>
                </a:lnTo>
                <a:lnTo>
                  <a:pt x="354787" y="936345"/>
                </a:lnTo>
                <a:lnTo>
                  <a:pt x="234086" y="994867"/>
                </a:lnTo>
                <a:lnTo>
                  <a:pt x="0" y="961949"/>
                </a:lnTo>
                <a:lnTo>
                  <a:pt x="138989" y="848563"/>
                </a:lnTo>
                <a:lnTo>
                  <a:pt x="138989" y="815645"/>
                </a:lnTo>
                <a:lnTo>
                  <a:pt x="160934" y="775411"/>
                </a:lnTo>
                <a:lnTo>
                  <a:pt x="241402" y="713232"/>
                </a:lnTo>
                <a:lnTo>
                  <a:pt x="303581" y="694944"/>
                </a:lnTo>
                <a:lnTo>
                  <a:pt x="369418" y="610819"/>
                </a:lnTo>
                <a:lnTo>
                  <a:pt x="332842" y="157277"/>
                </a:lnTo>
                <a:close/>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767726" y="4595896"/>
            <a:ext cx="663042" cy="689336"/>
          </a:xfrm>
          <a:custGeom>
            <a:avLst/>
            <a:gdLst>
              <a:gd name="connsiteX0" fmla="*/ 0 w 918058"/>
              <a:gd name="connsiteY0" fmla="*/ 482803 h 940003"/>
              <a:gd name="connsiteX1" fmla="*/ 442570 w 918058"/>
              <a:gd name="connsiteY1" fmla="*/ 36576 h 940003"/>
              <a:gd name="connsiteX2" fmla="*/ 683972 w 918058"/>
              <a:gd name="connsiteY2" fmla="*/ 69494 h 940003"/>
              <a:gd name="connsiteX3" fmla="*/ 830276 w 918058"/>
              <a:gd name="connsiteY3" fmla="*/ 0 h 940003"/>
              <a:gd name="connsiteX4" fmla="*/ 918058 w 918058"/>
              <a:gd name="connsiteY4" fmla="*/ 80467 h 940003"/>
              <a:gd name="connsiteX5" fmla="*/ 837591 w 918058"/>
              <a:gd name="connsiteY5" fmla="*/ 197510 h 940003"/>
              <a:gd name="connsiteX6" fmla="*/ 797357 w 918058"/>
              <a:gd name="connsiteY6" fmla="*/ 270662 h 940003"/>
              <a:gd name="connsiteX7" fmla="*/ 790042 w 918058"/>
              <a:gd name="connsiteY7" fmla="*/ 343814 h 940003"/>
              <a:gd name="connsiteX8" fmla="*/ 676656 w 918058"/>
              <a:gd name="connsiteY8" fmla="*/ 519379 h 940003"/>
              <a:gd name="connsiteX9" fmla="*/ 618135 w 918058"/>
              <a:gd name="connsiteY9" fmla="*/ 603504 h 940003"/>
              <a:gd name="connsiteX10" fmla="*/ 563271 w 918058"/>
              <a:gd name="connsiteY10" fmla="*/ 669341 h 940003"/>
              <a:gd name="connsiteX11" fmla="*/ 552298 w 918058"/>
              <a:gd name="connsiteY11" fmla="*/ 716889 h 940003"/>
              <a:gd name="connsiteX12" fmla="*/ 405994 w 918058"/>
              <a:gd name="connsiteY12" fmla="*/ 863193 h 940003"/>
              <a:gd name="connsiteX13" fmla="*/ 321869 w 918058"/>
              <a:gd name="connsiteY13" fmla="*/ 940003 h 940003"/>
              <a:gd name="connsiteX14" fmla="*/ 186538 w 918058"/>
              <a:gd name="connsiteY14" fmla="*/ 833933 h 940003"/>
              <a:gd name="connsiteX15" fmla="*/ 182880 w 918058"/>
              <a:gd name="connsiteY15" fmla="*/ 749808 h 940003"/>
              <a:gd name="connsiteX16" fmla="*/ 142647 w 918058"/>
              <a:gd name="connsiteY16" fmla="*/ 713232 h 940003"/>
              <a:gd name="connsiteX17" fmla="*/ 131674 w 918058"/>
              <a:gd name="connsiteY17" fmla="*/ 636422 h 940003"/>
              <a:gd name="connsiteX18" fmla="*/ 168250 w 918058"/>
              <a:gd name="connsiteY18" fmla="*/ 577901 h 940003"/>
              <a:gd name="connsiteX19" fmla="*/ 40234 w 918058"/>
              <a:gd name="connsiteY19" fmla="*/ 570585 h 940003"/>
              <a:gd name="connsiteX20" fmla="*/ 0 w 918058"/>
              <a:gd name="connsiteY20" fmla="*/ 482803 h 9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8058" h="940003">
                <a:moveTo>
                  <a:pt x="0" y="482803"/>
                </a:moveTo>
                <a:lnTo>
                  <a:pt x="442570" y="36576"/>
                </a:lnTo>
                <a:lnTo>
                  <a:pt x="683972" y="69494"/>
                </a:lnTo>
                <a:lnTo>
                  <a:pt x="830276" y="0"/>
                </a:lnTo>
                <a:lnTo>
                  <a:pt x="918058" y="80467"/>
                </a:lnTo>
                <a:lnTo>
                  <a:pt x="837591" y="197510"/>
                </a:lnTo>
                <a:lnTo>
                  <a:pt x="797357" y="270662"/>
                </a:lnTo>
                <a:lnTo>
                  <a:pt x="790042" y="343814"/>
                </a:lnTo>
                <a:lnTo>
                  <a:pt x="676656" y="519379"/>
                </a:lnTo>
                <a:lnTo>
                  <a:pt x="618135" y="603504"/>
                </a:lnTo>
                <a:lnTo>
                  <a:pt x="563271" y="669341"/>
                </a:lnTo>
                <a:lnTo>
                  <a:pt x="552298" y="716889"/>
                </a:lnTo>
                <a:lnTo>
                  <a:pt x="405994" y="863193"/>
                </a:lnTo>
                <a:lnTo>
                  <a:pt x="321869" y="940003"/>
                </a:lnTo>
                <a:lnTo>
                  <a:pt x="186538" y="833933"/>
                </a:lnTo>
                <a:lnTo>
                  <a:pt x="182880" y="749808"/>
                </a:lnTo>
                <a:lnTo>
                  <a:pt x="142647" y="713232"/>
                </a:lnTo>
                <a:lnTo>
                  <a:pt x="131674" y="636422"/>
                </a:lnTo>
                <a:lnTo>
                  <a:pt x="168250" y="577901"/>
                </a:lnTo>
                <a:lnTo>
                  <a:pt x="40234" y="570585"/>
                </a:lnTo>
                <a:lnTo>
                  <a:pt x="0" y="482803"/>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02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7467600" cy="4114800"/>
          </a:xfrm>
          <a:prstGeom prst="rect">
            <a:avLst/>
          </a:prstGeom>
        </p:spPr>
        <p:txBody>
          <a:bodyPr>
            <a:normAutofit/>
          </a:bodyPr>
          <a:lstStyle/>
          <a:p>
            <a:pPr lvl="0">
              <a:buClr>
                <a:srgbClr val="C00000"/>
              </a:buClr>
              <a:buFont typeface="Wingdings" panose="05000000000000000000" pitchFamily="2" charset="2"/>
              <a:buChar char="§"/>
            </a:pPr>
            <a:r>
              <a:rPr lang="en-US" sz="2800" dirty="0" smtClean="0">
                <a:solidFill>
                  <a:schemeClr val="tx1">
                    <a:lumMod val="85000"/>
                    <a:lumOff val="15000"/>
                  </a:schemeClr>
                </a:solidFill>
              </a:rPr>
              <a:t>Stateless and globalized</a:t>
            </a:r>
          </a:p>
          <a:p>
            <a:pPr marL="457200" lvl="1" indent="0">
              <a:buClr>
                <a:srgbClr val="C00000"/>
              </a:buClr>
              <a:buNone/>
            </a:pPr>
            <a:r>
              <a:rPr lang="en-US" sz="1600" b="1" dirty="0">
                <a:solidFill>
                  <a:schemeClr val="accent5">
                    <a:lumMod val="75000"/>
                  </a:schemeClr>
                </a:solidFill>
              </a:rPr>
              <a:t>The process of globalization in Somalia was </a:t>
            </a:r>
            <a:r>
              <a:rPr lang="en-US" sz="1600" b="1" dirty="0">
                <a:solidFill>
                  <a:schemeClr val="accent5">
                    <a:lumMod val="50000"/>
                  </a:schemeClr>
                </a:solidFill>
              </a:rPr>
              <a:t>enhanced by the collapse </a:t>
            </a:r>
            <a:r>
              <a:rPr lang="en-US" sz="1600" b="1" dirty="0">
                <a:solidFill>
                  <a:schemeClr val="accent5">
                    <a:lumMod val="75000"/>
                  </a:schemeClr>
                </a:solidFill>
              </a:rPr>
              <a:t>of the State</a:t>
            </a:r>
            <a:r>
              <a:rPr lang="en-US" sz="1600" dirty="0">
                <a:solidFill>
                  <a:schemeClr val="accent5">
                    <a:lumMod val="75000"/>
                  </a:schemeClr>
                </a:solidFill>
              </a:rPr>
              <a:t>. </a:t>
            </a:r>
            <a:endParaRPr lang="en-US" sz="1600" dirty="0" smtClean="0">
              <a:solidFill>
                <a:schemeClr val="accent5">
                  <a:lumMod val="75000"/>
                </a:schemeClr>
              </a:solidFill>
            </a:endParaRPr>
          </a:p>
          <a:p>
            <a:pPr marL="457200" lvl="1" indent="0">
              <a:buClr>
                <a:srgbClr val="C00000"/>
              </a:buClr>
              <a:buNone/>
            </a:pPr>
            <a:r>
              <a:rPr lang="en-US" sz="1200" cap="small" dirty="0" smtClean="0">
                <a:solidFill>
                  <a:schemeClr val="tx1">
                    <a:lumMod val="85000"/>
                    <a:lumOff val="15000"/>
                  </a:schemeClr>
                </a:solidFill>
              </a:rPr>
              <a:t>(</a:t>
            </a:r>
            <a:r>
              <a:rPr lang="en-US" sz="1200" cap="small" dirty="0" err="1">
                <a:solidFill>
                  <a:schemeClr val="tx1">
                    <a:lumMod val="85000"/>
                    <a:lumOff val="15000"/>
                  </a:schemeClr>
                </a:solidFill>
              </a:rPr>
              <a:t>Marchal</a:t>
            </a:r>
            <a:r>
              <a:rPr lang="en-US" sz="1200" cap="small" dirty="0">
                <a:solidFill>
                  <a:schemeClr val="tx1">
                    <a:lumMod val="85000"/>
                    <a:lumOff val="15000"/>
                  </a:schemeClr>
                </a:solidFill>
              </a:rPr>
              <a:t> et al., 2000, p.1)</a:t>
            </a:r>
          </a:p>
          <a:p>
            <a:pPr marL="457200" lvl="1" indent="0">
              <a:buClr>
                <a:srgbClr val="C00000"/>
              </a:buClr>
              <a:buNone/>
            </a:pPr>
            <a:r>
              <a:rPr lang="en-US" sz="1600" b="1" dirty="0">
                <a:solidFill>
                  <a:schemeClr val="accent5">
                    <a:lumMod val="75000"/>
                  </a:schemeClr>
                </a:solidFill>
              </a:rPr>
              <a:t>Somalia’s telecommunications are known to be the </a:t>
            </a:r>
            <a:r>
              <a:rPr lang="en-US" sz="1600" b="1" dirty="0">
                <a:solidFill>
                  <a:schemeClr val="accent5">
                    <a:lumMod val="50000"/>
                  </a:schemeClr>
                </a:solidFill>
              </a:rPr>
              <a:t>cheapest  and having the most extensive coverage in the continent</a:t>
            </a:r>
            <a:r>
              <a:rPr lang="en-US" sz="1600" b="1" dirty="0">
                <a:solidFill>
                  <a:schemeClr val="accent5">
                    <a:lumMod val="75000"/>
                  </a:schemeClr>
                </a:solidFill>
              </a:rPr>
              <a:t>.</a:t>
            </a:r>
            <a:r>
              <a:rPr lang="en-US" sz="1600" dirty="0">
                <a:solidFill>
                  <a:schemeClr val="accent5">
                    <a:lumMod val="75000"/>
                  </a:schemeClr>
                </a:solidFill>
              </a:rPr>
              <a:t> </a:t>
            </a:r>
          </a:p>
          <a:p>
            <a:pPr marL="457200" lvl="1" indent="0">
              <a:spcBef>
                <a:spcPts val="0"/>
              </a:spcBef>
              <a:spcAft>
                <a:spcPts val="600"/>
              </a:spcAft>
              <a:buClr>
                <a:srgbClr val="C00000"/>
              </a:buClr>
              <a:buNone/>
            </a:pPr>
            <a:r>
              <a:rPr lang="en-US" sz="1200" cap="small" dirty="0">
                <a:solidFill>
                  <a:schemeClr val="tx1">
                    <a:lumMod val="85000"/>
                    <a:lumOff val="15000"/>
                  </a:schemeClr>
                </a:solidFill>
              </a:rPr>
              <a:t>(UNDP, 2001, p.107; see also The Economist, 2005; Winter, 2004; </a:t>
            </a:r>
            <a:r>
              <a:rPr lang="en-US" sz="1200" cap="small" dirty="0" err="1">
                <a:solidFill>
                  <a:schemeClr val="tx1">
                    <a:lumMod val="85000"/>
                    <a:lumOff val="15000"/>
                  </a:schemeClr>
                </a:solidFill>
              </a:rPr>
              <a:t>Southwood</a:t>
            </a:r>
            <a:r>
              <a:rPr lang="en-US" sz="1200" cap="small" dirty="0">
                <a:solidFill>
                  <a:schemeClr val="tx1">
                    <a:lumMod val="85000"/>
                    <a:lumOff val="15000"/>
                  </a:schemeClr>
                </a:solidFill>
              </a:rPr>
              <a:t>, </a:t>
            </a:r>
            <a:r>
              <a:rPr lang="en-US" sz="1200" cap="small" dirty="0" smtClean="0">
                <a:solidFill>
                  <a:schemeClr val="tx1">
                    <a:lumMod val="85000"/>
                    <a:lumOff val="15000"/>
                  </a:schemeClr>
                </a:solidFill>
              </a:rPr>
              <a:t>2007)</a:t>
            </a:r>
          </a:p>
          <a:p>
            <a:pPr lvl="1">
              <a:spcBef>
                <a:spcPts val="0"/>
              </a:spcBef>
              <a:buClr>
                <a:srgbClr val="C00000"/>
              </a:buClr>
              <a:buFont typeface="Wingdings" panose="05000000000000000000" pitchFamily="2" charset="2"/>
              <a:buChar char="§"/>
            </a:pPr>
            <a:r>
              <a:rPr lang="en-US" sz="2400" dirty="0" smtClean="0">
                <a:solidFill>
                  <a:schemeClr val="tx1">
                    <a:lumMod val="85000"/>
                    <a:lumOff val="15000"/>
                  </a:schemeClr>
                </a:solidFill>
              </a:rPr>
              <a:t>Press Freedom</a:t>
            </a:r>
          </a:p>
          <a:p>
            <a:pPr lvl="0">
              <a:buClr>
                <a:srgbClr val="C00000"/>
              </a:buClr>
              <a:buFont typeface="Wingdings" panose="05000000000000000000" pitchFamily="2" charset="2"/>
              <a:buChar char="§"/>
            </a:pPr>
            <a:r>
              <a:rPr lang="en-US" sz="2400" dirty="0" smtClean="0">
                <a:solidFill>
                  <a:schemeClr val="tx1">
                    <a:lumMod val="85000"/>
                    <a:lumOff val="15000"/>
                  </a:schemeClr>
                </a:solidFill>
              </a:rPr>
              <a:t>Somali Diaspora : Distant, membership reference group</a:t>
            </a:r>
          </a:p>
          <a:p>
            <a:pPr marL="445770" lvl="1" indent="0" algn="just">
              <a:spcBef>
                <a:spcPts val="0"/>
              </a:spcBef>
              <a:buClr>
                <a:srgbClr val="C00000"/>
              </a:buClr>
              <a:buNone/>
            </a:pPr>
            <a:r>
              <a:rPr lang="en-US" sz="1400" b="1" dirty="0" smtClean="0">
                <a:solidFill>
                  <a:schemeClr val="accent5">
                    <a:lumMod val="75000"/>
                  </a:schemeClr>
                </a:solidFill>
              </a:rPr>
              <a:t>Remittances are the glue that holds many families together. They are a means by which individuals living in exile, away from their extended families, </a:t>
            </a:r>
            <a:r>
              <a:rPr lang="en-US" sz="1400" b="1" dirty="0" smtClean="0">
                <a:solidFill>
                  <a:schemeClr val="accent5">
                    <a:lumMod val="50000"/>
                  </a:schemeClr>
                </a:solidFill>
              </a:rPr>
              <a:t>actively fulfill their social obligations and play a meaningful role in their communities despite the physical distance that separates them</a:t>
            </a:r>
            <a:r>
              <a:rPr lang="en-US" sz="1400" b="1" dirty="0" smtClean="0">
                <a:solidFill>
                  <a:schemeClr val="accent5">
                    <a:lumMod val="75000"/>
                  </a:schemeClr>
                </a:solidFill>
              </a:rPr>
              <a:t>.</a:t>
            </a:r>
          </a:p>
          <a:p>
            <a:pPr marL="445770" lvl="1" indent="0">
              <a:spcBef>
                <a:spcPts val="0"/>
              </a:spcBef>
              <a:buClr>
                <a:srgbClr val="C00000"/>
              </a:buClr>
              <a:buNone/>
            </a:pPr>
            <a:r>
              <a:rPr lang="en-US" sz="1000" cap="small" dirty="0" smtClean="0">
                <a:solidFill>
                  <a:schemeClr val="tx1">
                    <a:lumMod val="85000"/>
                    <a:lumOff val="15000"/>
                  </a:schemeClr>
                </a:solidFill>
              </a:rPr>
              <a:t>(Hammond, 2007, p.126)</a:t>
            </a:r>
          </a:p>
          <a:p>
            <a:pPr marL="292100" lvl="1" indent="-239713">
              <a:buNone/>
            </a:pPr>
            <a:endParaRPr lang="en-US" sz="2000" i="1" dirty="0" smtClean="0"/>
          </a:p>
        </p:txBody>
      </p:sp>
      <p:sp>
        <p:nvSpPr>
          <p:cNvPr id="5" name="Title 2"/>
          <p:cNvSpPr txBox="1">
            <a:spLocks/>
          </p:cNvSpPr>
          <p:nvPr/>
        </p:nvSpPr>
        <p:spPr>
          <a:xfrm>
            <a:off x="0" y="609600"/>
            <a:ext cx="6856021" cy="1143000"/>
          </a:xfrm>
          <a:prstGeom prst="rect">
            <a:avLst/>
          </a:prstGeom>
          <a:solidFill>
            <a:schemeClr val="tx1">
              <a:lumMod val="65000"/>
              <a:lumOff val="35000"/>
            </a:schemeClr>
          </a:solidFill>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chemeClr val="bg1">
                    <a:lumMod val="85000"/>
                  </a:schemeClr>
                </a:solidFill>
                <a:latin typeface="+mj-lt"/>
                <a:ea typeface="+mj-ea"/>
                <a:cs typeface="+mj-cs"/>
              </a:defRPr>
            </a:lvl1pPr>
          </a:lstStyle>
          <a:p>
            <a:r>
              <a:rPr lang="en-US" dirty="0" smtClean="0"/>
              <a:t>Escalation of Piracy</a:t>
            </a:r>
            <a:endParaRPr lang="en-US" dirty="0">
              <a:solidFill>
                <a:schemeClr val="bg1">
                  <a:lumMod val="75000"/>
                </a:schemeClr>
              </a:solidFill>
            </a:endParaRPr>
          </a:p>
        </p:txBody>
      </p:sp>
    </p:spTree>
    <p:extLst>
      <p:ext uri="{BB962C8B-B14F-4D97-AF65-F5344CB8AC3E}">
        <p14:creationId xmlns:p14="http://schemas.microsoft.com/office/powerpoint/2010/main" val="183162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068763"/>
          </a:xfrm>
          <a:prstGeom prst="rect">
            <a:avLst/>
          </a:prstGeom>
        </p:spPr>
        <p:txBody>
          <a:bodyPr>
            <a:normAutofit/>
          </a:bodyPr>
          <a:lstStyle/>
          <a:p>
            <a:pPr>
              <a:spcAft>
                <a:spcPts val="600"/>
              </a:spcAft>
              <a:buClr>
                <a:srgbClr val="C00000"/>
              </a:buClr>
              <a:buFont typeface="Wingdings" panose="05000000000000000000" pitchFamily="2" charset="2"/>
              <a:buChar char="§"/>
            </a:pPr>
            <a:r>
              <a:rPr lang="en-US" sz="2200" dirty="0" err="1">
                <a:solidFill>
                  <a:schemeClr val="tx1">
                    <a:lumMod val="85000"/>
                    <a:lumOff val="15000"/>
                  </a:schemeClr>
                </a:solidFill>
              </a:rPr>
              <a:t>Dysnomie</a:t>
            </a:r>
            <a:r>
              <a:rPr lang="en-US" sz="2200" dirty="0">
                <a:solidFill>
                  <a:schemeClr val="tx1">
                    <a:lumMod val="85000"/>
                    <a:lumOff val="15000"/>
                  </a:schemeClr>
                </a:solidFill>
              </a:rPr>
              <a:t> from </a:t>
            </a:r>
            <a:r>
              <a:rPr lang="en-US" sz="2200" b="1" i="1" dirty="0" smtClean="0">
                <a:solidFill>
                  <a:schemeClr val="tx1">
                    <a:lumMod val="85000"/>
                    <a:lumOff val="15000"/>
                  </a:schemeClr>
                </a:solidFill>
              </a:rPr>
              <a:t>above</a:t>
            </a:r>
          </a:p>
          <a:p>
            <a:pPr lvl="1">
              <a:spcAft>
                <a:spcPts val="600"/>
              </a:spcAft>
              <a:buClr>
                <a:srgbClr val="C00000"/>
              </a:buClr>
              <a:buFont typeface="Wingdings" panose="05000000000000000000" pitchFamily="2" charset="2"/>
              <a:buChar char="§"/>
            </a:pPr>
            <a:r>
              <a:rPr lang="en-US" sz="1800" dirty="0" smtClean="0">
                <a:solidFill>
                  <a:schemeClr val="tx1">
                    <a:lumMod val="85000"/>
                    <a:lumOff val="15000"/>
                  </a:schemeClr>
                </a:solidFill>
              </a:rPr>
              <a:t>Lack </a:t>
            </a:r>
            <a:r>
              <a:rPr lang="en-US" sz="1800" dirty="0">
                <a:solidFill>
                  <a:schemeClr val="tx1">
                    <a:lumMod val="85000"/>
                    <a:lumOff val="15000"/>
                  </a:schemeClr>
                </a:solidFill>
              </a:rPr>
              <a:t>of global norm making </a:t>
            </a:r>
            <a:r>
              <a:rPr lang="en-US" sz="1800" dirty="0" smtClean="0">
                <a:solidFill>
                  <a:schemeClr val="tx1">
                    <a:lumMod val="85000"/>
                    <a:lumOff val="15000"/>
                  </a:schemeClr>
                </a:solidFill>
              </a:rPr>
              <a:t>mechanisms</a:t>
            </a:r>
          </a:p>
          <a:p>
            <a:pPr lvl="1">
              <a:spcAft>
                <a:spcPts val="600"/>
              </a:spcAft>
              <a:buClr>
                <a:srgbClr val="C00000"/>
              </a:buClr>
              <a:buFont typeface="Wingdings" panose="05000000000000000000" pitchFamily="2" charset="2"/>
              <a:buChar char="§"/>
            </a:pPr>
            <a:r>
              <a:rPr lang="en-US" sz="1800" dirty="0" smtClean="0">
                <a:solidFill>
                  <a:schemeClr val="tx1">
                    <a:lumMod val="85000"/>
                    <a:lumOff val="15000"/>
                  </a:schemeClr>
                </a:solidFill>
              </a:rPr>
              <a:t>Inconsistent </a:t>
            </a:r>
            <a:r>
              <a:rPr lang="en-US" sz="1800" dirty="0">
                <a:solidFill>
                  <a:schemeClr val="tx1">
                    <a:lumMod val="85000"/>
                    <a:lumOff val="15000"/>
                  </a:schemeClr>
                </a:solidFill>
              </a:rPr>
              <a:t>enforcement of international rules &amp; regulatory patchwork of legal traditions and practices</a:t>
            </a:r>
          </a:p>
          <a:p>
            <a:pPr>
              <a:spcAft>
                <a:spcPts val="600"/>
              </a:spcAft>
              <a:buClr>
                <a:srgbClr val="C00000"/>
              </a:buClr>
              <a:buFont typeface="Wingdings" panose="05000000000000000000" pitchFamily="2" charset="2"/>
              <a:buChar char="§"/>
            </a:pPr>
            <a:r>
              <a:rPr lang="en-US" sz="2200" dirty="0" err="1" smtClean="0">
                <a:solidFill>
                  <a:schemeClr val="tx1">
                    <a:lumMod val="85000"/>
                    <a:lumOff val="15000"/>
                  </a:schemeClr>
                </a:solidFill>
              </a:rPr>
              <a:t>Dysnomie</a:t>
            </a:r>
            <a:r>
              <a:rPr lang="en-US" sz="2200" dirty="0" smtClean="0">
                <a:solidFill>
                  <a:schemeClr val="tx1">
                    <a:lumMod val="85000"/>
                    <a:lumOff val="15000"/>
                  </a:schemeClr>
                </a:solidFill>
              </a:rPr>
              <a:t> from </a:t>
            </a:r>
            <a:r>
              <a:rPr lang="en-US" sz="2200" b="1" i="1" dirty="0" smtClean="0">
                <a:solidFill>
                  <a:schemeClr val="tx1">
                    <a:lumMod val="85000"/>
                    <a:lumOff val="15000"/>
                  </a:schemeClr>
                </a:solidFill>
              </a:rPr>
              <a:t>within</a:t>
            </a:r>
          </a:p>
          <a:p>
            <a:pPr lvl="1">
              <a:buClr>
                <a:srgbClr val="C00000"/>
              </a:buClr>
              <a:buFont typeface="Wingdings" panose="05000000000000000000" pitchFamily="2" charset="2"/>
              <a:buChar char="§"/>
            </a:pPr>
            <a:r>
              <a:rPr lang="en-US" sz="1800" dirty="0">
                <a:solidFill>
                  <a:schemeClr val="tx1">
                    <a:lumMod val="85000"/>
                    <a:lumOff val="15000"/>
                  </a:schemeClr>
                </a:solidFill>
              </a:rPr>
              <a:t>Insufficiency of national norm making mechanisms</a:t>
            </a:r>
          </a:p>
          <a:p>
            <a:pPr lvl="1">
              <a:buClr>
                <a:srgbClr val="C00000"/>
              </a:buClr>
              <a:buFont typeface="Wingdings" panose="05000000000000000000" pitchFamily="2" charset="2"/>
              <a:buChar char="§"/>
            </a:pPr>
            <a:r>
              <a:rPr lang="en-US" sz="1800" dirty="0">
                <a:solidFill>
                  <a:schemeClr val="tx1">
                    <a:lumMod val="85000"/>
                    <a:lumOff val="15000"/>
                  </a:schemeClr>
                </a:solidFill>
                <a:ea typeface="Calibri" pitchFamily="34" charset="0"/>
                <a:cs typeface="Times New Roman" pitchFamily="18" charset="0"/>
              </a:rPr>
              <a:t>Regulatory patchwork of legal traditions and practices &amp; inconsistent enforcement of rules </a:t>
            </a:r>
          </a:p>
          <a:p>
            <a:pPr lvl="1">
              <a:buClr>
                <a:srgbClr val="C00000"/>
              </a:buClr>
              <a:buFont typeface="Wingdings" panose="05000000000000000000" pitchFamily="2" charset="2"/>
              <a:buChar char="§"/>
            </a:pPr>
            <a:r>
              <a:rPr lang="en-US" sz="1800" dirty="0">
                <a:solidFill>
                  <a:schemeClr val="tx1">
                    <a:lumMod val="85000"/>
                    <a:lumOff val="15000"/>
                  </a:schemeClr>
                </a:solidFill>
                <a:ea typeface="Calibri" pitchFamily="34" charset="0"/>
                <a:cs typeface="Times New Roman" pitchFamily="18" charset="0"/>
              </a:rPr>
              <a:t>Ineffective civic </a:t>
            </a:r>
            <a:r>
              <a:rPr lang="en-US" sz="1800" dirty="0" smtClean="0">
                <a:solidFill>
                  <a:schemeClr val="tx1">
                    <a:lumMod val="85000"/>
                    <a:lumOff val="15000"/>
                  </a:schemeClr>
                </a:solidFill>
                <a:ea typeface="Calibri" pitchFamily="34" charset="0"/>
                <a:cs typeface="Times New Roman" pitchFamily="18" charset="0"/>
              </a:rPr>
              <a:t>governance </a:t>
            </a:r>
            <a:endParaRPr lang="en-US" sz="1800" dirty="0">
              <a:solidFill>
                <a:schemeClr val="tx1">
                  <a:lumMod val="85000"/>
                  <a:lumOff val="15000"/>
                </a:schemeClr>
              </a:solidFill>
              <a:ea typeface="Calibri" pitchFamily="34" charset="0"/>
              <a:cs typeface="Times New Roman" pitchFamily="18" charset="0"/>
            </a:endParaRPr>
          </a:p>
          <a:p>
            <a:pPr>
              <a:spcAft>
                <a:spcPts val="600"/>
              </a:spcAft>
              <a:buClr>
                <a:srgbClr val="C00000"/>
              </a:buClr>
              <a:buFont typeface="Wingdings" panose="05000000000000000000" pitchFamily="2" charset="2"/>
              <a:buChar char="§"/>
            </a:pPr>
            <a:r>
              <a:rPr lang="en-US" sz="2200" dirty="0" smtClean="0">
                <a:solidFill>
                  <a:schemeClr val="tx1">
                    <a:lumMod val="85000"/>
                    <a:lumOff val="15000"/>
                  </a:schemeClr>
                </a:solidFill>
              </a:rPr>
              <a:t>Normative Deviance</a:t>
            </a:r>
          </a:p>
        </p:txBody>
      </p:sp>
      <p:sp>
        <p:nvSpPr>
          <p:cNvPr id="5" name="Title 3"/>
          <p:cNvSpPr>
            <a:spLocks noGrp="1"/>
          </p:cNvSpPr>
          <p:nvPr>
            <p:ph type="title"/>
          </p:nvPr>
        </p:nvSpPr>
        <p:spPr>
          <a:xfrm>
            <a:off x="1979" y="609600"/>
            <a:ext cx="6856021" cy="1143000"/>
          </a:xfrm>
        </p:spPr>
        <p:txBody>
          <a:bodyPr>
            <a:normAutofit/>
          </a:bodyPr>
          <a:lstStyle/>
          <a:p>
            <a:r>
              <a:rPr lang="en-US" sz="4000" dirty="0" smtClean="0"/>
              <a:t>Component 5</a:t>
            </a:r>
            <a:r>
              <a:rPr lang="en-US" sz="3600" dirty="0"/>
              <a:t/>
            </a:r>
            <a:br>
              <a:rPr lang="en-US" sz="3600" dirty="0"/>
            </a:br>
            <a:r>
              <a:rPr lang="en-US" sz="2400" dirty="0">
                <a:solidFill>
                  <a:schemeClr val="bg1">
                    <a:lumMod val="75000"/>
                  </a:schemeClr>
                </a:solidFill>
              </a:rPr>
              <a:t>Impact on </a:t>
            </a:r>
            <a:r>
              <a:rPr lang="en-US" sz="2400" dirty="0" smtClean="0">
                <a:solidFill>
                  <a:schemeClr val="bg1">
                    <a:lumMod val="75000"/>
                  </a:schemeClr>
                </a:solidFill>
              </a:rPr>
              <a:t>Governability </a:t>
            </a:r>
            <a:endParaRPr lang="en-US" sz="2400" dirty="0">
              <a:solidFill>
                <a:schemeClr val="bg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
            <a:ext cx="2022769" cy="2495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1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prstClr val="white">
                    <a:lumMod val="85000"/>
                  </a:prstClr>
                </a:solidFill>
              </a:rPr>
              <a:t>Findings: </a:t>
            </a:r>
            <a:r>
              <a:rPr lang="en-US" dirty="0" smtClean="0">
                <a:solidFill>
                  <a:prstClr val="white">
                    <a:lumMod val="85000"/>
                  </a:prstClr>
                </a:solidFill>
              </a:rPr>
              <a:t/>
            </a:r>
            <a:br>
              <a:rPr lang="en-US" dirty="0" smtClean="0">
                <a:solidFill>
                  <a:prstClr val="white">
                    <a:lumMod val="85000"/>
                  </a:prstClr>
                </a:solidFill>
              </a:rPr>
            </a:br>
            <a:r>
              <a:rPr lang="en-US" sz="2400" dirty="0" smtClean="0">
                <a:solidFill>
                  <a:schemeClr val="bg1">
                    <a:lumMod val="75000"/>
                  </a:schemeClr>
                </a:solidFill>
              </a:rPr>
              <a:t>Somalia </a:t>
            </a:r>
            <a:r>
              <a:rPr lang="en-US" sz="2400" dirty="0">
                <a:solidFill>
                  <a:schemeClr val="bg1">
                    <a:lumMod val="75000"/>
                  </a:schemeClr>
                </a:solidFill>
              </a:rPr>
              <a:t>case study</a:t>
            </a:r>
          </a:p>
        </p:txBody>
      </p:sp>
      <p:sp>
        <p:nvSpPr>
          <p:cNvPr id="7" name="Content Placeholder 2"/>
          <p:cNvSpPr txBox="1">
            <a:spLocks/>
          </p:cNvSpPr>
          <p:nvPr/>
        </p:nvSpPr>
        <p:spPr>
          <a:xfrm>
            <a:off x="1288312" y="2438400"/>
            <a:ext cx="66294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
                <a:srgbClr val="C00000"/>
              </a:buClr>
              <a:buFont typeface="Wingdings" panose="05000000000000000000" pitchFamily="2" charset="2"/>
              <a:buChar char="§"/>
            </a:pPr>
            <a:r>
              <a:rPr lang="en-US" dirty="0"/>
              <a:t>What spurred on piracy in Somalia?</a:t>
            </a:r>
          </a:p>
          <a:p>
            <a:pPr>
              <a:spcAft>
                <a:spcPts val="1200"/>
              </a:spcAft>
              <a:buClr>
                <a:srgbClr val="C00000"/>
              </a:buClr>
              <a:buFont typeface="Wingdings" panose="05000000000000000000" pitchFamily="2" charset="2"/>
              <a:buChar char="§"/>
            </a:pPr>
            <a:r>
              <a:rPr lang="en-US" dirty="0" smtClean="0"/>
              <a:t>Why is piracy in Somalia different? </a:t>
            </a:r>
          </a:p>
          <a:p>
            <a:pPr>
              <a:spcAft>
                <a:spcPts val="1200"/>
              </a:spcAft>
              <a:buClr>
                <a:srgbClr val="C00000"/>
              </a:buClr>
              <a:buFont typeface="Wingdings" panose="05000000000000000000" pitchFamily="2" charset="2"/>
              <a:buChar char="§"/>
            </a:pPr>
            <a:r>
              <a:rPr lang="en-US" dirty="0" smtClean="0"/>
              <a:t>Why the dramatic increase at the end of the 2000s?</a:t>
            </a:r>
            <a:endParaRPr lang="en-US" dirty="0"/>
          </a:p>
        </p:txBody>
      </p:sp>
    </p:spTree>
    <p:extLst>
      <p:ext uri="{BB962C8B-B14F-4D97-AF65-F5344CB8AC3E}">
        <p14:creationId xmlns:p14="http://schemas.microsoft.com/office/powerpoint/2010/main" val="40460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391400" cy="3810000"/>
          </a:xfrm>
          <a:prstGeom prst="rect">
            <a:avLst/>
          </a:prstGeom>
        </p:spPr>
        <p:txBody>
          <a:bodyPr>
            <a:normAutofit lnSpcReduction="10000"/>
          </a:bodyPr>
          <a:lstStyle/>
          <a:p>
            <a:pPr>
              <a:spcAft>
                <a:spcPts val="600"/>
              </a:spcAft>
              <a:buClr>
                <a:srgbClr val="C00000"/>
              </a:buClr>
              <a:buFont typeface="Wingdings" panose="05000000000000000000" pitchFamily="2" charset="2"/>
              <a:buChar char="§"/>
            </a:pPr>
            <a:r>
              <a:rPr lang="en-US" sz="2400" dirty="0" smtClean="0">
                <a:solidFill>
                  <a:schemeClr val="tx1">
                    <a:lumMod val="85000"/>
                    <a:lumOff val="15000"/>
                  </a:schemeClr>
                </a:solidFill>
              </a:rPr>
              <a:t>Somaliland</a:t>
            </a:r>
          </a:p>
          <a:p>
            <a:pPr>
              <a:spcAft>
                <a:spcPts val="600"/>
              </a:spcAft>
              <a:buClr>
                <a:srgbClr val="C00000"/>
              </a:buClr>
              <a:buFont typeface="Wingdings" panose="05000000000000000000" pitchFamily="2" charset="2"/>
              <a:buChar char="§"/>
            </a:pPr>
            <a:r>
              <a:rPr lang="en-US" sz="2400" dirty="0" smtClean="0">
                <a:solidFill>
                  <a:schemeClr val="tx1">
                    <a:lumMod val="85000"/>
                    <a:lumOff val="15000"/>
                  </a:schemeClr>
                </a:solidFill>
              </a:rPr>
              <a:t>Somalis need to be stakeholder in any counter piracy actions</a:t>
            </a:r>
          </a:p>
          <a:p>
            <a:pPr>
              <a:spcAft>
                <a:spcPts val="600"/>
              </a:spcAft>
              <a:buClr>
                <a:srgbClr val="C00000"/>
              </a:buClr>
              <a:buFont typeface="Wingdings" panose="05000000000000000000" pitchFamily="2" charset="2"/>
              <a:buChar char="§"/>
            </a:pPr>
            <a:r>
              <a:rPr lang="en-US" sz="2400" i="1" dirty="0" smtClean="0">
                <a:solidFill>
                  <a:schemeClr val="tx1">
                    <a:lumMod val="85000"/>
                    <a:lumOff val="15000"/>
                  </a:schemeClr>
                </a:solidFill>
              </a:rPr>
              <a:t>Bottom up </a:t>
            </a:r>
            <a:r>
              <a:rPr lang="en-US" sz="2400" dirty="0" smtClean="0">
                <a:solidFill>
                  <a:schemeClr val="tx1">
                    <a:lumMod val="85000"/>
                    <a:lumOff val="15000"/>
                  </a:schemeClr>
                </a:solidFill>
              </a:rPr>
              <a:t>approach needed, not top down</a:t>
            </a:r>
          </a:p>
          <a:p>
            <a:pPr>
              <a:buClr>
                <a:srgbClr val="C00000"/>
              </a:buClr>
              <a:buFont typeface="Wingdings" panose="05000000000000000000" pitchFamily="2" charset="2"/>
              <a:buChar char="§"/>
            </a:pPr>
            <a:r>
              <a:rPr lang="en-US" sz="2400" dirty="0" smtClean="0">
                <a:solidFill>
                  <a:schemeClr val="tx1">
                    <a:lumMod val="85000"/>
                    <a:lumOff val="15000"/>
                  </a:schemeClr>
                </a:solidFill>
              </a:rPr>
              <a:t>International efforts need to be </a:t>
            </a:r>
            <a:r>
              <a:rPr lang="en-US" sz="2400" i="1" dirty="0" smtClean="0">
                <a:solidFill>
                  <a:schemeClr val="tx1">
                    <a:lumMod val="85000"/>
                    <a:lumOff val="15000"/>
                  </a:schemeClr>
                </a:solidFill>
              </a:rPr>
              <a:t>consistent and just</a:t>
            </a:r>
            <a:r>
              <a:rPr lang="en-US" sz="2400" dirty="0" smtClean="0">
                <a:solidFill>
                  <a:schemeClr val="tx1">
                    <a:lumMod val="85000"/>
                    <a:lumOff val="15000"/>
                  </a:schemeClr>
                </a:solidFill>
              </a:rPr>
              <a:t>, have to apply to</a:t>
            </a:r>
          </a:p>
          <a:p>
            <a:pPr lvl="1">
              <a:buClr>
                <a:srgbClr val="C00000"/>
              </a:buClr>
              <a:buFont typeface="Wingdings" panose="05000000000000000000" pitchFamily="2" charset="2"/>
              <a:buChar char="§"/>
            </a:pPr>
            <a:r>
              <a:rPr lang="en-US" sz="2000" dirty="0" smtClean="0">
                <a:solidFill>
                  <a:schemeClr val="tx1">
                    <a:lumMod val="85000"/>
                    <a:lumOff val="15000"/>
                  </a:schemeClr>
                </a:solidFill>
              </a:rPr>
              <a:t>Piracy</a:t>
            </a:r>
          </a:p>
          <a:p>
            <a:pPr lvl="1">
              <a:buClr>
                <a:srgbClr val="C00000"/>
              </a:buClr>
              <a:buFont typeface="Wingdings" panose="05000000000000000000" pitchFamily="2" charset="2"/>
              <a:buChar char="§"/>
            </a:pPr>
            <a:r>
              <a:rPr lang="en-US" sz="2000" dirty="0" smtClean="0">
                <a:solidFill>
                  <a:schemeClr val="tx1">
                    <a:lumMod val="85000"/>
                    <a:lumOff val="15000"/>
                  </a:schemeClr>
                </a:solidFill>
              </a:rPr>
              <a:t>IUU </a:t>
            </a:r>
          </a:p>
          <a:p>
            <a:pPr lvl="1">
              <a:buClr>
                <a:srgbClr val="C00000"/>
              </a:buClr>
              <a:buFont typeface="Wingdings" panose="05000000000000000000" pitchFamily="2" charset="2"/>
              <a:buChar char="§"/>
            </a:pPr>
            <a:r>
              <a:rPr lang="en-US" sz="2000" dirty="0" smtClean="0">
                <a:solidFill>
                  <a:schemeClr val="tx1">
                    <a:lumMod val="85000"/>
                    <a:lumOff val="15000"/>
                  </a:schemeClr>
                </a:solidFill>
              </a:rPr>
              <a:t>Toxic Waste Dumping</a:t>
            </a:r>
          </a:p>
          <a:p>
            <a:endParaRPr lang="en-US" sz="2800" dirty="0"/>
          </a:p>
        </p:txBody>
      </p:sp>
      <p:sp>
        <p:nvSpPr>
          <p:cNvPr id="5" name="Title 3"/>
          <p:cNvSpPr>
            <a:spLocks noGrp="1"/>
          </p:cNvSpPr>
          <p:nvPr>
            <p:ph type="title"/>
          </p:nvPr>
        </p:nvSpPr>
        <p:spPr>
          <a:xfrm>
            <a:off x="1979" y="609600"/>
            <a:ext cx="6856021" cy="1143000"/>
          </a:xfrm>
        </p:spPr>
        <p:txBody>
          <a:bodyPr>
            <a:normAutofit fontScale="90000"/>
          </a:bodyPr>
          <a:lstStyle/>
          <a:p>
            <a:r>
              <a:rPr lang="en-US" dirty="0" smtClean="0">
                <a:solidFill>
                  <a:prstClr val="white">
                    <a:lumMod val="85000"/>
                  </a:prstClr>
                </a:solidFill>
              </a:rPr>
              <a:t>Policy Implications</a:t>
            </a:r>
            <a:br>
              <a:rPr lang="en-US" dirty="0" smtClean="0">
                <a:solidFill>
                  <a:prstClr val="white">
                    <a:lumMod val="85000"/>
                  </a:prstClr>
                </a:solidFill>
              </a:rPr>
            </a:br>
            <a:endParaRPr lang="en-US" dirty="0"/>
          </a:p>
        </p:txBody>
      </p:sp>
    </p:spTree>
    <p:extLst>
      <p:ext uri="{BB962C8B-B14F-4D97-AF65-F5344CB8AC3E}">
        <p14:creationId xmlns:p14="http://schemas.microsoft.com/office/powerpoint/2010/main" val="133765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define piracy as terrorism?</a:t>
            </a:r>
            <a:endParaRPr lang="en-US" dirty="0"/>
          </a:p>
        </p:txBody>
      </p:sp>
      <p:sp>
        <p:nvSpPr>
          <p:cNvPr id="3" name="Content Placeholder 2"/>
          <p:cNvSpPr>
            <a:spLocks noGrp="1"/>
          </p:cNvSpPr>
          <p:nvPr>
            <p:ph idx="1"/>
          </p:nvPr>
        </p:nvSpPr>
        <p:spPr>
          <a:xfrm>
            <a:off x="1600200" y="2743200"/>
            <a:ext cx="7086600" cy="3382963"/>
          </a:xfrm>
        </p:spPr>
        <p:txBody>
          <a:bodyPr/>
          <a:lstStyle/>
          <a:p>
            <a:pPr>
              <a:buClr>
                <a:srgbClr val="C00000"/>
              </a:buClr>
              <a:buFont typeface="Wingdings" charset="2"/>
              <a:buChar char="§"/>
            </a:pPr>
            <a:r>
              <a:rPr lang="en-US" dirty="0" smtClean="0"/>
              <a:t>Policy implications</a:t>
            </a:r>
          </a:p>
          <a:p>
            <a:pPr>
              <a:buClr>
                <a:srgbClr val="C00000"/>
              </a:buClr>
              <a:buFont typeface="Wingdings" charset="2"/>
              <a:buChar char="§"/>
            </a:pPr>
            <a:r>
              <a:rPr lang="en-US" dirty="0" smtClean="0"/>
              <a:t>Integrated enforcement strategy</a:t>
            </a:r>
          </a:p>
          <a:p>
            <a:pPr>
              <a:buClr>
                <a:srgbClr val="C00000"/>
              </a:buClr>
              <a:buFont typeface="Wingdings" charset="2"/>
              <a:buChar char="§"/>
            </a:pPr>
            <a:r>
              <a:rPr lang="en-US" dirty="0" smtClean="0"/>
              <a:t>Efficient</a:t>
            </a:r>
            <a:endParaRPr lang="en-US" dirty="0"/>
          </a:p>
        </p:txBody>
      </p:sp>
    </p:spTree>
    <p:extLst>
      <p:ext uri="{BB962C8B-B14F-4D97-AF65-F5344CB8AC3E}">
        <p14:creationId xmlns:p14="http://schemas.microsoft.com/office/powerpoint/2010/main" val="74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of labeling Somali </a:t>
            </a:r>
            <a:r>
              <a:rPr lang="en-US" dirty="0" smtClean="0">
                <a:solidFill>
                  <a:schemeClr val="accent5">
                    <a:lumMod val="75000"/>
                  </a:schemeClr>
                </a:solidFill>
              </a:rPr>
              <a:t>piracy</a:t>
            </a:r>
            <a:r>
              <a:rPr lang="en-US" dirty="0" smtClean="0"/>
              <a:t> </a:t>
            </a:r>
            <a:r>
              <a:rPr lang="en-US" i="1" dirty="0" smtClean="0">
                <a:solidFill>
                  <a:schemeClr val="accent2">
                    <a:lumMod val="75000"/>
                  </a:schemeClr>
                </a:solidFill>
              </a:rPr>
              <a:t>terrorism</a:t>
            </a:r>
            <a:endParaRPr lang="en-US" i="1" dirty="0">
              <a:solidFill>
                <a:schemeClr val="accent2">
                  <a:lumMod val="75000"/>
                </a:schemeClr>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18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800600"/>
            <a:ext cx="4114800" cy="1371600"/>
          </a:xfrm>
        </p:spPr>
        <p:txBody>
          <a:bodyPr/>
          <a:lstStyle/>
          <a:p>
            <a:r>
              <a:rPr lang="en-US" dirty="0" smtClean="0"/>
              <a:t>Thank you</a:t>
            </a:r>
            <a:r>
              <a:rPr lang="en-US" sz="2000" dirty="0"/>
              <a:t/>
            </a:r>
            <a:br>
              <a:rPr lang="en-US" sz="2000" dirty="0"/>
            </a:br>
            <a:r>
              <a:rPr lang="en-US" sz="2000" b="0" dirty="0" err="1" smtClean="0"/>
              <a:t>Anamika</a:t>
            </a:r>
            <a:r>
              <a:rPr lang="en-US" sz="2000" b="0" dirty="0" smtClean="0"/>
              <a:t> </a:t>
            </a:r>
            <a:r>
              <a:rPr lang="en-US" sz="2000" b="0" dirty="0" err="1" smtClean="0"/>
              <a:t>Twyman-Ghoshal</a:t>
            </a:r>
            <a:r>
              <a:rPr lang="en-US" sz="2000" b="0" dirty="0" smtClean="0"/>
              <a:t>, Ph.D.</a:t>
            </a:r>
            <a:br>
              <a:rPr lang="en-US" sz="2000" b="0" dirty="0" smtClean="0"/>
            </a:br>
            <a:r>
              <a:rPr lang="en-US" sz="1400" b="0" i="1" dirty="0" smtClean="0"/>
              <a:t>a@twymanghoshal.com</a:t>
            </a:r>
            <a:endParaRPr lang="en-US" sz="1400" b="0" i="1" dirty="0"/>
          </a:p>
        </p:txBody>
      </p:sp>
      <p:pic>
        <p:nvPicPr>
          <p:cNvPr id="3" name="Picture 2"/>
          <p:cNvPicPr>
            <a:picLocks noChangeAspect="1"/>
          </p:cNvPicPr>
          <p:nvPr/>
        </p:nvPicPr>
        <p:blipFill>
          <a:blip r:embed="rId3"/>
          <a:stretch>
            <a:fillRect/>
          </a:stretch>
        </p:blipFill>
        <p:spPr>
          <a:xfrm>
            <a:off x="1066800" y="990600"/>
            <a:ext cx="3112760" cy="4692650"/>
          </a:xfrm>
          <a:prstGeom prst="rect">
            <a:avLst/>
          </a:prstGeom>
        </p:spPr>
      </p:pic>
    </p:spTree>
    <p:extLst>
      <p:ext uri="{BB962C8B-B14F-4D97-AF65-F5344CB8AC3E}">
        <p14:creationId xmlns:p14="http://schemas.microsoft.com/office/powerpoint/2010/main" val="636378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Problem Statement</a:t>
            </a:r>
            <a:endParaRPr lang="en-US" sz="4000" dirty="0"/>
          </a:p>
        </p:txBody>
      </p:sp>
      <p:sp>
        <p:nvSpPr>
          <p:cNvPr id="3" name="Content Placeholder 2"/>
          <p:cNvSpPr>
            <a:spLocks noGrp="1"/>
          </p:cNvSpPr>
          <p:nvPr>
            <p:ph idx="1"/>
          </p:nvPr>
        </p:nvSpPr>
        <p:spPr>
          <a:xfrm>
            <a:off x="914400" y="2438400"/>
            <a:ext cx="7467600" cy="3810000"/>
          </a:xfrm>
        </p:spPr>
        <p:txBody>
          <a:bodyPr>
            <a:normAutofit/>
          </a:bodyPr>
          <a:lstStyle/>
          <a:p>
            <a:pPr>
              <a:spcAft>
                <a:spcPts val="1200"/>
              </a:spcAft>
              <a:buClr>
                <a:srgbClr val="C00000"/>
              </a:buClr>
              <a:buFont typeface="Wingdings" panose="05000000000000000000" pitchFamily="2" charset="2"/>
              <a:buChar char="§"/>
            </a:pPr>
            <a:r>
              <a:rPr lang="en-US" b="1" i="1" dirty="0" smtClean="0">
                <a:solidFill>
                  <a:schemeClr val="tx1">
                    <a:lumMod val="75000"/>
                    <a:lumOff val="25000"/>
                  </a:schemeClr>
                </a:solidFill>
              </a:rPr>
              <a:t>Is Somali Maritime Piracy a form of Maritime </a:t>
            </a:r>
            <a:r>
              <a:rPr lang="en-US" b="1" i="1" dirty="0">
                <a:solidFill>
                  <a:schemeClr val="tx1">
                    <a:lumMod val="75000"/>
                    <a:lumOff val="25000"/>
                  </a:schemeClr>
                </a:solidFill>
              </a:rPr>
              <a:t>T</a:t>
            </a:r>
            <a:r>
              <a:rPr lang="en-US" b="1" i="1" dirty="0" smtClean="0">
                <a:solidFill>
                  <a:schemeClr val="tx1">
                    <a:lumMod val="75000"/>
                    <a:lumOff val="25000"/>
                  </a:schemeClr>
                </a:solidFill>
              </a:rPr>
              <a:t>errorism?</a:t>
            </a:r>
          </a:p>
          <a:p>
            <a:pPr>
              <a:spcAft>
                <a:spcPts val="1200"/>
              </a:spcAft>
              <a:buClr>
                <a:srgbClr val="C00000"/>
              </a:buClr>
              <a:buFont typeface="Wingdings" panose="05000000000000000000" pitchFamily="2" charset="2"/>
              <a:buChar char="§"/>
            </a:pPr>
            <a:r>
              <a:rPr lang="en-US" b="1" i="1" dirty="0" smtClean="0">
                <a:solidFill>
                  <a:schemeClr val="tx1">
                    <a:lumMod val="75000"/>
                    <a:lumOff val="25000"/>
                  </a:schemeClr>
                </a:solidFill>
              </a:rPr>
              <a:t>Is coupling these threats a sound policy decision?</a:t>
            </a:r>
            <a:endParaRPr lang="en-US" b="1" i="1" dirty="0">
              <a:solidFill>
                <a:schemeClr val="tx1">
                  <a:lumMod val="75000"/>
                  <a:lumOff val="25000"/>
                </a:schemeClr>
              </a:solidFill>
            </a:endParaRPr>
          </a:p>
        </p:txBody>
      </p:sp>
    </p:spTree>
    <p:extLst>
      <p:ext uri="{BB962C8B-B14F-4D97-AF65-F5344CB8AC3E}">
        <p14:creationId xmlns:p14="http://schemas.microsoft.com/office/powerpoint/2010/main" val="22673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Somali Maritime Predation is different...</a:t>
            </a:r>
            <a:endParaRPr lang="en-US" dirty="0"/>
          </a:p>
        </p:txBody>
      </p:sp>
      <p:sp>
        <p:nvSpPr>
          <p:cNvPr id="4" name="Content Placeholder 2"/>
          <p:cNvSpPr txBox="1">
            <a:spLocks/>
          </p:cNvSpPr>
          <p:nvPr/>
        </p:nvSpPr>
        <p:spPr>
          <a:xfrm>
            <a:off x="1371600" y="1981200"/>
            <a:ext cx="6324600"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Occurs in the </a:t>
            </a:r>
            <a:r>
              <a:rPr lang="en-US" b="1" dirty="0" smtClean="0">
                <a:solidFill>
                  <a:schemeClr val="tx1">
                    <a:lumMod val="85000"/>
                    <a:lumOff val="15000"/>
                  </a:schemeClr>
                </a:solidFill>
              </a:rPr>
              <a:t>high seas</a:t>
            </a:r>
            <a:r>
              <a:rPr lang="en-US" dirty="0" smtClean="0">
                <a:solidFill>
                  <a:schemeClr val="tx1">
                    <a:lumMod val="85000"/>
                    <a:lumOff val="15000"/>
                  </a:schemeClr>
                </a:solidFill>
              </a:rPr>
              <a:t>, </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Targets </a:t>
            </a:r>
            <a:r>
              <a:rPr lang="en-US" b="1" dirty="0" smtClean="0">
                <a:solidFill>
                  <a:schemeClr val="tx1">
                    <a:lumMod val="85000"/>
                    <a:lumOff val="15000"/>
                  </a:schemeClr>
                </a:solidFill>
              </a:rPr>
              <a:t>vessels in motion</a:t>
            </a:r>
            <a:r>
              <a:rPr lang="en-US" dirty="0" smtClean="0">
                <a:solidFill>
                  <a:schemeClr val="tx1">
                    <a:lumMod val="85000"/>
                    <a:lumOff val="15000"/>
                  </a:schemeClr>
                </a:solidFill>
              </a:rPr>
              <a:t>, </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During </a:t>
            </a:r>
            <a:r>
              <a:rPr lang="en-US" b="1" dirty="0" smtClean="0">
                <a:solidFill>
                  <a:schemeClr val="tx1">
                    <a:lumMod val="85000"/>
                    <a:lumOff val="15000"/>
                  </a:schemeClr>
                </a:solidFill>
              </a:rPr>
              <a:t>daytime</a:t>
            </a:r>
            <a:r>
              <a:rPr lang="en-US" dirty="0" smtClean="0">
                <a:solidFill>
                  <a:schemeClr val="tx1">
                    <a:lumMod val="85000"/>
                    <a:lumOff val="15000"/>
                  </a:schemeClr>
                </a:solidFill>
              </a:rPr>
              <a: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Likely to be </a:t>
            </a:r>
            <a:r>
              <a:rPr lang="en-US" b="1" dirty="0" smtClean="0">
                <a:solidFill>
                  <a:schemeClr val="tx1">
                    <a:lumMod val="85000"/>
                    <a:lumOff val="15000"/>
                  </a:schemeClr>
                </a:solidFill>
              </a:rPr>
              <a:t>armed and threatening</a:t>
            </a:r>
            <a:r>
              <a:rPr lang="en-US" dirty="0" smtClean="0">
                <a:solidFill>
                  <a:schemeClr val="tx1">
                    <a:lumMod val="85000"/>
                    <a:lumOff val="15000"/>
                  </a:schemeClr>
                </a:solidFill>
              </a:rPr>
              <a:t>, but not most violent,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Less likely to board,</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Hold the ship for </a:t>
            </a:r>
            <a:r>
              <a:rPr lang="en-US" b="1" dirty="0" smtClean="0">
                <a:solidFill>
                  <a:schemeClr val="tx1">
                    <a:lumMod val="85000"/>
                    <a:lumOff val="15000"/>
                  </a:schemeClr>
                </a:solidFill>
              </a:rPr>
              <a:t>ransom</a:t>
            </a:r>
            <a:r>
              <a:rPr lang="en-US" dirty="0" smtClean="0">
                <a:solidFill>
                  <a:schemeClr val="tx1">
                    <a:lumMod val="85000"/>
                    <a:lumOff val="15000"/>
                  </a:schemeClr>
                </a:solidFill>
              </a:rPr>
              <a:t>,</a:t>
            </a:r>
          </a:p>
          <a:p>
            <a:pPr lvl="1">
              <a:spcAft>
                <a:spcPts val="600"/>
              </a:spcAft>
              <a:buClr>
                <a:srgbClr val="F14124">
                  <a:lumMod val="75000"/>
                </a:srgbClr>
              </a:buClr>
              <a:buFont typeface="Wingdings" panose="05000000000000000000" pitchFamily="2" charset="2"/>
              <a:buChar char="§"/>
            </a:pPr>
            <a:r>
              <a:rPr lang="en-US" dirty="0" smtClean="0">
                <a:solidFill>
                  <a:schemeClr val="tx1">
                    <a:lumMod val="85000"/>
                    <a:lumOff val="15000"/>
                  </a:schemeClr>
                </a:solidFill>
              </a:rPr>
              <a:t>Unprecedented </a:t>
            </a:r>
            <a:r>
              <a:rPr lang="en-US" b="1" dirty="0" smtClean="0">
                <a:solidFill>
                  <a:schemeClr val="tx1">
                    <a:lumMod val="85000"/>
                    <a:lumOff val="15000"/>
                  </a:schemeClr>
                </a:solidFill>
              </a:rPr>
              <a:t>response</a:t>
            </a:r>
            <a:r>
              <a:rPr lang="en-US" dirty="0" smtClean="0">
                <a:solidFill>
                  <a:schemeClr val="tx1">
                    <a:lumMod val="85000"/>
                    <a:lumOff val="15000"/>
                  </a:schemeClr>
                </a:solidFill>
              </a:rPr>
              <a:t>.</a:t>
            </a:r>
            <a:endParaRPr lang="en-US" dirty="0">
              <a:solidFill>
                <a:schemeClr val="tx1">
                  <a:lumMod val="85000"/>
                  <a:lumOff val="15000"/>
                </a:schemeClr>
              </a:solidFill>
            </a:endParaRPr>
          </a:p>
        </p:txBody>
      </p:sp>
    </p:spTree>
    <p:extLst>
      <p:ext uri="{BB962C8B-B14F-4D97-AF65-F5344CB8AC3E}">
        <p14:creationId xmlns:p14="http://schemas.microsoft.com/office/powerpoint/2010/main" val="34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858000" cy="1143000"/>
          </a:xfrm>
          <a:solidFill>
            <a:schemeClr val="tx1">
              <a:lumMod val="65000"/>
              <a:lumOff val="35000"/>
            </a:schemeClr>
          </a:solidFill>
        </p:spPr>
        <p:txBody>
          <a:bodyPr>
            <a:normAutofit fontScale="90000"/>
          </a:bodyPr>
          <a:lstStyle/>
          <a:p>
            <a:pPr algn="l"/>
            <a:r>
              <a:rPr lang="en-US" sz="4000" b="1" dirty="0">
                <a:solidFill>
                  <a:schemeClr val="bg1">
                    <a:lumMod val="85000"/>
                  </a:schemeClr>
                </a:solidFill>
              </a:rPr>
              <a:t>International Legal </a:t>
            </a:r>
            <a:r>
              <a:rPr lang="en-US" sz="4000" b="1" dirty="0" smtClean="0">
                <a:solidFill>
                  <a:schemeClr val="bg1">
                    <a:lumMod val="85000"/>
                  </a:schemeClr>
                </a:solidFill>
              </a:rPr>
              <a:t>Definition of </a:t>
            </a:r>
            <a:br>
              <a:rPr lang="en-US" sz="4000" b="1" dirty="0" smtClean="0">
                <a:solidFill>
                  <a:schemeClr val="bg1">
                    <a:lumMod val="85000"/>
                  </a:schemeClr>
                </a:solidFill>
              </a:rPr>
            </a:br>
            <a:r>
              <a:rPr lang="en-US" sz="4000" dirty="0" smtClean="0">
                <a:solidFill>
                  <a:schemeClr val="accent5">
                    <a:lumMod val="75000"/>
                  </a:schemeClr>
                </a:solidFill>
              </a:rPr>
              <a:t>Maritime Piracy</a:t>
            </a:r>
            <a:endParaRPr lang="en-US" sz="4000" b="1" dirty="0">
              <a:solidFill>
                <a:schemeClr val="bg1">
                  <a:lumMod val="85000"/>
                </a:schemeClr>
              </a:solidFill>
            </a:endParaRPr>
          </a:p>
        </p:txBody>
      </p:sp>
      <p:sp>
        <p:nvSpPr>
          <p:cNvPr id="3" name="Content Placeholder 2"/>
          <p:cNvSpPr>
            <a:spLocks noGrp="1"/>
          </p:cNvSpPr>
          <p:nvPr>
            <p:ph idx="1"/>
          </p:nvPr>
        </p:nvSpPr>
        <p:spPr>
          <a:xfrm>
            <a:off x="838200" y="2286000"/>
            <a:ext cx="7239000" cy="3733800"/>
          </a:xfrm>
        </p:spPr>
        <p:txBody>
          <a:bodyPr>
            <a:normAutofit/>
          </a:bodyPr>
          <a:lstStyle/>
          <a:p>
            <a:pPr algn="just">
              <a:buNone/>
            </a:pPr>
            <a:r>
              <a:rPr lang="en-US" sz="1800" b="1" dirty="0">
                <a:solidFill>
                  <a:srgbClr val="C00000"/>
                </a:solidFill>
              </a:rPr>
              <a:t>United Nations Convention on the Law of the Sea (UNCLOS</a:t>
            </a:r>
            <a:r>
              <a:rPr lang="en-US" sz="1800" b="1" dirty="0" smtClean="0">
                <a:solidFill>
                  <a:srgbClr val="C00000"/>
                </a:solidFill>
              </a:rPr>
              <a:t>)</a:t>
            </a:r>
            <a:r>
              <a:rPr lang="en-US" sz="1800" dirty="0" smtClean="0">
                <a:solidFill>
                  <a:srgbClr val="C00000"/>
                </a:solidFill>
              </a:rPr>
              <a:t>, 1982, </a:t>
            </a:r>
            <a:r>
              <a:rPr lang="en-US" sz="1800" i="1" dirty="0" smtClean="0">
                <a:solidFill>
                  <a:srgbClr val="C00000"/>
                </a:solidFill>
              </a:rPr>
              <a:t>Art</a:t>
            </a:r>
            <a:r>
              <a:rPr lang="en-US" sz="1800" i="1" dirty="0">
                <a:solidFill>
                  <a:srgbClr val="C00000"/>
                </a:solidFill>
              </a:rPr>
              <a:t>. 101</a:t>
            </a:r>
          </a:p>
          <a:p>
            <a:pPr algn="just">
              <a:buNone/>
            </a:pPr>
            <a:r>
              <a:rPr lang="en-US" sz="1600" dirty="0"/>
              <a:t>Piracy consists of:</a:t>
            </a:r>
          </a:p>
          <a:p>
            <a:pPr lvl="0" algn="just"/>
            <a:r>
              <a:rPr lang="en-US" sz="1600" dirty="0"/>
              <a:t>Any illegal acts of </a:t>
            </a:r>
            <a:r>
              <a:rPr lang="en-US" sz="1600" i="1" dirty="0"/>
              <a:t>violence, detention, or any act of depredation </a:t>
            </a:r>
            <a:r>
              <a:rPr lang="en-US" sz="1600" dirty="0"/>
              <a:t>committed for </a:t>
            </a:r>
            <a:r>
              <a:rPr lang="en-US" sz="1800" b="1" u="sng" dirty="0"/>
              <a:t>private ends</a:t>
            </a:r>
            <a:r>
              <a:rPr lang="en-US" sz="1800" b="1" dirty="0"/>
              <a:t> </a:t>
            </a:r>
            <a:r>
              <a:rPr lang="en-US" sz="1600" dirty="0"/>
              <a:t>by the crew or the passengers of a private ship or a private aircraft, and directed:</a:t>
            </a:r>
          </a:p>
          <a:p>
            <a:pPr lvl="1" algn="just"/>
            <a:r>
              <a:rPr lang="en-US" sz="1600" dirty="0"/>
              <a:t>On the high seas, against another ship or aircraft, or against persons or property on board such ship or aircraft;</a:t>
            </a:r>
          </a:p>
          <a:p>
            <a:pPr lvl="1" algn="just"/>
            <a:r>
              <a:rPr lang="en-US" sz="1600" dirty="0"/>
              <a:t>Against a ship, aircraft, persons or property in a place outside the jurisdiction of any State;</a:t>
            </a:r>
          </a:p>
          <a:p>
            <a:pPr lvl="0" algn="just"/>
            <a:r>
              <a:rPr lang="en-US" sz="1600" dirty="0"/>
              <a:t>Any act of voluntary participation in the operation of a ship or of an aircraft with knowledge of facts making it a pirate ship or aircraft;</a:t>
            </a:r>
          </a:p>
          <a:p>
            <a:pPr lvl="0" algn="just"/>
            <a:r>
              <a:rPr lang="en-US" sz="1600" dirty="0"/>
              <a:t>Any act of inciting or of intentionally facilitating an act described in subparagraph (a) or (b) of this article.</a:t>
            </a:r>
          </a:p>
          <a:p>
            <a:endParaRPr lang="en-US" dirty="0"/>
          </a:p>
        </p:txBody>
      </p:sp>
    </p:spTree>
    <p:extLst>
      <p:ext uri="{BB962C8B-B14F-4D97-AF65-F5344CB8AC3E}">
        <p14:creationId xmlns:p14="http://schemas.microsoft.com/office/powerpoint/2010/main" val="86754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858000" cy="1143000"/>
          </a:xfrm>
          <a:solidFill>
            <a:schemeClr val="tx1">
              <a:lumMod val="65000"/>
              <a:lumOff val="35000"/>
            </a:schemeClr>
          </a:solidFill>
        </p:spPr>
        <p:txBody>
          <a:bodyPr>
            <a:normAutofit fontScale="90000"/>
          </a:bodyPr>
          <a:lstStyle/>
          <a:p>
            <a:pPr algn="l"/>
            <a:r>
              <a:rPr lang="en-US" sz="4000" b="1" dirty="0">
                <a:solidFill>
                  <a:schemeClr val="bg1">
                    <a:lumMod val="85000"/>
                  </a:schemeClr>
                </a:solidFill>
              </a:rPr>
              <a:t>International Legal </a:t>
            </a:r>
            <a:r>
              <a:rPr lang="en-US" sz="4000" b="1" dirty="0" smtClean="0">
                <a:solidFill>
                  <a:schemeClr val="bg1">
                    <a:lumMod val="85000"/>
                  </a:schemeClr>
                </a:solidFill>
              </a:rPr>
              <a:t>Definition of </a:t>
            </a:r>
            <a:br>
              <a:rPr lang="en-US" sz="4000" b="1" dirty="0" smtClean="0">
                <a:solidFill>
                  <a:schemeClr val="bg1">
                    <a:lumMod val="85000"/>
                  </a:schemeClr>
                </a:solidFill>
              </a:rPr>
            </a:br>
            <a:r>
              <a:rPr lang="en-US" sz="4000" dirty="0" smtClean="0">
                <a:solidFill>
                  <a:schemeClr val="accent5">
                    <a:lumMod val="75000"/>
                  </a:schemeClr>
                </a:solidFill>
              </a:rPr>
              <a:t>Maritime Piracy</a:t>
            </a:r>
            <a:endParaRPr lang="en-US" sz="4000" b="1" dirty="0">
              <a:solidFill>
                <a:schemeClr val="bg1">
                  <a:lumMod val="85000"/>
                </a:schemeClr>
              </a:solidFill>
            </a:endParaRPr>
          </a:p>
        </p:txBody>
      </p:sp>
      <p:sp>
        <p:nvSpPr>
          <p:cNvPr id="3" name="Content Placeholder 2"/>
          <p:cNvSpPr>
            <a:spLocks noGrp="1"/>
          </p:cNvSpPr>
          <p:nvPr>
            <p:ph idx="1"/>
          </p:nvPr>
        </p:nvSpPr>
        <p:spPr>
          <a:xfrm>
            <a:off x="838200" y="2286000"/>
            <a:ext cx="7239000" cy="4038600"/>
          </a:xfrm>
        </p:spPr>
        <p:txBody>
          <a:bodyPr>
            <a:normAutofit fontScale="85000" lnSpcReduction="20000"/>
          </a:bodyPr>
          <a:lstStyle/>
          <a:p>
            <a:pPr algn="just">
              <a:buNone/>
            </a:pPr>
            <a:r>
              <a:rPr lang="en-US" sz="2100" b="1" dirty="0" smtClean="0">
                <a:solidFill>
                  <a:srgbClr val="C00000"/>
                </a:solidFill>
              </a:rPr>
              <a:t>Convention for the Suppression of Unlawful Acts against the Safety of Maritime Navigation (SUA)</a:t>
            </a:r>
            <a:r>
              <a:rPr lang="en-US" sz="2100" dirty="0" smtClean="0">
                <a:solidFill>
                  <a:srgbClr val="C00000"/>
                </a:solidFill>
              </a:rPr>
              <a:t>, 1988, </a:t>
            </a:r>
            <a:r>
              <a:rPr lang="en-US" sz="2100" i="1" dirty="0" smtClean="0">
                <a:solidFill>
                  <a:srgbClr val="C00000"/>
                </a:solidFill>
              </a:rPr>
              <a:t>Art</a:t>
            </a:r>
            <a:r>
              <a:rPr lang="en-US" sz="2100" i="1" dirty="0">
                <a:solidFill>
                  <a:srgbClr val="C00000"/>
                </a:solidFill>
              </a:rPr>
              <a:t>. </a:t>
            </a:r>
            <a:r>
              <a:rPr lang="en-US" sz="2100" i="1" dirty="0" smtClean="0">
                <a:solidFill>
                  <a:srgbClr val="C00000"/>
                </a:solidFill>
              </a:rPr>
              <a:t>3</a:t>
            </a:r>
            <a:endParaRPr lang="en-US" sz="2100" i="1" dirty="0">
              <a:solidFill>
                <a:srgbClr val="C00000"/>
              </a:solidFill>
            </a:endParaRPr>
          </a:p>
          <a:p>
            <a:pPr marL="0" indent="0">
              <a:buNone/>
            </a:pPr>
            <a:r>
              <a:rPr lang="en-US" sz="1800" dirty="0" smtClean="0"/>
              <a:t>Any </a:t>
            </a:r>
            <a:r>
              <a:rPr lang="en-US" sz="1800" dirty="0"/>
              <a:t>person commits an offence if that person unlawfully and intentionally:</a:t>
            </a:r>
          </a:p>
          <a:p>
            <a:pPr marL="0" indent="0">
              <a:buNone/>
            </a:pPr>
            <a:r>
              <a:rPr lang="en-US" sz="1800" dirty="0"/>
              <a:t>(a) seizes or exercises control over a ship by force or threat thereof or any other form of intimidation; or</a:t>
            </a:r>
          </a:p>
          <a:p>
            <a:pPr marL="0" indent="0">
              <a:buNone/>
            </a:pPr>
            <a:r>
              <a:rPr lang="en-US" sz="1800" dirty="0"/>
              <a:t>(b) performs an act of violence against a person on board a ship if that act is likely to </a:t>
            </a:r>
            <a:r>
              <a:rPr lang="en-US" sz="1800" b="1" dirty="0"/>
              <a:t>endanger the safe navigation of that ship</a:t>
            </a:r>
            <a:r>
              <a:rPr lang="en-US" sz="1800" dirty="0"/>
              <a:t>; or</a:t>
            </a:r>
          </a:p>
          <a:p>
            <a:pPr marL="0" indent="0">
              <a:buNone/>
            </a:pPr>
            <a:r>
              <a:rPr lang="en-US" sz="1800" dirty="0"/>
              <a:t>(c) destroys a ship or causes damage to a ship or to its cargo which is likely to endanger the safe navigation of that ship; or</a:t>
            </a:r>
          </a:p>
          <a:p>
            <a:pPr marL="0" indent="0">
              <a:buNone/>
            </a:pPr>
            <a:r>
              <a:rPr lang="en-US" sz="1800" dirty="0"/>
              <a:t>(d) places or causes to be placed on a ship, by any means whatsoever, a device or substance which is likely to destroy that ship, or cause damage to that ship or its cargo which endangers or is likely to endanger the safe navigation of that ship; or</a:t>
            </a:r>
          </a:p>
          <a:p>
            <a:pPr marL="0" indent="0">
              <a:buNone/>
            </a:pPr>
            <a:r>
              <a:rPr lang="en-US" sz="1800" dirty="0"/>
              <a:t>(e) destroys or seriously damages maritime navigational facilities or seriously interferes with their operation, if any such act is likely to endanger the safe navigation of a ship; or</a:t>
            </a:r>
          </a:p>
          <a:p>
            <a:pPr marL="0" indent="0">
              <a:buNone/>
            </a:pPr>
            <a:r>
              <a:rPr lang="en-US" sz="1800" dirty="0"/>
              <a:t>(f) communicates information which he knows to be false, thereby endangering the safe navigation of a ship; or</a:t>
            </a:r>
          </a:p>
          <a:p>
            <a:pPr marL="0" indent="0">
              <a:buNone/>
            </a:pPr>
            <a:r>
              <a:rPr lang="en-US" sz="1800" dirty="0"/>
              <a:t>(g) injures or kills any person, in connection with the commission or the attempted commission of any of the offences set forth in subparagraphs (a) to (f</a:t>
            </a:r>
            <a:r>
              <a:rPr lang="en-US" sz="1800" dirty="0" smtClean="0"/>
              <a:t>).</a:t>
            </a:r>
            <a:endParaRPr lang="en-US" sz="1800" dirty="0"/>
          </a:p>
        </p:txBody>
      </p:sp>
    </p:spTree>
    <p:extLst>
      <p:ext uri="{BB962C8B-B14F-4D97-AF65-F5344CB8AC3E}">
        <p14:creationId xmlns:p14="http://schemas.microsoft.com/office/powerpoint/2010/main" val="681018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t>
            </a:r>
            <a:r>
              <a:rPr lang="en-US" dirty="0" smtClean="0">
                <a:solidFill>
                  <a:schemeClr val="accent5">
                    <a:lumMod val="75000"/>
                  </a:schemeClr>
                </a:solidFill>
              </a:rPr>
              <a:t>Maritime Piracy</a:t>
            </a:r>
            <a:r>
              <a:rPr lang="en-US" dirty="0" smtClean="0"/>
              <a:t>?</a:t>
            </a:r>
            <a:endParaRPr lang="en-US" dirty="0"/>
          </a:p>
        </p:txBody>
      </p:sp>
      <p:sp>
        <p:nvSpPr>
          <p:cNvPr id="4" name="Content Placeholder 2"/>
          <p:cNvSpPr txBox="1">
            <a:spLocks/>
          </p:cNvSpPr>
          <p:nvPr/>
        </p:nvSpPr>
        <p:spPr>
          <a:xfrm>
            <a:off x="838200" y="1981200"/>
            <a:ext cx="79248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00000"/>
              </a:buClr>
              <a:buFont typeface="Wingdings" charset="2"/>
              <a:buChar char="§"/>
            </a:pPr>
            <a:r>
              <a:rPr lang="en-US" sz="2000" dirty="0" smtClean="0"/>
              <a:t>Range of behaviors </a:t>
            </a:r>
            <a:r>
              <a:rPr lang="en-US" sz="1200" cap="small" dirty="0" smtClean="0"/>
              <a:t>(Young, 2007; Murphy, 2009) </a:t>
            </a:r>
          </a:p>
          <a:p>
            <a:pPr marL="0" indent="0">
              <a:buFont typeface="Arial" panose="020B0604020202020204" pitchFamily="34" charset="0"/>
              <a:buNone/>
            </a:pPr>
            <a:r>
              <a:rPr lang="en-US" sz="1600" dirty="0" smtClean="0"/>
              <a:t>        </a:t>
            </a:r>
            <a:r>
              <a:rPr lang="en-US" sz="1600" dirty="0" smtClean="0">
                <a:solidFill>
                  <a:schemeClr val="tx2"/>
                </a:solidFill>
              </a:rPr>
              <a:t>Common criminal piracy                       		Highly organized criminal piracy</a:t>
            </a:r>
          </a:p>
          <a:p>
            <a:endParaRPr lang="en-US" sz="2000" dirty="0" smtClean="0">
              <a:solidFill>
                <a:schemeClr val="accent1"/>
              </a:solidFill>
            </a:endParaRPr>
          </a:p>
          <a:p>
            <a:pPr>
              <a:buFont typeface="Arial" panose="020B0604020202020204" pitchFamily="34" charset="0"/>
              <a:buNone/>
            </a:pPr>
            <a:endParaRPr lang="en-US" sz="1200" dirty="0" smtClean="0"/>
          </a:p>
          <a:p>
            <a:pPr>
              <a:buFont typeface="Arial" panose="020B0604020202020204" pitchFamily="34" charset="0"/>
              <a:buNone/>
            </a:pPr>
            <a:r>
              <a:rPr lang="en-US" sz="1200" dirty="0" smtClean="0"/>
              <a:t>        </a:t>
            </a:r>
          </a:p>
          <a:p>
            <a:pPr>
              <a:buFont typeface="Arial" panose="020B0604020202020204" pitchFamily="34" charset="0"/>
              <a:buNone/>
            </a:pPr>
            <a:endParaRPr lang="en-US" sz="2000" dirty="0" smtClean="0">
              <a:solidFill>
                <a:schemeClr val="accent1">
                  <a:lumMod val="75000"/>
                </a:schemeClr>
              </a:solidFill>
            </a:endParaRPr>
          </a:p>
          <a:p>
            <a:pPr>
              <a:buFont typeface="Arial" panose="020B0604020202020204" pitchFamily="34" charset="0"/>
              <a:buNone/>
            </a:pPr>
            <a:endParaRPr lang="en-US" sz="2000" dirty="0" smtClean="0">
              <a:solidFill>
                <a:schemeClr val="accent1">
                  <a:lumMod val="75000"/>
                </a:schemeClr>
              </a:solidFill>
            </a:endParaRPr>
          </a:p>
          <a:p>
            <a:endParaRPr lang="en-US" sz="2000" dirty="0" smtClean="0"/>
          </a:p>
          <a:p>
            <a:endParaRPr lang="en-US" sz="2000" dirty="0"/>
          </a:p>
          <a:p>
            <a:endParaRPr lang="en-US" sz="2000" dirty="0" smtClean="0"/>
          </a:p>
          <a:p>
            <a:endParaRPr lang="en-US" sz="2000" dirty="0"/>
          </a:p>
          <a:p>
            <a:r>
              <a:rPr lang="en-US" sz="2000" dirty="0" smtClean="0"/>
              <a:t>IMO </a:t>
            </a:r>
            <a:r>
              <a:rPr lang="en-US" sz="2000" dirty="0"/>
              <a:t>Classification of Attacks and Assault </a:t>
            </a:r>
            <a:r>
              <a:rPr lang="en-US" sz="1200" dirty="0"/>
              <a:t>(1993)</a:t>
            </a:r>
          </a:p>
          <a:p>
            <a:pPr lvl="2"/>
            <a:r>
              <a:rPr lang="en-US" sz="1600" dirty="0"/>
              <a:t>Low-level armed robbery</a:t>
            </a:r>
          </a:p>
          <a:p>
            <a:pPr lvl="2"/>
            <a:r>
              <a:rPr lang="en-US" sz="1600" dirty="0"/>
              <a:t>Medium-level armed assault and robbery</a:t>
            </a:r>
          </a:p>
          <a:p>
            <a:pPr lvl="2">
              <a:spcAft>
                <a:spcPts val="1200"/>
              </a:spcAft>
            </a:pPr>
            <a:r>
              <a:rPr lang="en-US" sz="1600" dirty="0"/>
              <a:t>Major criminal hijack</a:t>
            </a:r>
          </a:p>
          <a:p>
            <a:pPr marL="0" indent="0">
              <a:buFont typeface="Arial" panose="020B0604020202020204" pitchFamily="34" charset="0"/>
              <a:buNone/>
            </a:pPr>
            <a:endParaRPr lang="en-US" sz="2000" dirty="0" smtClean="0">
              <a:solidFill>
                <a:schemeClr val="accent1">
                  <a:lumMod val="75000"/>
                </a:schemeClr>
              </a:solidFill>
            </a:endParaRPr>
          </a:p>
          <a:p>
            <a:pPr marL="0" indent="0">
              <a:buFont typeface="Arial" panose="020B0604020202020204" pitchFamily="34" charset="0"/>
              <a:buNone/>
            </a:pPr>
            <a:endParaRPr lang="en-US" sz="800" dirty="0" smtClean="0">
              <a:solidFill>
                <a:schemeClr val="accent1">
                  <a:lumMod val="75000"/>
                </a:schemeClr>
              </a:solidFill>
            </a:endParaRPr>
          </a:p>
          <a:p>
            <a:endParaRPr lang="en-US" sz="2400" dirty="0" smtClean="0"/>
          </a:p>
        </p:txBody>
      </p:sp>
      <p:sp>
        <p:nvSpPr>
          <p:cNvPr id="5" name="Left-Right Arrow 4"/>
          <p:cNvSpPr/>
          <p:nvPr/>
        </p:nvSpPr>
        <p:spPr>
          <a:xfrm>
            <a:off x="3429000" y="2438400"/>
            <a:ext cx="1981200" cy="152400"/>
          </a:xfrm>
          <a:prstGeom prst="leftRightArrow">
            <a:avLst/>
          </a:prstGeom>
          <a:solidFill>
            <a:schemeClr val="accent1"/>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C:\Users\Anamika T G\Desktop\Picture2.png"/>
          <p:cNvPicPr/>
          <p:nvPr/>
        </p:nvPicPr>
        <p:blipFill>
          <a:blip r:embed="rId3" cstate="print">
            <a:grayscl/>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1295400" y="2743200"/>
            <a:ext cx="6172200" cy="2438400"/>
          </a:xfrm>
          <a:prstGeom prst="rect">
            <a:avLst/>
          </a:prstGeom>
          <a:noFill/>
          <a:ln w="9525">
            <a:noFill/>
            <a:miter lim="800000"/>
            <a:headEnd/>
            <a:tailEnd/>
          </a:ln>
        </p:spPr>
      </p:pic>
      <p:sp>
        <p:nvSpPr>
          <p:cNvPr id="7" name="TextBox 6"/>
          <p:cNvSpPr txBox="1"/>
          <p:nvPr/>
        </p:nvSpPr>
        <p:spPr>
          <a:xfrm>
            <a:off x="6268047" y="4970918"/>
            <a:ext cx="1218603" cy="215444"/>
          </a:xfrm>
          <a:prstGeom prst="rect">
            <a:avLst/>
          </a:prstGeom>
          <a:noFill/>
        </p:spPr>
        <p:txBody>
          <a:bodyPr wrap="none" rtlCol="0">
            <a:spAutoFit/>
          </a:bodyPr>
          <a:lstStyle/>
          <a:p>
            <a:r>
              <a:rPr lang="en-US" sz="800" dirty="0" smtClean="0"/>
              <a:t>SOURCE:  A. Young, 2007</a:t>
            </a:r>
            <a:endParaRPr lang="en-US" sz="800" dirty="0"/>
          </a:p>
        </p:txBody>
      </p:sp>
    </p:spTree>
    <p:extLst>
      <p:ext uri="{BB962C8B-B14F-4D97-AF65-F5344CB8AC3E}">
        <p14:creationId xmlns:p14="http://schemas.microsoft.com/office/powerpoint/2010/main" val="13441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t>
            </a:r>
            <a:r>
              <a:rPr lang="en-US" dirty="0" smtClean="0">
                <a:solidFill>
                  <a:schemeClr val="accent2">
                    <a:lumMod val="75000"/>
                  </a:schemeClr>
                </a:solidFill>
              </a:rPr>
              <a:t>Terrorism</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a:buClr>
                <a:srgbClr val="C00000"/>
              </a:buClr>
              <a:buFont typeface="Wingdings" charset="2"/>
              <a:buChar char="§"/>
            </a:pPr>
            <a:r>
              <a:rPr lang="en-US" dirty="0" smtClean="0"/>
              <a:t>No agreement, over 200 definitions</a:t>
            </a:r>
          </a:p>
          <a:p>
            <a:pPr>
              <a:buClr>
                <a:srgbClr val="C00000"/>
              </a:buClr>
              <a:buFont typeface="Wingdings" charset="2"/>
              <a:buChar char="§"/>
            </a:pPr>
            <a:r>
              <a:rPr lang="en-US" dirty="0" smtClean="0"/>
              <a:t>Common factors include:</a:t>
            </a:r>
          </a:p>
          <a:p>
            <a:pPr lvl="1">
              <a:buClr>
                <a:srgbClr val="C00000"/>
              </a:buClr>
              <a:buFont typeface="Wingdings" charset="2"/>
              <a:buChar char="§"/>
            </a:pPr>
            <a:r>
              <a:rPr lang="en-US" b="1" dirty="0" smtClean="0"/>
              <a:t>Political motivation</a:t>
            </a:r>
          </a:p>
          <a:p>
            <a:pPr lvl="1">
              <a:buClr>
                <a:srgbClr val="C00000"/>
              </a:buClr>
              <a:buFont typeface="Wingdings" charset="2"/>
              <a:buChar char="§"/>
            </a:pPr>
            <a:r>
              <a:rPr lang="en-US" dirty="0" smtClean="0"/>
              <a:t>Use or threat of violence</a:t>
            </a:r>
          </a:p>
          <a:p>
            <a:pPr lvl="1">
              <a:buClr>
                <a:srgbClr val="C00000"/>
              </a:buClr>
              <a:buFont typeface="Wingdings" charset="2"/>
              <a:buChar char="§"/>
            </a:pPr>
            <a:r>
              <a:rPr lang="en-US" dirty="0" smtClean="0"/>
              <a:t>Generate fear</a:t>
            </a:r>
          </a:p>
          <a:p>
            <a:pPr lvl="1">
              <a:buClr>
                <a:srgbClr val="C00000"/>
              </a:buClr>
              <a:buFont typeface="Wingdings" charset="2"/>
              <a:buChar char="§"/>
            </a:pPr>
            <a:r>
              <a:rPr lang="en-US" dirty="0" smtClean="0"/>
              <a:t>Innocent targets</a:t>
            </a:r>
          </a:p>
          <a:p>
            <a:pPr lvl="1">
              <a:buClr>
                <a:srgbClr val="C00000"/>
              </a:buClr>
              <a:buFont typeface="Wingdings" charset="2"/>
              <a:buChar char="§"/>
            </a:pPr>
            <a:r>
              <a:rPr lang="en-US" b="1" dirty="0" smtClean="0"/>
              <a:t>Form of communication</a:t>
            </a:r>
          </a:p>
          <a:p>
            <a:pPr lvl="1">
              <a:buClr>
                <a:srgbClr val="C00000"/>
              </a:buClr>
              <a:buFont typeface="Wingdings" charset="2"/>
              <a:buChar char="§"/>
            </a:pPr>
            <a:r>
              <a:rPr lang="en-US" dirty="0" smtClean="0"/>
              <a:t>Audience broader than the direct victims</a:t>
            </a:r>
          </a:p>
          <a:p>
            <a:pPr>
              <a:buClr>
                <a:srgbClr val="C00000"/>
              </a:buClr>
              <a:buFont typeface="Wingdings" charset="2"/>
              <a:buChar char="§"/>
            </a:pPr>
            <a:endParaRPr lang="en-US" dirty="0"/>
          </a:p>
        </p:txBody>
      </p:sp>
    </p:spTree>
    <p:extLst>
      <p:ext uri="{BB962C8B-B14F-4D97-AF65-F5344CB8AC3E}">
        <p14:creationId xmlns:p14="http://schemas.microsoft.com/office/powerpoint/2010/main" val="60762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143000" y="2590800"/>
            <a:ext cx="7543800" cy="3535363"/>
          </a:xfrm>
        </p:spPr>
        <p:txBody>
          <a:bodyPr/>
          <a:lstStyle/>
          <a:p>
            <a:pPr marL="0" indent="0">
              <a:buNone/>
            </a:pPr>
            <a:r>
              <a:rPr lang="en-US" dirty="0" smtClean="0"/>
              <a:t>Robert K. Merton’s </a:t>
            </a:r>
            <a:r>
              <a:rPr lang="en-US" b="1" dirty="0"/>
              <a:t>A</a:t>
            </a:r>
            <a:r>
              <a:rPr lang="en-US" b="1" dirty="0" smtClean="0"/>
              <a:t>nomie Theory</a:t>
            </a:r>
          </a:p>
          <a:p>
            <a:pPr>
              <a:buClr>
                <a:srgbClr val="C00000"/>
              </a:buClr>
              <a:buFont typeface="Wingdings" charset="2"/>
              <a:buChar char="§"/>
            </a:pPr>
            <a:r>
              <a:rPr lang="en-US" dirty="0" smtClean="0"/>
              <a:t>Mean-Ends Discrepancies create </a:t>
            </a:r>
            <a:r>
              <a:rPr lang="en-US" dirty="0"/>
              <a:t>s</a:t>
            </a:r>
            <a:r>
              <a:rPr lang="en-US" dirty="0" smtClean="0"/>
              <a:t>trains</a:t>
            </a:r>
          </a:p>
          <a:p>
            <a:pPr>
              <a:buClr>
                <a:srgbClr val="C00000"/>
              </a:buClr>
              <a:buFont typeface="Wingdings" charset="2"/>
              <a:buChar char="§"/>
            </a:pPr>
            <a:r>
              <a:rPr lang="en-US" dirty="0" smtClean="0"/>
              <a:t>Key Deviant Adaptations:</a:t>
            </a:r>
          </a:p>
          <a:p>
            <a:pPr lvl="1">
              <a:buClr>
                <a:srgbClr val="C00000"/>
              </a:buClr>
              <a:buFont typeface="Wingdings" charset="2"/>
              <a:buChar char="§"/>
            </a:pPr>
            <a:r>
              <a:rPr lang="en-US" b="1" dirty="0" smtClean="0"/>
              <a:t>Rebellion</a:t>
            </a:r>
            <a:r>
              <a:rPr lang="en-US" dirty="0" smtClean="0"/>
              <a:t> (social crime)</a:t>
            </a:r>
          </a:p>
          <a:p>
            <a:pPr lvl="1">
              <a:buClr>
                <a:srgbClr val="C00000"/>
              </a:buClr>
              <a:buFont typeface="Wingdings" charset="2"/>
              <a:buChar char="§"/>
            </a:pPr>
            <a:r>
              <a:rPr lang="en-US" b="1" dirty="0" smtClean="0"/>
              <a:t>Innovation</a:t>
            </a:r>
            <a:r>
              <a:rPr lang="en-US" dirty="0" smtClean="0"/>
              <a:t> (anti-social crime)</a:t>
            </a:r>
            <a:endParaRPr lang="en-US" dirty="0"/>
          </a:p>
        </p:txBody>
      </p:sp>
    </p:spTree>
    <p:extLst>
      <p:ext uri="{BB962C8B-B14F-4D97-AF65-F5344CB8AC3E}">
        <p14:creationId xmlns:p14="http://schemas.microsoft.com/office/powerpoint/2010/main" val="210438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of </a:t>
            </a:r>
            <a:r>
              <a:rPr lang="en-US" dirty="0" smtClean="0">
                <a:solidFill>
                  <a:schemeClr val="accent5">
                    <a:lumMod val="75000"/>
                  </a:schemeClr>
                </a:solidFill>
              </a:rPr>
              <a:t>Somali Piracy</a:t>
            </a:r>
            <a:endParaRPr lang="en-US" dirty="0">
              <a:solidFill>
                <a:schemeClr val="accent5">
                  <a:lumMod val="75000"/>
                </a:schemeClr>
              </a:solidFill>
            </a:endParaRPr>
          </a:p>
        </p:txBody>
      </p:sp>
      <p:sp>
        <p:nvSpPr>
          <p:cNvPr id="3" name="Content Placeholder 2"/>
          <p:cNvSpPr>
            <a:spLocks noGrp="1"/>
          </p:cNvSpPr>
          <p:nvPr>
            <p:ph idx="1"/>
          </p:nvPr>
        </p:nvSpPr>
        <p:spPr>
          <a:xfrm>
            <a:off x="4114800" y="2057400"/>
            <a:ext cx="4572000" cy="4068763"/>
          </a:xfrm>
        </p:spPr>
        <p:txBody>
          <a:bodyPr/>
          <a:lstStyle/>
          <a:p>
            <a:pPr>
              <a:buClr>
                <a:srgbClr val="C00000"/>
              </a:buClr>
              <a:buFont typeface="Wingdings" charset="2"/>
              <a:buChar char="§"/>
            </a:pPr>
            <a:r>
              <a:rPr lang="en-US" dirty="0" smtClean="0"/>
              <a:t>No notable history of piracy</a:t>
            </a:r>
          </a:p>
          <a:p>
            <a:pPr>
              <a:buClr>
                <a:srgbClr val="C00000"/>
              </a:buClr>
              <a:buFont typeface="Wingdings" charset="2"/>
              <a:buChar char="§"/>
            </a:pPr>
            <a:r>
              <a:rPr lang="en-US" dirty="0" smtClean="0"/>
              <a:t>12</a:t>
            </a:r>
            <a:r>
              <a:rPr lang="en-US" baseline="30000" dirty="0" smtClean="0"/>
              <a:t>th</a:t>
            </a:r>
            <a:r>
              <a:rPr lang="en-US" dirty="0" smtClean="0"/>
              <a:t>  January, 1991     MV </a:t>
            </a:r>
            <a:r>
              <a:rPr lang="en-US" dirty="0" err="1" smtClean="0"/>
              <a:t>Naviluck</a:t>
            </a:r>
            <a:endParaRPr lang="en-US" dirty="0" smtClean="0"/>
          </a:p>
          <a:p>
            <a:pPr>
              <a:buClr>
                <a:srgbClr val="C00000"/>
              </a:buClr>
              <a:buFont typeface="Wingdings" charset="2"/>
              <a:buChar char="§"/>
            </a:pPr>
            <a:r>
              <a:rPr lang="en-US" dirty="0" smtClean="0"/>
              <a:t>26</a:t>
            </a:r>
            <a:r>
              <a:rPr lang="en-US" baseline="30000" dirty="0" smtClean="0"/>
              <a:t>th</a:t>
            </a:r>
            <a:r>
              <a:rPr lang="en-US" dirty="0" smtClean="0"/>
              <a:t>  January, 1991    </a:t>
            </a:r>
            <a:r>
              <a:rPr lang="en-US" dirty="0" err="1" smtClean="0"/>
              <a:t>Siad</a:t>
            </a:r>
            <a:r>
              <a:rPr lang="en-US" dirty="0" smtClean="0"/>
              <a:t> Barre ousted</a:t>
            </a:r>
            <a:endParaRPr lang="en-US" dirty="0"/>
          </a:p>
        </p:txBody>
      </p:sp>
      <p:pic>
        <p:nvPicPr>
          <p:cNvPr id="4" name="Picture 3" descr="Som Map.JPG"/>
          <p:cNvPicPr/>
          <p:nvPr/>
        </p:nvPicPr>
        <p:blipFill>
          <a:blip r:embed="rId3" cstate="print"/>
          <a:stretch>
            <a:fillRect/>
          </a:stretch>
        </p:blipFill>
        <p:spPr>
          <a:xfrm>
            <a:off x="609600" y="2057400"/>
            <a:ext cx="33528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353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5905</TotalTime>
  <Words>4479</Words>
  <Application>Microsoft Office PowerPoint</Application>
  <PresentationFormat>On-screen Show (4:3)</PresentationFormat>
  <Paragraphs>333</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Mangal</vt:lpstr>
      <vt:lpstr>Times New Roman</vt:lpstr>
      <vt:lpstr>Wingdings</vt:lpstr>
      <vt:lpstr>Office Theme</vt:lpstr>
      <vt:lpstr>Somali Maritime  Predation </vt:lpstr>
      <vt:lpstr>Problem Statement</vt:lpstr>
      <vt:lpstr>Somali Maritime Predation is different...</vt:lpstr>
      <vt:lpstr>International Legal Definition of  Maritime Piracy</vt:lpstr>
      <vt:lpstr>International Legal Definition of  Maritime Piracy</vt:lpstr>
      <vt:lpstr>So what is Maritime Piracy?</vt:lpstr>
      <vt:lpstr>Defining Terrorism</vt:lpstr>
      <vt:lpstr>Motivation</vt:lpstr>
      <vt:lpstr>Motivation of Somali Piracy</vt:lpstr>
      <vt:lpstr>A brief history of Somalia</vt:lpstr>
      <vt:lpstr>Defensive piracy – Piracy business</vt:lpstr>
      <vt:lpstr>PowerPoint Presentation</vt:lpstr>
      <vt:lpstr>PowerPoint Presentation</vt:lpstr>
      <vt:lpstr>Component 5 Impact on Governability </vt:lpstr>
      <vt:lpstr>Findings:  Somalia case study</vt:lpstr>
      <vt:lpstr>Policy Implications </vt:lpstr>
      <vt:lpstr>Why define piracy as terrorism?</vt:lpstr>
      <vt:lpstr>Problem of labeling Somali piracy terrorism</vt:lpstr>
      <vt:lpstr>Thank you Anamika Twyman-Ghoshal, Ph.D. a@twymanghoshal.com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Anamika Twyman-Ghoshal</dc:creator>
  <cp:lastModifiedBy>Anamika Twyman-Ghoshal</cp:lastModifiedBy>
  <cp:revision>121</cp:revision>
  <cp:lastPrinted>2013-11-19T22:18:05Z</cp:lastPrinted>
  <dcterms:created xsi:type="dcterms:W3CDTF">2013-10-24T16:55:40Z</dcterms:created>
  <dcterms:modified xsi:type="dcterms:W3CDTF">2017-09-25T15:29:48Z</dcterms:modified>
</cp:coreProperties>
</file>