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0" r:id="rId3"/>
    <p:sldId id="265" r:id="rId4"/>
    <p:sldId id="268" r:id="rId5"/>
    <p:sldId id="258" r:id="rId6"/>
    <p:sldId id="266" r:id="rId7"/>
    <p:sldId id="269" r:id="rId8"/>
    <p:sldId id="270" r:id="rId9"/>
    <p:sldId id="257" r:id="rId10"/>
    <p:sldId id="259" r:id="rId11"/>
    <p:sldId id="277" r:id="rId12"/>
    <p:sldId id="271" r:id="rId13"/>
    <p:sldId id="272" r:id="rId14"/>
    <p:sldId id="273" r:id="rId15"/>
    <p:sldId id="276" r:id="rId16"/>
    <p:sldId id="274" r:id="rId17"/>
    <p:sldId id="275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3" autoAdjust="0"/>
    <p:restoredTop sz="94706" autoAdjust="0"/>
  </p:normalViewPr>
  <p:slideViewPr>
    <p:cSldViewPr snapToGrid="0" snapToObjects="1" showGuides="1">
      <p:cViewPr varScale="1">
        <p:scale>
          <a:sx n="87" d="100"/>
          <a:sy n="87" d="100"/>
        </p:scale>
        <p:origin x="71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07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7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68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7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0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8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6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4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1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A033-7183-1A4A-BA6C-7AE58BD13DDC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C805-044E-7648-84CA-73096F086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1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5BF40-DE96-9448-BECC-835DFC6CD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04" r="-2" b="6059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9A51C-A1FE-0F46-9C87-D7E37B8FA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518" y="738667"/>
            <a:ext cx="4524973" cy="2076333"/>
          </a:xfrm>
        </p:spPr>
        <p:txBody>
          <a:bodyPr anchor="t"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Globalization </a:t>
            </a:r>
            <a:r>
              <a:rPr lang="en-US" sz="4800" b="1" dirty="0">
                <a:solidFill>
                  <a:srgbClr val="FF0000"/>
                </a:solidFill>
              </a:rPr>
              <a:t>and Forced Eviction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4A99A3-2551-9A44-A5C4-1E3AE7448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027" y="5812654"/>
            <a:ext cx="3712684" cy="864078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7030A0"/>
                </a:solidFill>
              </a:rPr>
              <a:t>Anamika Twyman-Ghoshal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7030A0"/>
                </a:solidFill>
              </a:rPr>
              <a:t>                </a:t>
            </a:r>
            <a:r>
              <a:rPr lang="en-US" sz="1600" i="1" dirty="0" smtClean="0">
                <a:solidFill>
                  <a:srgbClr val="7030A0"/>
                </a:solidFill>
              </a:rPr>
              <a:t>atwymanghoshal@stonehill.edu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F4A99A3-2551-9A44-A5C4-1E3AE7448440}"/>
              </a:ext>
            </a:extLst>
          </p:cNvPr>
          <p:cNvSpPr txBox="1">
            <a:spLocks/>
          </p:cNvSpPr>
          <p:nvPr/>
        </p:nvSpPr>
        <p:spPr>
          <a:xfrm>
            <a:off x="-374231" y="2212509"/>
            <a:ext cx="7016470" cy="16764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 exploration of an obscured </a:t>
            </a:r>
          </a:p>
          <a:p>
            <a:r>
              <a:rPr lang="en-US" dirty="0" smtClean="0"/>
              <a:t>crime of the powerful</a:t>
            </a:r>
          </a:p>
          <a:p>
            <a:r>
              <a:rPr lang="en-US" dirty="0" smtClean="0"/>
              <a:t>in </a:t>
            </a:r>
          </a:p>
          <a:p>
            <a:r>
              <a:rPr lang="en-US" sz="3000" b="1" dirty="0" smtClean="0"/>
              <a:t>Diego Garcia</a:t>
            </a:r>
          </a:p>
        </p:txBody>
      </p:sp>
      <p:sp>
        <p:nvSpPr>
          <p:cNvPr id="7" name="AutoShape 4" descr="Image result for stonehil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80" t="17706" r="22148" b="21877"/>
          <a:stretch/>
        </p:blipFill>
        <p:spPr>
          <a:xfrm>
            <a:off x="1415670" y="5875985"/>
            <a:ext cx="672028" cy="73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6807C-A121-F84A-B500-EB34C0EFE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29129" r="-1" b="248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26" name="Picture 2" descr="Image result for chagos archipelago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06" y="195628"/>
            <a:ext cx="2561055" cy="4487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6444" y="195628"/>
            <a:ext cx="8753099" cy="6563335"/>
          </a:xfrm>
          <a:prstGeom prst="rect">
            <a:avLst/>
          </a:prstGeom>
          <a:solidFill>
            <a:srgbClr val="F8F8F8">
              <a:alpha val="69020"/>
            </a:srgb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50" b="1" dirty="0" smtClean="0">
                <a:solidFill>
                  <a:srgbClr val="FF0000"/>
                </a:solidFill>
              </a:rPr>
              <a:t>1956</a:t>
            </a:r>
            <a:r>
              <a:rPr lang="en-US" sz="1450" b="1" dirty="0" smtClean="0">
                <a:solidFill>
                  <a:schemeClr val="bg1"/>
                </a:solidFill>
              </a:rPr>
              <a:t> – Diego Garcia identified as a strategic location for United States (US) Navy base.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1962</a:t>
            </a:r>
            <a:r>
              <a:rPr lang="en-US" sz="1450" b="1" dirty="0" smtClean="0">
                <a:solidFill>
                  <a:schemeClr val="bg1"/>
                </a:solidFill>
              </a:rPr>
              <a:t> – Formal agreement between US &amp; UK British to detach Chagos</a:t>
            </a:r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from Mauritius and to lease Diego Garcia    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for to the US for Navy base. All inhabitants to be removed. 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1965</a:t>
            </a:r>
            <a:r>
              <a:rPr lang="en-US" sz="1450" b="1" dirty="0" smtClean="0">
                <a:solidFill>
                  <a:schemeClr val="bg1"/>
                </a:solidFill>
              </a:rPr>
              <a:t> – UK separates Chagos from Mauritius during independence negotiations, creates British Indian Ocean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 Territory (using </a:t>
            </a:r>
            <a:r>
              <a:rPr lang="en-US" sz="1450" b="1" dirty="0" smtClean="0">
                <a:solidFill>
                  <a:srgbClr val="92D050"/>
                </a:solidFill>
              </a:rPr>
              <a:t>Order in Council</a:t>
            </a:r>
            <a:r>
              <a:rPr lang="en-US" sz="1450" b="1" dirty="0" smtClean="0">
                <a:solidFill>
                  <a:schemeClr val="bg1"/>
                </a:solidFill>
              </a:rPr>
              <a:t>).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1966</a:t>
            </a:r>
            <a:r>
              <a:rPr lang="en-US" sz="1450" b="1" dirty="0" smtClean="0">
                <a:solidFill>
                  <a:schemeClr val="bg1"/>
                </a:solidFill>
              </a:rPr>
              <a:t> – </a:t>
            </a:r>
            <a:r>
              <a:rPr lang="en-US" sz="1450" b="1" dirty="0" smtClean="0">
                <a:solidFill>
                  <a:srgbClr val="92D050"/>
                </a:solidFill>
              </a:rPr>
              <a:t>Exchange of Notes </a:t>
            </a:r>
            <a:r>
              <a:rPr lang="en-US" sz="1450" b="1" dirty="0" smtClean="0">
                <a:solidFill>
                  <a:schemeClr val="bg1"/>
                </a:solidFill>
              </a:rPr>
              <a:t>between UK and US to use Diego Garcia for Naval Base.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1967</a:t>
            </a:r>
            <a:r>
              <a:rPr lang="en-US" sz="1450" b="1" dirty="0" smtClean="0">
                <a:solidFill>
                  <a:schemeClr val="bg1"/>
                </a:solidFill>
              </a:rPr>
              <a:t> – British Indian Ocean Territory (BIOT) Ordinance No. 1 – compulsory acquisition of land from private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 owners.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1968</a:t>
            </a:r>
            <a:r>
              <a:rPr lang="en-US" sz="1450" b="1" dirty="0" smtClean="0">
                <a:solidFill>
                  <a:schemeClr val="bg1"/>
                </a:solidFill>
              </a:rPr>
              <a:t> – Islanders off-island refused permit to return. Imports restricted. Deteriorating conditions.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1971</a:t>
            </a:r>
            <a:r>
              <a:rPr lang="en-US" sz="1450" b="1" dirty="0" smtClean="0">
                <a:solidFill>
                  <a:schemeClr val="bg1"/>
                </a:solidFill>
              </a:rPr>
              <a:t> – Immigration Ordinance mandates forced eviction and displacement of entire population to Mauritius and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Seychelles. Construction of US base begins.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1972</a:t>
            </a:r>
            <a:r>
              <a:rPr lang="en-US" sz="1450" b="1" dirty="0" smtClean="0">
                <a:solidFill>
                  <a:schemeClr val="bg1"/>
                </a:solidFill>
              </a:rPr>
              <a:t> – UK pays Mauritius UKP 650,000 to assist in resettlement. Small payments of UKP 1225 per adult &amp; UKP </a:t>
            </a:r>
          </a:p>
          <a:p>
            <a:r>
              <a:rPr lang="en-US" sz="1450" b="1" dirty="0" smtClean="0">
                <a:solidFill>
                  <a:schemeClr val="bg1"/>
                </a:solidFill>
              </a:rPr>
              <a:t>             165-245 per child made six years later, in </a:t>
            </a:r>
            <a:r>
              <a:rPr lang="en-US" sz="1450" b="1" dirty="0" smtClean="0">
                <a:solidFill>
                  <a:srgbClr val="FF0000"/>
                </a:solidFill>
              </a:rPr>
              <a:t>1978.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1973</a:t>
            </a:r>
            <a:r>
              <a:rPr lang="en-US" sz="1450" b="1" dirty="0" smtClean="0">
                <a:solidFill>
                  <a:schemeClr val="bg1"/>
                </a:solidFill>
              </a:rPr>
              <a:t> – </a:t>
            </a:r>
            <a:r>
              <a:rPr lang="en-US" sz="1450" b="1" dirty="0">
                <a:solidFill>
                  <a:schemeClr val="bg1"/>
                </a:solidFill>
              </a:rPr>
              <a:t>All pet dogs are exterminated. </a:t>
            </a:r>
            <a:r>
              <a:rPr lang="en-US" sz="1450" b="1" dirty="0" smtClean="0">
                <a:solidFill>
                  <a:schemeClr val="bg1"/>
                </a:solidFill>
              </a:rPr>
              <a:t>Last 133 </a:t>
            </a:r>
            <a:r>
              <a:rPr lang="en-US" sz="1450" b="1" dirty="0" err="1" smtClean="0">
                <a:solidFill>
                  <a:schemeClr val="bg1"/>
                </a:solidFill>
              </a:rPr>
              <a:t>Chagossians</a:t>
            </a:r>
            <a:r>
              <a:rPr lang="en-US" sz="1450" b="1" dirty="0" smtClean="0">
                <a:solidFill>
                  <a:schemeClr val="bg1"/>
                </a:solidFill>
              </a:rPr>
              <a:t> are deported to Mauritius on the MV </a:t>
            </a:r>
            <a:r>
              <a:rPr lang="en-US" sz="1450" b="1" dirty="0" err="1" smtClean="0">
                <a:solidFill>
                  <a:schemeClr val="bg1"/>
                </a:solidFill>
              </a:rPr>
              <a:t>Nordvoer</a:t>
            </a:r>
            <a:r>
              <a:rPr lang="en-US" sz="145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1983</a:t>
            </a:r>
            <a:r>
              <a:rPr lang="en-US" sz="1450" b="1" dirty="0" smtClean="0">
                <a:solidFill>
                  <a:schemeClr val="bg1"/>
                </a:solidFill>
              </a:rPr>
              <a:t> – As settlement of a lawsuit UK pays a further UKP 4 million to Mauritius for </a:t>
            </a:r>
            <a:r>
              <a:rPr lang="en-US" sz="1450" b="1" dirty="0" err="1" smtClean="0">
                <a:solidFill>
                  <a:schemeClr val="bg1"/>
                </a:solidFill>
              </a:rPr>
              <a:t>Chagossian</a:t>
            </a:r>
            <a:r>
              <a:rPr lang="en-US" sz="1450" b="1" dirty="0" smtClean="0">
                <a:solidFill>
                  <a:schemeClr val="bg1"/>
                </a:solidFill>
              </a:rPr>
              <a:t> claims   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1344 </a:t>
            </a:r>
            <a:r>
              <a:rPr lang="en-US" sz="1450" b="1" dirty="0" err="1" smtClean="0">
                <a:solidFill>
                  <a:schemeClr val="bg1"/>
                </a:solidFill>
              </a:rPr>
              <a:t>Chagossians</a:t>
            </a:r>
            <a:r>
              <a:rPr lang="en-US" sz="1450" b="1" dirty="0" smtClean="0">
                <a:solidFill>
                  <a:schemeClr val="bg1"/>
                </a:solidFill>
              </a:rPr>
              <a:t> receive $2976 in exchange for renunciation (</a:t>
            </a:r>
            <a:r>
              <a:rPr lang="en-US" sz="1450" i="1" dirty="0" smtClean="0">
                <a:solidFill>
                  <a:schemeClr val="bg1"/>
                </a:solidFill>
              </a:rPr>
              <a:t>document in English</a:t>
            </a:r>
            <a:r>
              <a:rPr lang="en-US" sz="1450" b="1" dirty="0" smtClean="0">
                <a:solidFill>
                  <a:schemeClr val="bg1"/>
                </a:solidFill>
              </a:rPr>
              <a:t>).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2000</a:t>
            </a:r>
            <a:r>
              <a:rPr lang="en-US" sz="1450" b="1" dirty="0" smtClean="0">
                <a:solidFill>
                  <a:schemeClr val="bg1"/>
                </a:solidFill>
              </a:rPr>
              <a:t> – UK feasibility report suggests resettlement  possible on </a:t>
            </a:r>
            <a:r>
              <a:rPr lang="en-US" sz="1450" b="1" dirty="0" err="1" smtClean="0">
                <a:solidFill>
                  <a:schemeClr val="bg1"/>
                </a:solidFill>
              </a:rPr>
              <a:t>Peros</a:t>
            </a:r>
            <a:r>
              <a:rPr lang="en-US" sz="1450" b="1" dirty="0" smtClean="0">
                <a:solidFill>
                  <a:schemeClr val="bg1"/>
                </a:solidFill>
              </a:rPr>
              <a:t> </a:t>
            </a:r>
            <a:r>
              <a:rPr lang="en-US" sz="1450" b="1" dirty="0" err="1" smtClean="0">
                <a:solidFill>
                  <a:schemeClr val="bg1"/>
                </a:solidFill>
              </a:rPr>
              <a:t>Banhos</a:t>
            </a:r>
            <a:r>
              <a:rPr lang="en-US" sz="1450" b="1" dirty="0" smtClean="0">
                <a:solidFill>
                  <a:schemeClr val="bg1"/>
                </a:solidFill>
              </a:rPr>
              <a:t> and Solomon, not Diego Garcia. 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2000</a:t>
            </a:r>
            <a:r>
              <a:rPr lang="en-US" sz="1450" b="1" dirty="0" smtClean="0">
                <a:solidFill>
                  <a:schemeClr val="bg1"/>
                </a:solidFill>
              </a:rPr>
              <a:t> – Bancoult </a:t>
            </a:r>
            <a:r>
              <a:rPr lang="en-US" sz="1450" b="1" dirty="0">
                <a:solidFill>
                  <a:schemeClr val="bg1"/>
                </a:solidFill>
              </a:rPr>
              <a:t>bring cases against </a:t>
            </a:r>
            <a:r>
              <a:rPr lang="en-US" sz="1450" b="1" dirty="0" smtClean="0">
                <a:solidFill>
                  <a:schemeClr val="bg1"/>
                </a:solidFill>
              </a:rPr>
              <a:t>UK </a:t>
            </a:r>
            <a:r>
              <a:rPr lang="en-US" sz="1450" b="1" dirty="0">
                <a:solidFill>
                  <a:schemeClr val="bg1"/>
                </a:solidFill>
              </a:rPr>
              <a:t>for forced eviction and related </a:t>
            </a:r>
            <a:r>
              <a:rPr lang="en-US" sz="1450" b="1" dirty="0" smtClean="0">
                <a:solidFill>
                  <a:schemeClr val="bg1"/>
                </a:solidFill>
              </a:rPr>
              <a:t>crimes, initial success in High Court.              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2001</a:t>
            </a:r>
            <a:r>
              <a:rPr lang="en-US" sz="1450" b="1" dirty="0" smtClean="0">
                <a:solidFill>
                  <a:schemeClr val="bg1"/>
                </a:solidFill>
              </a:rPr>
              <a:t> – Bancoult bring cases against US for forced eviction and related crimes. Case rejected on procedural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 grounds.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2002</a:t>
            </a:r>
            <a:r>
              <a:rPr lang="en-US" sz="1450" b="1" dirty="0" smtClean="0">
                <a:solidFill>
                  <a:schemeClr val="bg1"/>
                </a:solidFill>
              </a:rPr>
              <a:t> </a:t>
            </a:r>
            <a:r>
              <a:rPr lang="en-US" sz="1450" b="1" dirty="0">
                <a:solidFill>
                  <a:schemeClr val="bg1"/>
                </a:solidFill>
              </a:rPr>
              <a:t>– </a:t>
            </a:r>
            <a:r>
              <a:rPr lang="en-US" sz="1450" b="1" dirty="0" smtClean="0">
                <a:solidFill>
                  <a:schemeClr val="bg1"/>
                </a:solidFill>
              </a:rPr>
              <a:t>Second </a:t>
            </a:r>
            <a:r>
              <a:rPr lang="en-US" sz="1450" b="1" dirty="0">
                <a:solidFill>
                  <a:schemeClr val="bg1"/>
                </a:solidFill>
              </a:rPr>
              <a:t>part of </a:t>
            </a:r>
            <a:r>
              <a:rPr lang="en-US" sz="1450" b="1" dirty="0" smtClean="0">
                <a:solidFill>
                  <a:schemeClr val="bg1"/>
                </a:solidFill>
              </a:rPr>
              <a:t>feasibility report suggests </a:t>
            </a:r>
            <a:r>
              <a:rPr lang="en-US" sz="1450" b="1" dirty="0">
                <a:solidFill>
                  <a:schemeClr val="bg1"/>
                </a:solidFill>
              </a:rPr>
              <a:t>resettlement will be precarious and </a:t>
            </a:r>
            <a:r>
              <a:rPr lang="en-US" sz="1450" b="1" dirty="0" smtClean="0">
                <a:solidFill>
                  <a:schemeClr val="bg1"/>
                </a:solidFill>
              </a:rPr>
              <a:t>expensive.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2004</a:t>
            </a:r>
            <a:r>
              <a:rPr lang="en-US" sz="1450" b="1" dirty="0" smtClean="0">
                <a:solidFill>
                  <a:schemeClr val="bg1"/>
                </a:solidFill>
              </a:rPr>
              <a:t> – Order in Council issued prohibiting repatriation of </a:t>
            </a:r>
            <a:r>
              <a:rPr lang="en-US" sz="1450" b="1" dirty="0" err="1" smtClean="0">
                <a:solidFill>
                  <a:schemeClr val="bg1"/>
                </a:solidFill>
              </a:rPr>
              <a:t>Chagossians</a:t>
            </a:r>
            <a:r>
              <a:rPr lang="en-US" sz="145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2004</a:t>
            </a:r>
            <a:r>
              <a:rPr lang="en-US" sz="1450" b="1" dirty="0" smtClean="0">
                <a:solidFill>
                  <a:schemeClr val="bg1"/>
                </a:solidFill>
              </a:rPr>
              <a:t> – European Court of Human Rights case decided against </a:t>
            </a:r>
            <a:r>
              <a:rPr lang="en-US" sz="1450" b="1" dirty="0" err="1" smtClean="0">
                <a:solidFill>
                  <a:schemeClr val="bg1"/>
                </a:solidFill>
              </a:rPr>
              <a:t>Chagossian</a:t>
            </a:r>
            <a:r>
              <a:rPr lang="en-US" sz="1450" b="1" dirty="0" smtClean="0">
                <a:solidFill>
                  <a:schemeClr val="bg1"/>
                </a:solidFill>
              </a:rPr>
              <a:t>, on procedural grounds. 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2008</a:t>
            </a:r>
            <a:r>
              <a:rPr lang="en-US" sz="1450" b="1" dirty="0" smtClean="0">
                <a:solidFill>
                  <a:schemeClr val="bg1"/>
                </a:solidFill>
              </a:rPr>
              <a:t> – UK appeal rejected on procedural ground in House of Lords.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2010</a:t>
            </a:r>
            <a:r>
              <a:rPr lang="en-US" sz="1450" b="1" dirty="0" smtClean="0">
                <a:solidFill>
                  <a:schemeClr val="bg1"/>
                </a:solidFill>
              </a:rPr>
              <a:t> – UK establishes Marine Protection Areas around BIOT prohibiting commercial fishing, with the exception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 of Diego Garcia.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2016</a:t>
            </a:r>
            <a:r>
              <a:rPr lang="en-US" sz="1450" b="1" dirty="0" smtClean="0">
                <a:solidFill>
                  <a:schemeClr val="bg1"/>
                </a:solidFill>
              </a:rPr>
              <a:t> – US &amp; UK Diego Garcia agreement expires and is extended to 2036.</a:t>
            </a:r>
          </a:p>
          <a:p>
            <a:r>
              <a:rPr lang="en-US" sz="1450" b="1" dirty="0" smtClean="0">
                <a:solidFill>
                  <a:srgbClr val="FF0000"/>
                </a:solidFill>
              </a:rPr>
              <a:t>2017</a:t>
            </a:r>
            <a:r>
              <a:rPr lang="en-US" sz="1450" b="1" dirty="0" smtClean="0">
                <a:solidFill>
                  <a:schemeClr val="bg1"/>
                </a:solidFill>
              </a:rPr>
              <a:t> – General Assembly adopts resolution to seek International Court of Justice Advisory Opinion on separation </a:t>
            </a:r>
          </a:p>
          <a:p>
            <a:r>
              <a:rPr lang="en-US" sz="1450" b="1" dirty="0">
                <a:solidFill>
                  <a:schemeClr val="bg1"/>
                </a:solidFill>
              </a:rPr>
              <a:t> </a:t>
            </a:r>
            <a:r>
              <a:rPr lang="en-US" sz="1450" b="1" dirty="0" smtClean="0">
                <a:solidFill>
                  <a:schemeClr val="bg1"/>
                </a:solidFill>
              </a:rPr>
              <a:t>             of Chagos Archipelago from Mauritius. </a:t>
            </a:r>
          </a:p>
        </p:txBody>
      </p:sp>
      <p:pic>
        <p:nvPicPr>
          <p:cNvPr id="6" name="Picture 4" descr="nordvaer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1" y="4805355"/>
            <a:ext cx="2306903" cy="1901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3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40445"/>
            <a:ext cx="9637776" cy="143069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Effect on </a:t>
            </a:r>
            <a:r>
              <a:rPr lang="en-US" b="1" dirty="0" err="1" smtClean="0">
                <a:solidFill>
                  <a:srgbClr val="FF0000"/>
                </a:solidFill>
              </a:rPr>
              <a:t>Chagossian</a:t>
            </a:r>
            <a:r>
              <a:rPr lang="en-US" b="1" dirty="0" smtClean="0">
                <a:solidFill>
                  <a:srgbClr val="FF0000"/>
                </a:solidFill>
              </a:rPr>
              <a:t> Population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365481"/>
            <a:ext cx="9637776" cy="3176003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Deprivation of possessions and homeland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No meaningful relocation assistance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Trauma</a:t>
            </a:r>
            <a:endParaRPr lang="en-US" sz="2000" dirty="0"/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b="1" dirty="0"/>
              <a:t>Dislocation / Hopelessness / Insecurity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Abject Poverty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Deplorable Living Conditions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High Rates of Unemployment</a:t>
            </a:r>
          </a:p>
        </p:txBody>
      </p:sp>
    </p:spTree>
    <p:extLst>
      <p:ext uri="{BB962C8B-B14F-4D97-AF65-F5344CB8AC3E}">
        <p14:creationId xmlns:p14="http://schemas.microsoft.com/office/powerpoint/2010/main" val="3555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1687" y="994728"/>
            <a:ext cx="10047384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Global Anomie Theory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b="1" dirty="0" smtClean="0"/>
              <a:t>Analytical Framework</a:t>
            </a:r>
            <a:endParaRPr lang="en-US" sz="1200" b="1" dirty="0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6588938" y="5261896"/>
            <a:ext cx="3367386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itchFamily="34" charset="0"/>
                <a:cs typeface="Times New Roman" pitchFamily="18" charset="0"/>
              </a:rPr>
              <a:t>    Governance &amp; Resistance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Elbow Connector 26"/>
          <p:cNvCxnSpPr>
            <a:endCxn id="23" idx="1"/>
          </p:cNvCxnSpPr>
          <p:nvPr/>
        </p:nvCxnSpPr>
        <p:spPr>
          <a:xfrm rot="16200000" flipH="1">
            <a:off x="2004358" y="2655785"/>
            <a:ext cx="816332" cy="609600"/>
          </a:xfrm>
          <a:prstGeom prst="bentConnector2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arrow"/>
          </a:ln>
          <a:effectLst/>
        </p:spPr>
      </p:cxnSp>
      <p:cxnSp>
        <p:nvCxnSpPr>
          <p:cNvPr id="28" name="Elbow Connector 26"/>
          <p:cNvCxnSpPr>
            <a:endCxn id="24" idx="1"/>
          </p:cNvCxnSpPr>
          <p:nvPr/>
        </p:nvCxnSpPr>
        <p:spPr>
          <a:xfrm rot="16200000" flipH="1">
            <a:off x="3955573" y="3389712"/>
            <a:ext cx="723904" cy="609598"/>
          </a:xfrm>
          <a:prstGeom prst="bentConnector2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arrow"/>
          </a:ln>
          <a:effectLst/>
        </p:spPr>
      </p:cxnSp>
      <p:cxnSp>
        <p:nvCxnSpPr>
          <p:cNvPr id="29" name="Elbow Connector 26"/>
          <p:cNvCxnSpPr>
            <a:endCxn id="25" idx="1"/>
          </p:cNvCxnSpPr>
          <p:nvPr/>
        </p:nvCxnSpPr>
        <p:spPr>
          <a:xfrm rot="16200000" flipH="1">
            <a:off x="4809409" y="4184292"/>
            <a:ext cx="692630" cy="457200"/>
          </a:xfrm>
          <a:prstGeom prst="bentConnector2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arrow"/>
          </a:ln>
          <a:effectLst/>
        </p:spPr>
      </p:cxnSp>
      <p:cxnSp>
        <p:nvCxnSpPr>
          <p:cNvPr id="30" name="Elbow Connector 26"/>
          <p:cNvCxnSpPr/>
          <p:nvPr/>
        </p:nvCxnSpPr>
        <p:spPr>
          <a:xfrm>
            <a:off x="5445938" y="4668782"/>
            <a:ext cx="1143000" cy="76882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chemeClr val="bg1"/>
            </a:solidFill>
            <a:prstDash val="solid"/>
            <a:tailEnd type="arrow"/>
          </a:ln>
          <a:effectLst/>
        </p:spPr>
      </p:cxn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5384324" y="4559152"/>
            <a:ext cx="4572000" cy="400110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   Impunity &amp; Normalization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717324" y="3168696"/>
            <a:ext cx="7239000" cy="400110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prstClr val="black"/>
                </a:solidFill>
                <a:cs typeface="Times New Roman" pitchFamily="18" charset="0"/>
              </a:rPr>
              <a:t>    M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eans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-Ends </a:t>
            </a:r>
            <a:r>
              <a:rPr lang="en-US" sz="2000" b="1" kern="0" dirty="0">
                <a:solidFill>
                  <a:prstClr val="black"/>
                </a:solidFill>
                <a:cs typeface="Times New Roman" pitchFamily="18" charset="0"/>
              </a:rPr>
              <a:t>D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iscrepancies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&amp;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2000" b="1" kern="0" dirty="0">
                <a:solidFill>
                  <a:prstClr val="black"/>
                </a:solidFill>
                <a:cs typeface="Times New Roman" pitchFamily="18" charset="0"/>
              </a:rPr>
              <a:t>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symmetries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100104" y="2452100"/>
            <a:ext cx="7856220" cy="400110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   Globalization: Neo-colonialism</a:t>
            </a:r>
            <a:r>
              <a:rPr lang="en-US" sz="1100" b="1" kern="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,</a:t>
            </a:r>
            <a:r>
              <a:rPr lang="en-US" sz="1100" b="1" kern="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Neo-liberalization</a:t>
            </a:r>
            <a:r>
              <a:rPr lang="en-US" sz="1100" b="1" kern="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4622324" y="3856408"/>
            <a:ext cx="5333999" cy="400110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   D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itchFamily="34" charset="0"/>
                <a:cs typeface="Times New Roman" pitchFamily="18" charset="0"/>
              </a:rPr>
              <a:t>eviance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itchFamily="34" charset="0"/>
                <a:cs typeface="Times New Roman" pitchFamily="18" charset="0"/>
              </a:rPr>
              <a:t> Adaptation 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4418" y="5590092"/>
            <a:ext cx="2666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*Passas &amp; Twyman-Ghoshal, 2015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754222" y="16617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7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3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1687" y="994728"/>
            <a:ext cx="10047384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Globalization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00838" y="2038120"/>
            <a:ext cx="9782979" cy="3668618"/>
          </a:xfrm>
        </p:spPr>
        <p:txBody>
          <a:bodyPr>
            <a:normAutofit fontScale="92500" lnSpcReduction="20000"/>
          </a:bodyPr>
          <a:lstStyle/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Change in Global Order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Reimagining Globalization: Transition </a:t>
            </a:r>
            <a:r>
              <a:rPr lang="en-US" sz="2800" dirty="0"/>
              <a:t>from Colonialism to </a:t>
            </a:r>
            <a:r>
              <a:rPr lang="en-US" sz="2800" dirty="0" smtClean="0"/>
              <a:t>Post-Colonial World &amp; Neocolonialism</a:t>
            </a:r>
          </a:p>
          <a:p>
            <a:pPr marL="914400" lvl="2" indent="-457200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Military Bases</a:t>
            </a:r>
          </a:p>
          <a:p>
            <a:pPr marL="1371600" lvl="3" indent="-457200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Diego Garcia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F</a:t>
            </a:r>
            <a:r>
              <a:rPr lang="en-US" sz="2800" dirty="0" smtClean="0"/>
              <a:t>oundation </a:t>
            </a:r>
            <a:r>
              <a:rPr lang="en-US" sz="2800" dirty="0"/>
              <a:t>for </a:t>
            </a:r>
            <a:r>
              <a:rPr lang="en-US" sz="2800" dirty="0" err="1" smtClean="0"/>
              <a:t>Neoliberalization</a:t>
            </a:r>
            <a:endParaRPr lang="en-US" sz="2800" dirty="0" smtClean="0"/>
          </a:p>
          <a:p>
            <a:pPr marL="914400" lvl="2" indent="-45720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US Superpower Status</a:t>
            </a:r>
          </a:p>
          <a:p>
            <a:pPr marL="914400" lvl="2" indent="-457200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US Corporate Interests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Human Rights Norms &amp; Narrative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89" y="4071036"/>
            <a:ext cx="3490160" cy="1719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52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1687" y="994728"/>
            <a:ext cx="10047384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Means-Ends Discrepancies &amp; Asymmetries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0838" y="2320290"/>
            <a:ext cx="9782979" cy="3897607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Ends:	</a:t>
            </a:r>
          </a:p>
          <a:p>
            <a:pPr lvl="1"/>
            <a:r>
              <a:rPr lang="en-US" sz="2800" dirty="0" smtClean="0"/>
              <a:t>Continuing Political / Economic Power &amp; Domination </a:t>
            </a:r>
            <a:endParaRPr lang="en-US" sz="2800" dirty="0"/>
          </a:p>
          <a:p>
            <a:pPr lvl="1"/>
            <a:r>
              <a:rPr lang="en-US" sz="2800" dirty="0" smtClean="0"/>
              <a:t>Support Commercial Needs</a:t>
            </a:r>
          </a:p>
          <a:p>
            <a:pPr lvl="0"/>
            <a:r>
              <a:rPr lang="en-US" sz="3200" dirty="0" smtClean="0"/>
              <a:t>Means: 	</a:t>
            </a:r>
          </a:p>
          <a:p>
            <a:pPr lvl="1"/>
            <a:r>
              <a:rPr lang="en-US" sz="2800" dirty="0" smtClean="0"/>
              <a:t>Blocked due to </a:t>
            </a:r>
          </a:p>
          <a:p>
            <a:pPr lvl="2"/>
            <a:r>
              <a:rPr lang="en-US" sz="2400" dirty="0" smtClean="0"/>
              <a:t>New Global Order</a:t>
            </a:r>
          </a:p>
          <a:p>
            <a:pPr lvl="2"/>
            <a:r>
              <a:rPr lang="en-US" sz="2400" dirty="0" smtClean="0"/>
              <a:t>Human Rights Norms &amp; Narratives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89" y="4071036"/>
            <a:ext cx="3490160" cy="1719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18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1687" y="917609"/>
            <a:ext cx="10047384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Deviance Adaptation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0838" y="1938720"/>
            <a:ext cx="9782979" cy="36686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Chagos Forced Eviction: Deviance without Strain</a:t>
            </a:r>
          </a:p>
          <a:p>
            <a:pPr lvl="0"/>
            <a:r>
              <a:rPr lang="en-US" dirty="0" smtClean="0"/>
              <a:t>Secret </a:t>
            </a:r>
            <a:r>
              <a:rPr lang="en-US" dirty="0" smtClean="0"/>
              <a:t>Agreement between US &amp; UK</a:t>
            </a:r>
          </a:p>
          <a:p>
            <a:pPr lvl="0"/>
            <a:r>
              <a:rPr lang="en-US" dirty="0" smtClean="0"/>
              <a:t>Recolonizing Chagos Archipelago into BIOT</a:t>
            </a:r>
          </a:p>
          <a:p>
            <a:pPr lvl="1"/>
            <a:r>
              <a:rPr lang="en-US" dirty="0" smtClean="0"/>
              <a:t>Exchange of Notes vs. Treaty</a:t>
            </a:r>
          </a:p>
          <a:p>
            <a:pPr lvl="1"/>
            <a:r>
              <a:rPr lang="en-US" dirty="0" smtClean="0"/>
              <a:t>Concealed from US Congress, UK Parliament, and the United Nations</a:t>
            </a:r>
          </a:p>
          <a:p>
            <a:pPr lvl="0"/>
            <a:r>
              <a:rPr lang="en-US" dirty="0" smtClean="0"/>
              <a:t>Forced Eviction &amp; Displacement of                                   </a:t>
            </a:r>
            <a:r>
              <a:rPr lang="en-US" dirty="0" err="1" smtClean="0"/>
              <a:t>Chagossians</a:t>
            </a:r>
            <a:endParaRPr lang="en-US" dirty="0" smtClean="0"/>
          </a:p>
          <a:p>
            <a:pPr lvl="1"/>
            <a:r>
              <a:rPr lang="en-US" dirty="0" smtClean="0"/>
              <a:t>Fiction of ‘No </a:t>
            </a:r>
            <a:r>
              <a:rPr lang="en-US" dirty="0"/>
              <a:t>P</a:t>
            </a:r>
            <a:r>
              <a:rPr lang="en-US" dirty="0" smtClean="0"/>
              <a:t>ermanent </a:t>
            </a:r>
            <a:r>
              <a:rPr lang="en-US" dirty="0"/>
              <a:t>R</a:t>
            </a:r>
            <a:r>
              <a:rPr lang="en-US" dirty="0" smtClean="0"/>
              <a:t>esidents’</a:t>
            </a:r>
          </a:p>
          <a:p>
            <a:pPr lvl="1"/>
            <a:r>
              <a:rPr lang="en-US" dirty="0" smtClean="0"/>
              <a:t>Organized, Willful Social Harm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89" y="4071036"/>
            <a:ext cx="3490160" cy="1719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789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1687" y="994728"/>
            <a:ext cx="10047384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Impunity and Normalization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0838" y="2038120"/>
            <a:ext cx="9782979" cy="399692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/>
              <a:t>Selective Applicability of National and International Laws &amp; Norms</a:t>
            </a:r>
          </a:p>
          <a:p>
            <a:pPr lvl="1"/>
            <a:r>
              <a:rPr lang="en-US" dirty="0" smtClean="0"/>
              <a:t>UN General Assembly Declaration 1514 (1960) – disrupting national unity of a country</a:t>
            </a:r>
          </a:p>
          <a:p>
            <a:pPr lvl="1"/>
            <a:r>
              <a:rPr lang="en-US" dirty="0" smtClean="0"/>
              <a:t>UN General Assembly Resolution 2066 (1965) – “take no action which would dismember the territory of Mauritius and violate its territorial integrity”</a:t>
            </a:r>
          </a:p>
          <a:p>
            <a:pPr lvl="0"/>
            <a:r>
              <a:rPr lang="en-US" dirty="0" smtClean="0"/>
              <a:t>Normalization among </a:t>
            </a:r>
            <a:r>
              <a:rPr lang="en-US" dirty="0"/>
              <a:t>D</a:t>
            </a:r>
            <a:r>
              <a:rPr lang="en-US" dirty="0" smtClean="0"/>
              <a:t>irect </a:t>
            </a:r>
            <a:r>
              <a:rPr lang="en-US" dirty="0"/>
              <a:t>P</a:t>
            </a:r>
            <a:r>
              <a:rPr lang="en-US" dirty="0" smtClean="0"/>
              <a:t>articipants and Subsequent </a:t>
            </a:r>
            <a:r>
              <a:rPr lang="en-US" dirty="0"/>
              <a:t>G</a:t>
            </a:r>
            <a:r>
              <a:rPr lang="en-US" dirty="0" smtClean="0"/>
              <a:t>overnments </a:t>
            </a:r>
          </a:p>
          <a:p>
            <a:pPr lvl="0"/>
            <a:r>
              <a:rPr lang="en-US" dirty="0" smtClean="0"/>
              <a:t>Normalization by Domestic Supreme Courts and International Courts</a:t>
            </a:r>
          </a:p>
          <a:p>
            <a:pPr lvl="0"/>
            <a:r>
              <a:rPr lang="en-US" dirty="0" smtClean="0"/>
              <a:t>Rationalizations</a:t>
            </a:r>
          </a:p>
          <a:p>
            <a:pPr lvl="1"/>
            <a:r>
              <a:rPr lang="en-US" dirty="0" smtClean="0"/>
              <a:t>Security Concerns</a:t>
            </a:r>
          </a:p>
          <a:p>
            <a:pPr lvl="1"/>
            <a:r>
              <a:rPr lang="en-US" dirty="0" smtClean="0"/>
              <a:t>Compensations &amp; Renunciation Document</a:t>
            </a:r>
          </a:p>
          <a:p>
            <a:pPr lvl="1"/>
            <a:r>
              <a:rPr lang="en-US" dirty="0" smtClean="0"/>
              <a:t>Repatriation Harmful</a:t>
            </a:r>
          </a:p>
          <a:p>
            <a:pPr lvl="1"/>
            <a:r>
              <a:rPr lang="en-US" dirty="0" smtClean="0"/>
              <a:t>Environmental Concerns </a:t>
            </a:r>
          </a:p>
          <a:p>
            <a:pPr lvl="1"/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83" y="4294866"/>
            <a:ext cx="3035766" cy="1495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92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1687" y="994728"/>
            <a:ext cx="10047384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Governance &amp; Resistance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0838" y="2038120"/>
            <a:ext cx="9782979" cy="366861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Highlights </a:t>
            </a:r>
            <a:r>
              <a:rPr lang="en-US" dirty="0" smtClean="0"/>
              <a:t>Contradictions between Executive, Courts, and Special Interest Groups </a:t>
            </a:r>
          </a:p>
          <a:p>
            <a:pPr lvl="0"/>
            <a:r>
              <a:rPr lang="en-US" dirty="0" smtClean="0"/>
              <a:t>Crippled </a:t>
            </a:r>
            <a:r>
              <a:rPr lang="en-US" dirty="0" smtClean="0"/>
              <a:t>Civil </a:t>
            </a:r>
            <a:r>
              <a:rPr lang="en-US" dirty="0" smtClean="0"/>
              <a:t>Society in Preventing &amp; Repairing State Harm </a:t>
            </a:r>
            <a:endParaRPr lang="en-US" dirty="0" smtClean="0"/>
          </a:p>
          <a:p>
            <a:pPr lvl="0"/>
            <a:r>
              <a:rPr lang="en-US" dirty="0" smtClean="0"/>
              <a:t>Creates </a:t>
            </a:r>
            <a:r>
              <a:rPr lang="en-US" dirty="0"/>
              <a:t>Impunity &amp; Precedent</a:t>
            </a:r>
          </a:p>
          <a:p>
            <a:pPr lvl="1"/>
            <a:r>
              <a:rPr lang="en-US" dirty="0" smtClean="0"/>
              <a:t>Domestic and International </a:t>
            </a:r>
            <a:r>
              <a:rPr lang="en-US" dirty="0"/>
              <a:t>Laws </a:t>
            </a:r>
            <a:r>
              <a:rPr lang="en-US" dirty="0" smtClean="0"/>
              <a:t>Optional for                                             Powerful </a:t>
            </a:r>
            <a:r>
              <a:rPr lang="en-US" dirty="0" smtClean="0"/>
              <a:t>Actors</a:t>
            </a:r>
          </a:p>
          <a:p>
            <a:pPr lvl="1"/>
            <a:r>
              <a:rPr lang="en-US" dirty="0" smtClean="0"/>
              <a:t>Civil Society Helpless in Cases of Government 			  Misconduct</a:t>
            </a:r>
            <a:endParaRPr lang="en-US" dirty="0"/>
          </a:p>
          <a:p>
            <a:r>
              <a:rPr lang="en-US" dirty="0"/>
              <a:t>Ineffective Democracy</a:t>
            </a:r>
          </a:p>
          <a:p>
            <a:pPr lvl="0"/>
            <a:r>
              <a:rPr lang="en-US" dirty="0" smtClean="0"/>
              <a:t>Undermines </a:t>
            </a:r>
            <a:r>
              <a:rPr lang="en-US" dirty="0" smtClean="0"/>
              <a:t>Legitimacy of Domestic and                                    International Governance Bodies 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83" y="4294866"/>
            <a:ext cx="3035766" cy="1495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15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40445"/>
            <a:ext cx="9637776" cy="143069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Conclusions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112" y="2432599"/>
            <a:ext cx="9637776" cy="57207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00838" y="2336137"/>
            <a:ext cx="9782979" cy="3227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Awareness Raising and Analysis of State Crime - Crimes of the Powerful </a:t>
            </a:r>
          </a:p>
          <a:p>
            <a:r>
              <a:rPr lang="en-US" dirty="0" smtClean="0"/>
              <a:t>Identification of the Negative Externalities of Neocolonialism and </a:t>
            </a:r>
            <a:r>
              <a:rPr lang="en-US" dirty="0" err="1" smtClean="0"/>
              <a:t>Neoliberalization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smtClean="0"/>
              <a:t>Trend towards Anomie </a:t>
            </a:r>
            <a:r>
              <a:rPr lang="en-US" dirty="0" smtClean="0"/>
              <a:t>– guiding force of international norms diminished</a:t>
            </a:r>
          </a:p>
          <a:p>
            <a:pPr lvl="1"/>
            <a:r>
              <a:rPr lang="en-US" dirty="0" smtClean="0"/>
              <a:t>Impact on Democracy</a:t>
            </a:r>
          </a:p>
          <a:p>
            <a:pPr lvl="1"/>
            <a:r>
              <a:rPr lang="en-US" dirty="0" smtClean="0"/>
              <a:t>Impact on Governability  </a:t>
            </a:r>
          </a:p>
          <a:p>
            <a:pPr lvl="1"/>
            <a:r>
              <a:rPr lang="en-US" dirty="0" smtClean="0"/>
              <a:t>Impact on Civil Society Movements</a:t>
            </a:r>
          </a:p>
          <a:p>
            <a:r>
              <a:rPr lang="en-US" dirty="0" smtClean="0"/>
              <a:t>Development and Promotion of Consistent/Fair Domestic and </a:t>
            </a:r>
            <a:r>
              <a:rPr lang="en-US" dirty="0"/>
              <a:t>International Laws &amp; </a:t>
            </a:r>
            <a:r>
              <a:rPr lang="en-US" dirty="0" smtClean="0"/>
              <a:t>Norms</a:t>
            </a:r>
          </a:p>
          <a:p>
            <a:r>
              <a:rPr lang="en-US" dirty="0" smtClean="0"/>
              <a:t>Consistent Application of Domestic and international Laws to Reduce Anomie and Enhance Governability.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161014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State Crime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814421"/>
            <a:ext cx="9637776" cy="2714771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en-US" sz="2800" dirty="0"/>
              <a:t>“acts/actions or inaction/omissions committed by </a:t>
            </a:r>
            <a:r>
              <a:rPr lang="en-US" sz="2800" b="1" dirty="0"/>
              <a:t>government agencies </a:t>
            </a:r>
            <a:r>
              <a:rPr lang="en-US" sz="2800" dirty="0"/>
              <a:t>or caused by </a:t>
            </a:r>
            <a:r>
              <a:rPr lang="en-US" sz="2800" b="1" dirty="0"/>
              <a:t>public policies </a:t>
            </a:r>
            <a:r>
              <a:rPr lang="en-US" sz="2800" dirty="0"/>
              <a:t>whose victims suffer harm as a result of </a:t>
            </a:r>
            <a:r>
              <a:rPr lang="en-US" sz="2800" b="1" dirty="0"/>
              <a:t>social, political, and economic injustice, racial, sexual, and cultural discrimination and abuse of political and/or economic crime</a:t>
            </a:r>
            <a:r>
              <a:rPr lang="en-US" sz="2800" dirty="0"/>
              <a:t>” </a:t>
            </a:r>
            <a:endParaRPr lang="en-US" sz="1800" dirty="0"/>
          </a:p>
          <a:p>
            <a:pPr marL="0" lvl="1" indent="0" algn="just">
              <a:buNone/>
            </a:pPr>
            <a:r>
              <a:rPr lang="en-US" sz="1600" i="1" dirty="0" smtClean="0"/>
              <a:t>Barak</a:t>
            </a:r>
            <a:r>
              <a:rPr lang="en-US" sz="1600" i="1" dirty="0"/>
              <a:t>, 2011, </a:t>
            </a:r>
            <a:r>
              <a:rPr lang="en-US" sz="1600" i="1" dirty="0" smtClean="0"/>
              <a:t>p.36. </a:t>
            </a:r>
            <a:endParaRPr lang="en-US" sz="1600" i="1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3869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89322"/>
            <a:ext cx="9637776" cy="12194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Forced </a:t>
            </a:r>
            <a:r>
              <a:rPr lang="en-US" sz="4800" b="1" dirty="0" smtClean="0">
                <a:solidFill>
                  <a:srgbClr val="FF0000"/>
                </a:solidFill>
              </a:rPr>
              <a:t>Eviction &amp; Displacement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730424"/>
            <a:ext cx="9637776" cy="2714771"/>
          </a:xfrm>
        </p:spPr>
        <p:txBody>
          <a:bodyPr>
            <a:normAutofit fontScale="92500" lnSpcReduction="10000"/>
          </a:bodyPr>
          <a:lstStyle/>
          <a:p>
            <a:pPr marL="0" lvl="1" indent="0" algn="just">
              <a:buNone/>
            </a:pPr>
            <a:r>
              <a:rPr lang="en-US" sz="3600" dirty="0" smtClean="0"/>
              <a:t>“</a:t>
            </a:r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3600" dirty="0"/>
              <a:t>removal of people from their homes or lands against their will, directly or indirectly, attributable</a:t>
            </a:r>
            <a:r>
              <a:rPr lang="en-US" sz="3600" b="1" dirty="0"/>
              <a:t> to </a:t>
            </a:r>
            <a:r>
              <a:rPr lang="en-US" sz="3600" b="1" u="sng" dirty="0"/>
              <a:t>the state</a:t>
            </a:r>
            <a:r>
              <a:rPr lang="en-US" sz="3600" dirty="0"/>
              <a:t>.” </a:t>
            </a:r>
            <a:endParaRPr lang="en-US" sz="3600" dirty="0" smtClean="0"/>
          </a:p>
          <a:p>
            <a:pPr marL="0" lvl="1" indent="0" algn="just">
              <a:buNone/>
            </a:pPr>
            <a:r>
              <a:rPr lang="en-US" sz="1700" i="1" dirty="0" smtClean="0"/>
              <a:t>Advisory </a:t>
            </a:r>
            <a:r>
              <a:rPr lang="en-US" sz="1700" i="1" dirty="0"/>
              <a:t>Group on Forced Eviction to the Executive Director of UN </a:t>
            </a:r>
            <a:r>
              <a:rPr lang="en-US" sz="1700" i="1" dirty="0" smtClean="0"/>
              <a:t>Habitat Report, 2007</a:t>
            </a:r>
          </a:p>
          <a:p>
            <a:pPr marL="0" lvl="1" indent="0" algn="just">
              <a:buNone/>
            </a:pPr>
            <a:endParaRPr lang="en-US" sz="2200" dirty="0" smtClean="0"/>
          </a:p>
          <a:p>
            <a:pPr marL="168275" lvl="1" indent="-168275" algn="just"/>
            <a:r>
              <a:rPr lang="en-US" sz="3000" dirty="0" smtClean="0"/>
              <a:t>Domestic, International</a:t>
            </a:r>
          </a:p>
          <a:p>
            <a:pPr marL="168275" lvl="1" indent="-168275" algn="just"/>
            <a:r>
              <a:rPr lang="en-US" sz="3000" dirty="0" smtClean="0"/>
              <a:t>Coerced</a:t>
            </a:r>
            <a:r>
              <a:rPr lang="en-US" sz="3000" dirty="0"/>
              <a:t>, </a:t>
            </a:r>
            <a:r>
              <a:rPr lang="en-US" sz="3000" dirty="0" smtClean="0"/>
              <a:t>Violent</a:t>
            </a:r>
            <a:endParaRPr lang="en-US" sz="3000" dirty="0"/>
          </a:p>
          <a:p>
            <a:pPr lvl="1"/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163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40445"/>
            <a:ext cx="9637776" cy="143069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International Legal Definition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of Forced </a:t>
            </a:r>
            <a:r>
              <a:rPr lang="en-US" b="1" dirty="0">
                <a:solidFill>
                  <a:srgbClr val="FF0000"/>
                </a:solidFill>
              </a:rPr>
              <a:t>Eviction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853879"/>
            <a:ext cx="9637776" cy="27147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“[T]he </a:t>
            </a:r>
            <a:r>
              <a:rPr lang="en-US" dirty="0"/>
              <a:t>permanent or temporary removal </a:t>
            </a:r>
            <a:r>
              <a:rPr lang="en-US" b="1" dirty="0"/>
              <a:t>against their will </a:t>
            </a:r>
            <a:r>
              <a:rPr lang="en-US" dirty="0"/>
              <a:t>of individuals, families and/or communities from the </a:t>
            </a:r>
            <a:r>
              <a:rPr lang="en-US" b="1" dirty="0"/>
              <a:t>homes and/or land which they occupy</a:t>
            </a:r>
            <a:r>
              <a:rPr lang="en-US" dirty="0"/>
              <a:t>, without the provision of, and access to, appropriate forms of </a:t>
            </a:r>
            <a:r>
              <a:rPr lang="en-US" b="1" dirty="0"/>
              <a:t>legal or other protection</a:t>
            </a:r>
            <a:r>
              <a:rPr lang="en-US" dirty="0" smtClean="0"/>
              <a:t>” </a:t>
            </a:r>
          </a:p>
          <a:p>
            <a:pPr marL="0" indent="0" algn="just">
              <a:buNone/>
            </a:pPr>
            <a:r>
              <a:rPr lang="en-US" sz="1600" i="1" dirty="0" smtClean="0"/>
              <a:t>Art.11(1), General </a:t>
            </a:r>
            <a:r>
              <a:rPr lang="en-US" sz="1600" i="1" dirty="0"/>
              <a:t>Comment No. 7, International Covenant on Economic, Social, and Cultural Rights</a:t>
            </a:r>
            <a:r>
              <a:rPr lang="en-US" sz="1600" i="1" dirty="0" smtClean="0"/>
              <a:t>, 1976</a:t>
            </a:r>
            <a:r>
              <a:rPr lang="en-US" sz="1600" i="1" dirty="0"/>
              <a:t>.</a:t>
            </a:r>
            <a:endParaRPr lang="en-US" sz="1600" i="1" dirty="0" smtClean="0"/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777489" y="5266400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USA: 1977</a:t>
            </a:r>
          </a:p>
          <a:p>
            <a:r>
              <a:rPr lang="en-US" sz="1400" i="1" dirty="0" smtClean="0"/>
              <a:t>UK: 1968/1976</a:t>
            </a:r>
          </a:p>
        </p:txBody>
      </p:sp>
    </p:spTree>
    <p:extLst>
      <p:ext uri="{BB962C8B-B14F-4D97-AF65-F5344CB8AC3E}">
        <p14:creationId xmlns:p14="http://schemas.microsoft.com/office/powerpoint/2010/main" val="24086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40445"/>
            <a:ext cx="9637776" cy="143069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International Legal Protection against Forced Eviction/Displacement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112" y="2751477"/>
            <a:ext cx="9637776" cy="2714771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2100" b="1" dirty="0"/>
              <a:t>Universal Declaration of Human Rights </a:t>
            </a:r>
            <a:r>
              <a:rPr lang="en-US" sz="2100" b="1" dirty="0" smtClean="0"/>
              <a:t>1948, Article 25 </a:t>
            </a:r>
            <a:endParaRPr lang="en-US" sz="2100" b="1" dirty="0"/>
          </a:p>
          <a:p>
            <a:pPr>
              <a:spcBef>
                <a:spcPts val="600"/>
              </a:spcBef>
            </a:pPr>
            <a:r>
              <a:rPr lang="en-US" sz="2100" b="1" dirty="0"/>
              <a:t>International Convention on the Elimination of All Forms of Racial Discrimination </a:t>
            </a:r>
            <a:r>
              <a:rPr lang="en-US" sz="2100" b="1" dirty="0" smtClean="0"/>
              <a:t>1965, Article </a:t>
            </a:r>
            <a:r>
              <a:rPr lang="en-US" sz="2100" b="1" dirty="0"/>
              <a:t>5 (e</a:t>
            </a:r>
            <a:r>
              <a:rPr lang="en-US" sz="2100" b="1" dirty="0" smtClean="0"/>
              <a:t>)</a:t>
            </a:r>
            <a:endParaRPr lang="en-US" sz="2100" b="1" dirty="0"/>
          </a:p>
          <a:p>
            <a:pPr lvl="0">
              <a:spcBef>
                <a:spcPts val="600"/>
              </a:spcBef>
            </a:pPr>
            <a:r>
              <a:rPr lang="en-US" sz="2100" b="1" dirty="0" smtClean="0"/>
              <a:t>International </a:t>
            </a:r>
            <a:r>
              <a:rPr lang="en-US" sz="2100" b="1" dirty="0"/>
              <a:t>Covenant on Economic, Social and Cultural Rights </a:t>
            </a:r>
            <a:r>
              <a:rPr lang="en-US" sz="2100" b="1" dirty="0" smtClean="0"/>
              <a:t>1966, Article 11</a:t>
            </a:r>
            <a:r>
              <a:rPr lang="en-US" sz="2100" b="1" dirty="0"/>
              <a:t> </a:t>
            </a:r>
            <a:r>
              <a:rPr lang="en-US" sz="2100" b="1" dirty="0" smtClean="0"/>
              <a:t>(1)</a:t>
            </a:r>
            <a:endParaRPr lang="en-US" sz="2100" b="1" dirty="0"/>
          </a:p>
          <a:p>
            <a:pPr lvl="0">
              <a:spcBef>
                <a:spcPts val="600"/>
              </a:spcBef>
            </a:pPr>
            <a:r>
              <a:rPr lang="en-US" sz="1900" dirty="0" smtClean="0"/>
              <a:t>Convention </a:t>
            </a:r>
            <a:r>
              <a:rPr lang="en-US" sz="1900" dirty="0"/>
              <a:t>on the Elimination of All Forms of Discrimination against Women </a:t>
            </a:r>
            <a:r>
              <a:rPr lang="en-US" sz="1900" dirty="0" smtClean="0"/>
              <a:t>1979, Article 14(2)(h) </a:t>
            </a:r>
            <a:endParaRPr lang="en-US" sz="1900" dirty="0"/>
          </a:p>
          <a:p>
            <a:pPr lvl="0">
              <a:spcBef>
                <a:spcPts val="600"/>
              </a:spcBef>
            </a:pPr>
            <a:r>
              <a:rPr lang="en-US" sz="1900" dirty="0"/>
              <a:t>Convention on the Rights of the Child </a:t>
            </a:r>
            <a:r>
              <a:rPr lang="en-US" sz="1900" dirty="0" smtClean="0"/>
              <a:t>1989, Article 27(3)</a:t>
            </a:r>
            <a:endParaRPr lang="en-US" sz="1900" dirty="0"/>
          </a:p>
          <a:p>
            <a:pPr lvl="0">
              <a:spcBef>
                <a:spcPts val="600"/>
              </a:spcBef>
            </a:pPr>
            <a:r>
              <a:rPr lang="en-US" sz="1900" dirty="0"/>
              <a:t>Rome Statute of the International Criminal Court </a:t>
            </a:r>
            <a:r>
              <a:rPr lang="en-US" sz="1900" dirty="0" smtClean="0"/>
              <a:t>2002, Article 7</a:t>
            </a:r>
            <a:endParaRPr lang="en-US" sz="1900" b="1" dirty="0" smtClean="0"/>
          </a:p>
          <a:p>
            <a:pPr>
              <a:spcBef>
                <a:spcPts val="600"/>
              </a:spcBef>
            </a:pPr>
            <a:r>
              <a:rPr lang="en-US" sz="1900" dirty="0"/>
              <a:t>UN Basic Principles and Guidelines on Development-based Evictions and </a:t>
            </a:r>
            <a:r>
              <a:rPr lang="en-US" sz="1900" dirty="0" smtClean="0"/>
              <a:t>Displacement 2007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4770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40445"/>
            <a:ext cx="9637776" cy="143069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Forced Eviction &amp; Displacement Types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752" y="2521751"/>
            <a:ext cx="9637776" cy="2997509"/>
          </a:xfrm>
        </p:spPr>
        <p:txBody>
          <a:bodyPr>
            <a:normAutofit/>
          </a:bodyPr>
          <a:lstStyle/>
          <a:p>
            <a:pPr marL="0" lvl="1" indent="0"/>
            <a:r>
              <a:rPr lang="en-US" b="1" dirty="0"/>
              <a:t>Conflict/Crisis</a:t>
            </a:r>
            <a:endParaRPr lang="en-US" dirty="0"/>
          </a:p>
          <a:p>
            <a:pPr marL="457200" lvl="3" indent="0"/>
            <a:r>
              <a:rPr lang="en-US" dirty="0"/>
              <a:t>Syria</a:t>
            </a:r>
            <a:r>
              <a:rPr lang="en-US" b="1" dirty="0"/>
              <a:t> </a:t>
            </a:r>
            <a:r>
              <a:rPr lang="en-US" sz="1400" dirty="0"/>
              <a:t>(UNHCR, 2017)</a:t>
            </a:r>
          </a:p>
          <a:p>
            <a:pPr marL="0" lvl="1" indent="0"/>
            <a:r>
              <a:rPr lang="en-US" b="1" dirty="0"/>
              <a:t>Environmental </a:t>
            </a:r>
            <a:r>
              <a:rPr lang="en-US" b="1" dirty="0" smtClean="0"/>
              <a:t>Disaster/Climate Change </a:t>
            </a:r>
            <a:endParaRPr lang="en-US" dirty="0"/>
          </a:p>
          <a:p>
            <a:pPr marL="457200" lvl="3" indent="0"/>
            <a:r>
              <a:rPr lang="en-US" dirty="0"/>
              <a:t>Hurricane Katrina, New Orleans, </a:t>
            </a:r>
            <a:r>
              <a:rPr lang="en-US" dirty="0" smtClean="0"/>
              <a:t>United States</a:t>
            </a:r>
            <a:r>
              <a:rPr lang="en-US" b="1" dirty="0" smtClean="0"/>
              <a:t> </a:t>
            </a:r>
            <a:r>
              <a:rPr lang="en-US" sz="1400" dirty="0"/>
              <a:t>(Klein, 2007)  </a:t>
            </a:r>
            <a:endParaRPr lang="en-US" dirty="0"/>
          </a:p>
          <a:p>
            <a:pPr marL="0" lvl="1" indent="0"/>
            <a:r>
              <a:rPr lang="en-US" b="1" dirty="0" smtClean="0">
                <a:solidFill>
                  <a:srgbClr val="92D050"/>
                </a:solidFill>
              </a:rPr>
              <a:t>Direct State Action &amp; </a:t>
            </a:r>
            <a:r>
              <a:rPr lang="en-US" b="1" dirty="0">
                <a:solidFill>
                  <a:srgbClr val="92D050"/>
                </a:solidFill>
              </a:rPr>
              <a:t>Development-Based</a:t>
            </a:r>
            <a:endParaRPr lang="en-US" b="1" dirty="0" smtClean="0">
              <a:solidFill>
                <a:srgbClr val="92D050"/>
              </a:solidFill>
            </a:endParaRPr>
          </a:p>
          <a:p>
            <a:pPr marL="457200" lvl="2" indent="0"/>
            <a:r>
              <a:rPr lang="en-US" sz="1800" dirty="0" smtClean="0"/>
              <a:t>Papua New Guinea &amp; Burma </a:t>
            </a:r>
            <a:r>
              <a:rPr lang="en-US" sz="1400" dirty="0" smtClean="0"/>
              <a:t>(</a:t>
            </a:r>
            <a:r>
              <a:rPr lang="en-US" sz="1400" dirty="0"/>
              <a:t>Green, </a:t>
            </a:r>
            <a:r>
              <a:rPr lang="en-US" sz="1400" dirty="0" err="1"/>
              <a:t>Lasslett</a:t>
            </a:r>
            <a:r>
              <a:rPr lang="en-US" sz="1400" dirty="0"/>
              <a:t> &amp; Sherwood, 2018)</a:t>
            </a:r>
            <a:endParaRPr lang="en-US" sz="1800" dirty="0"/>
          </a:p>
          <a:p>
            <a:pPr marL="457200" lvl="2" indent="0"/>
            <a:r>
              <a:rPr lang="en-US" sz="1800" dirty="0" smtClean="0"/>
              <a:t>Israel/Palestine </a:t>
            </a:r>
            <a:r>
              <a:rPr lang="en-US" sz="1400" dirty="0"/>
              <a:t>(Green, 2014)</a:t>
            </a:r>
          </a:p>
          <a:p>
            <a:pPr marL="457200" lvl="3" indent="0"/>
            <a:r>
              <a:rPr lang="en-US" dirty="0" smtClean="0"/>
              <a:t>Japan </a:t>
            </a:r>
            <a:r>
              <a:rPr lang="en-US" dirty="0"/>
              <a:t>(</a:t>
            </a:r>
            <a:r>
              <a:rPr lang="en-US" sz="1400" dirty="0"/>
              <a:t>Okada, 2012</a:t>
            </a:r>
            <a:r>
              <a:rPr lang="en-US" sz="1400" dirty="0" smtClean="0"/>
              <a:t>)</a:t>
            </a:r>
            <a:endParaRPr lang="en-US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01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40445"/>
            <a:ext cx="9637776" cy="143069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Direct State Action &amp; Development-Based Forced Eviction/Displacement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3037510"/>
            <a:ext cx="9637776" cy="5720718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International </a:t>
            </a:r>
            <a:r>
              <a:rPr lang="en-US" sz="2800" b="1" dirty="0"/>
              <a:t>Sporting </a:t>
            </a:r>
            <a:r>
              <a:rPr lang="en-US" sz="2800" b="1" dirty="0" smtClean="0"/>
              <a:t>Events</a:t>
            </a:r>
            <a:endParaRPr lang="en-US" sz="2800" dirty="0"/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Urban Renewal/Beautification </a:t>
            </a:r>
            <a:r>
              <a:rPr lang="en-US" sz="2800" b="1" dirty="0"/>
              <a:t>&amp; </a:t>
            </a:r>
            <a:r>
              <a:rPr lang="en-US" sz="2800" b="1" dirty="0" smtClean="0"/>
              <a:t>Infrastructure Projects</a:t>
            </a:r>
            <a:endParaRPr lang="en-US" sz="2800" dirty="0"/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Acquisition of L</a:t>
            </a:r>
            <a:r>
              <a:rPr lang="en-US" sz="2800" b="1" dirty="0" smtClean="0"/>
              <a:t>and for National/Global </a:t>
            </a:r>
            <a:r>
              <a:rPr lang="en-US" sz="2800" b="1" dirty="0"/>
              <a:t>I</a:t>
            </a:r>
            <a:r>
              <a:rPr lang="en-US" sz="2800" b="1" dirty="0" smtClean="0"/>
              <a:t>ndustries 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Military </a:t>
            </a:r>
            <a:r>
              <a:rPr lang="en-US" sz="2800" b="1" dirty="0">
                <a:solidFill>
                  <a:srgbClr val="FF0000"/>
                </a:solidFill>
              </a:rPr>
              <a:t>Bases 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773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7E1A-18DD-634A-94D2-6B47DA0B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1140445"/>
            <a:ext cx="9637776" cy="1430696"/>
          </a:xfrm>
        </p:spPr>
        <p:txBody>
          <a:bodyPr>
            <a:normAutofit/>
          </a:bodyPr>
          <a:lstStyle/>
          <a:p>
            <a:r>
              <a:rPr lang="en-US" b="1" dirty="0" smtClean="0"/>
              <a:t>Case Study: </a:t>
            </a:r>
            <a:r>
              <a:rPr lang="en-US" b="1" dirty="0" smtClean="0">
                <a:solidFill>
                  <a:srgbClr val="FF0000"/>
                </a:solidFill>
              </a:rPr>
              <a:t>Chagos Archipelago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FC6F-EDB5-3443-BB86-6EAFADF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606589"/>
            <a:ext cx="9637776" cy="5720718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Forced Eviction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Coerced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Change in Global Order</a:t>
            </a:r>
            <a:endParaRPr lang="en-US" sz="2000" dirty="0"/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Displacement: </a:t>
            </a:r>
            <a:r>
              <a:rPr lang="en-US" sz="2800" b="1" dirty="0" smtClean="0">
                <a:solidFill>
                  <a:srgbClr val="92D050"/>
                </a:solidFill>
              </a:rPr>
              <a:t>Full International</a:t>
            </a:r>
            <a:endParaRPr lang="en-US" sz="2800" dirty="0" smtClean="0"/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92D050"/>
                </a:solidFill>
              </a:rPr>
              <a:t>Multiple Nations </a:t>
            </a:r>
            <a:r>
              <a:rPr lang="en-US" sz="2800" b="1" dirty="0" smtClean="0"/>
              <a:t>Collaborating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4" descr="USN1961Dugoutcan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514869"/>
            <a:ext cx="4639340" cy="2168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20" y="1216928"/>
            <a:ext cx="2141538" cy="1730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8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31DE5FCB-3FFD-4561-B3C1-C7BE5921E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9EB556-C279-4595-81F3-38C72EBA6B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E5381F3-A804-2944-9205-A23294DB6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168" y="1839978"/>
            <a:ext cx="6766078" cy="104368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Chagos </a:t>
            </a:r>
            <a:r>
              <a:rPr lang="en-US" b="1" dirty="0" smtClean="0">
                <a:solidFill>
                  <a:srgbClr val="FF0000"/>
                </a:solidFill>
              </a:rPr>
              <a:t>Archipelago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en-US" sz="3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hargos Archpela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15" y="823323"/>
            <a:ext cx="4383805" cy="5308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Oval 2"/>
          <p:cNvSpPr/>
          <p:nvPr/>
        </p:nvSpPr>
        <p:spPr>
          <a:xfrm>
            <a:off x="4194992" y="3073706"/>
            <a:ext cx="1178804" cy="68304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37986" y="4537113"/>
            <a:ext cx="1084867" cy="68304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5381F3-A804-2944-9205-A23294DB69B6}"/>
              </a:ext>
            </a:extLst>
          </p:cNvPr>
          <p:cNvSpPr txBox="1">
            <a:spLocks/>
          </p:cNvSpPr>
          <p:nvPr/>
        </p:nvSpPr>
        <p:spPr>
          <a:xfrm>
            <a:off x="5440568" y="1146307"/>
            <a:ext cx="6766078" cy="414234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b="1" dirty="0" smtClean="0">
                <a:solidFill>
                  <a:srgbClr val="92D050"/>
                </a:solidFill>
              </a:rPr>
              <a:t>Diego Garcia</a:t>
            </a:r>
            <a:r>
              <a:rPr 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Peros</a:t>
            </a:r>
            <a:r>
              <a:rPr 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Banhos</a:t>
            </a:r>
            <a:r>
              <a:rPr 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Salomon Island</a:t>
            </a:r>
            <a:r>
              <a:rPr lang="en-US" sz="3400" b="1" dirty="0" smtClean="0">
                <a:solidFill>
                  <a:srgbClr val="FF0000"/>
                </a:solidFill>
              </a:rPr>
              <a:t/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en-US" sz="3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381F3-A804-2944-9205-A23294DB69B6}"/>
              </a:ext>
            </a:extLst>
          </p:cNvPr>
          <p:cNvSpPr txBox="1">
            <a:spLocks/>
          </p:cNvSpPr>
          <p:nvPr/>
        </p:nvSpPr>
        <p:spPr>
          <a:xfrm>
            <a:off x="5195016" y="1366095"/>
            <a:ext cx="7129880" cy="684959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British Indian Ocean Territory</a:t>
            </a: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en-US" sz="3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1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11567</TotalTime>
  <Words>1154</Words>
  <Application>Microsoft Office PowerPoint</Application>
  <PresentationFormat>Widescreen</PresentationFormat>
  <Paragraphs>174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Globalization and Forced Eviction</vt:lpstr>
      <vt:lpstr>State Crime</vt:lpstr>
      <vt:lpstr>Forced Eviction &amp; Displacement</vt:lpstr>
      <vt:lpstr>International Legal Definition  of Forced Eviction</vt:lpstr>
      <vt:lpstr>International Legal Protection against Forced Eviction/Displacement</vt:lpstr>
      <vt:lpstr>Forced Eviction &amp; Displacement Types</vt:lpstr>
      <vt:lpstr>Direct State Action &amp; Development-Based Forced Eviction/Displacement</vt:lpstr>
      <vt:lpstr>Case Study: Chagos Archipelago</vt:lpstr>
      <vt:lpstr>Chagos Archipelago  </vt:lpstr>
      <vt:lpstr>PowerPoint Presentation</vt:lpstr>
      <vt:lpstr>Effect on Chagossian Population</vt:lpstr>
      <vt:lpstr>Global Anomie Theory Analytical Framework</vt:lpstr>
      <vt:lpstr>Globalization</vt:lpstr>
      <vt:lpstr>Means-Ends Discrepancies &amp; Asymmetries</vt:lpstr>
      <vt:lpstr>Deviance Adaptation</vt:lpstr>
      <vt:lpstr>Impunity and Normalization</vt:lpstr>
      <vt:lpstr>Governance &amp; Resistance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Globalization and Forced Eviction</dc:title>
  <dc:creator>Anamika Twyman-Ghoshal</dc:creator>
  <cp:lastModifiedBy>Twyman-Ghoshal, Anamika</cp:lastModifiedBy>
  <cp:revision>65</cp:revision>
  <dcterms:created xsi:type="dcterms:W3CDTF">2018-06-19T19:24:37Z</dcterms:created>
  <dcterms:modified xsi:type="dcterms:W3CDTF">2018-07-06T08:14:07Z</dcterms:modified>
</cp:coreProperties>
</file>