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0"/>
  </p:notesMasterIdLst>
  <p:sldIdLst>
    <p:sldId id="256" r:id="rId2"/>
    <p:sldId id="287" r:id="rId3"/>
    <p:sldId id="284" r:id="rId4"/>
    <p:sldId id="283" r:id="rId5"/>
    <p:sldId id="285" r:id="rId6"/>
    <p:sldId id="288" r:id="rId7"/>
    <p:sldId id="270" r:id="rId8"/>
    <p:sldId id="257" r:id="rId9"/>
    <p:sldId id="259" r:id="rId10"/>
    <p:sldId id="277" r:id="rId11"/>
    <p:sldId id="289" r:id="rId12"/>
    <p:sldId id="268" r:id="rId13"/>
    <p:sldId id="258" r:id="rId14"/>
    <p:sldId id="290" r:id="rId15"/>
    <p:sldId id="291" r:id="rId16"/>
    <p:sldId id="292" r:id="rId17"/>
    <p:sldId id="278" r:id="rId18"/>
    <p:sldId id="29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53" autoAdjust="0"/>
    <p:restoredTop sz="94706" autoAdjust="0"/>
  </p:normalViewPr>
  <p:slideViewPr>
    <p:cSldViewPr snapToGrid="0" snapToObjects="1" showGuides="1">
      <p:cViewPr varScale="1">
        <p:scale>
          <a:sx n="111" d="100"/>
          <a:sy n="111" d="100"/>
        </p:scale>
        <p:origin x="392" y="208"/>
      </p:cViewPr>
      <p:guideLst>
        <p:guide orient="horz" pos="2160"/>
        <p:guide pos="3840"/>
      </p:guideLst>
    </p:cSldViewPr>
  </p:slideViewPr>
  <p:outlineViewPr>
    <p:cViewPr>
      <p:scale>
        <a:sx n="33" d="100"/>
        <a:sy n="33" d="100"/>
      </p:scale>
      <p:origin x="0" y="-11070"/>
    </p:cViewPr>
  </p:outlineViewPr>
  <p:notesTextViewPr>
    <p:cViewPr>
      <p:scale>
        <a:sx n="1" d="1"/>
        <a:sy n="1" d="1"/>
      </p:scale>
      <p:origin x="0" y="0"/>
    </p:cViewPr>
  </p:notesTextViewPr>
  <p:notesViewPr>
    <p:cSldViewPr snapToGrid="0" snapToObjects="1">
      <p:cViewPr varScale="1">
        <p:scale>
          <a:sx n="87" d="100"/>
          <a:sy n="87" d="100"/>
        </p:scale>
        <p:origin x="3904"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D2FB6B-B0E2-324F-9716-2A9B4FB1A7AE}" type="datetimeFigureOut">
              <a:rPr lang="en-US" smtClean="0"/>
              <a:t>9/15/19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053F53-458F-EB45-B004-EB2A5A41919C}" type="slidenum">
              <a:rPr lang="en-US" smtClean="0"/>
              <a:t>‹#›</a:t>
            </a:fld>
            <a:endParaRPr lang="en-US"/>
          </a:p>
        </p:txBody>
      </p:sp>
    </p:spTree>
    <p:extLst>
      <p:ext uri="{BB962C8B-B14F-4D97-AF65-F5344CB8AC3E}">
        <p14:creationId xmlns:p14="http://schemas.microsoft.com/office/powerpoint/2010/main" val="2352610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053F53-458F-EB45-B004-EB2A5A41919C}" type="slidenum">
              <a:rPr lang="en-US" smtClean="0"/>
              <a:t>7</a:t>
            </a:fld>
            <a:endParaRPr lang="en-US"/>
          </a:p>
        </p:txBody>
      </p:sp>
    </p:spTree>
    <p:extLst>
      <p:ext uri="{BB962C8B-B14F-4D97-AF65-F5344CB8AC3E}">
        <p14:creationId xmlns:p14="http://schemas.microsoft.com/office/powerpoint/2010/main" val="1031808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053F53-458F-EB45-B004-EB2A5A41919C}" type="slidenum">
              <a:rPr lang="en-US" smtClean="0"/>
              <a:t>8</a:t>
            </a:fld>
            <a:endParaRPr lang="en-US"/>
          </a:p>
        </p:txBody>
      </p:sp>
    </p:spTree>
    <p:extLst>
      <p:ext uri="{BB962C8B-B14F-4D97-AF65-F5344CB8AC3E}">
        <p14:creationId xmlns:p14="http://schemas.microsoft.com/office/powerpoint/2010/main" val="3074506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053F53-458F-EB45-B004-EB2A5A41919C}" type="slidenum">
              <a:rPr lang="en-US" smtClean="0"/>
              <a:t>9</a:t>
            </a:fld>
            <a:endParaRPr lang="en-US"/>
          </a:p>
        </p:txBody>
      </p:sp>
    </p:spTree>
    <p:extLst>
      <p:ext uri="{BB962C8B-B14F-4D97-AF65-F5344CB8AC3E}">
        <p14:creationId xmlns:p14="http://schemas.microsoft.com/office/powerpoint/2010/main" val="1252749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053F53-458F-EB45-B004-EB2A5A41919C}" type="slidenum">
              <a:rPr lang="en-US" smtClean="0"/>
              <a:t>10</a:t>
            </a:fld>
            <a:endParaRPr lang="en-US"/>
          </a:p>
        </p:txBody>
      </p:sp>
    </p:spTree>
    <p:extLst>
      <p:ext uri="{BB962C8B-B14F-4D97-AF65-F5344CB8AC3E}">
        <p14:creationId xmlns:p14="http://schemas.microsoft.com/office/powerpoint/2010/main" val="749483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053F53-458F-EB45-B004-EB2A5A41919C}" type="slidenum">
              <a:rPr lang="en-US" smtClean="0"/>
              <a:t>11</a:t>
            </a:fld>
            <a:endParaRPr lang="en-US"/>
          </a:p>
        </p:txBody>
      </p:sp>
    </p:spTree>
    <p:extLst>
      <p:ext uri="{BB962C8B-B14F-4D97-AF65-F5344CB8AC3E}">
        <p14:creationId xmlns:p14="http://schemas.microsoft.com/office/powerpoint/2010/main" val="3135066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053F53-458F-EB45-B004-EB2A5A41919C}" type="slidenum">
              <a:rPr lang="en-US" smtClean="0"/>
              <a:t>17</a:t>
            </a:fld>
            <a:endParaRPr lang="en-US"/>
          </a:p>
        </p:txBody>
      </p:sp>
    </p:spTree>
    <p:extLst>
      <p:ext uri="{BB962C8B-B14F-4D97-AF65-F5344CB8AC3E}">
        <p14:creationId xmlns:p14="http://schemas.microsoft.com/office/powerpoint/2010/main" val="2058301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053F53-458F-EB45-B004-EB2A5A41919C}" type="slidenum">
              <a:rPr lang="en-US" smtClean="0"/>
              <a:t>18</a:t>
            </a:fld>
            <a:endParaRPr lang="en-US"/>
          </a:p>
        </p:txBody>
      </p:sp>
    </p:spTree>
    <p:extLst>
      <p:ext uri="{BB962C8B-B14F-4D97-AF65-F5344CB8AC3E}">
        <p14:creationId xmlns:p14="http://schemas.microsoft.com/office/powerpoint/2010/main" val="3112657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5C6A033-7183-1A4A-BA6C-7AE58BD13DDC}" type="datetimeFigureOut">
              <a:rPr lang="en-US" smtClean="0"/>
              <a:t>9/15/19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0C805-044E-7648-84CA-73096F086C24}" type="slidenum">
              <a:rPr lang="en-US" smtClean="0"/>
              <a:t>‹#›</a:t>
            </a:fld>
            <a:endParaRPr lang="en-US"/>
          </a:p>
        </p:txBody>
      </p:sp>
    </p:spTree>
    <p:extLst>
      <p:ext uri="{BB962C8B-B14F-4D97-AF65-F5344CB8AC3E}">
        <p14:creationId xmlns:p14="http://schemas.microsoft.com/office/powerpoint/2010/main" val="1307157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C6A033-7183-1A4A-BA6C-7AE58BD13DDC}" type="datetimeFigureOut">
              <a:rPr lang="en-US" smtClean="0"/>
              <a:t>9/15/19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0C805-044E-7648-84CA-73096F086C24}" type="slidenum">
              <a:rPr lang="en-US" smtClean="0"/>
              <a:t>‹#›</a:t>
            </a:fld>
            <a:endParaRPr lang="en-US"/>
          </a:p>
        </p:txBody>
      </p:sp>
    </p:spTree>
    <p:extLst>
      <p:ext uri="{BB962C8B-B14F-4D97-AF65-F5344CB8AC3E}">
        <p14:creationId xmlns:p14="http://schemas.microsoft.com/office/powerpoint/2010/main" val="2442268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C6A033-7183-1A4A-BA6C-7AE58BD13DDC}" type="datetimeFigureOut">
              <a:rPr lang="en-US" smtClean="0"/>
              <a:t>9/15/19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0C805-044E-7648-84CA-73096F086C24}" type="slidenum">
              <a:rPr lang="en-US" smtClean="0"/>
              <a:t>‹#›</a:t>
            </a:fld>
            <a:endParaRPr lang="en-US"/>
          </a:p>
        </p:txBody>
      </p:sp>
    </p:spTree>
    <p:extLst>
      <p:ext uri="{BB962C8B-B14F-4D97-AF65-F5344CB8AC3E}">
        <p14:creationId xmlns:p14="http://schemas.microsoft.com/office/powerpoint/2010/main" val="1415536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C6A033-7183-1A4A-BA6C-7AE58BD13DDC}" type="datetimeFigureOut">
              <a:rPr lang="en-US" smtClean="0"/>
              <a:t>9/15/19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0C805-044E-7648-84CA-73096F086C24}" type="slidenum">
              <a:rPr lang="en-US" smtClean="0"/>
              <a:t>‹#›</a:t>
            </a:fld>
            <a:endParaRPr lang="en-US"/>
          </a:p>
        </p:txBody>
      </p:sp>
    </p:spTree>
    <p:extLst>
      <p:ext uri="{BB962C8B-B14F-4D97-AF65-F5344CB8AC3E}">
        <p14:creationId xmlns:p14="http://schemas.microsoft.com/office/powerpoint/2010/main" val="1893074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5C6A033-7183-1A4A-BA6C-7AE58BD13DDC}" type="datetimeFigureOut">
              <a:rPr lang="en-US" smtClean="0"/>
              <a:t>9/15/19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0C805-044E-7648-84CA-73096F086C24}" type="slidenum">
              <a:rPr lang="en-US" smtClean="0"/>
              <a:t>‹#›</a:t>
            </a:fld>
            <a:endParaRPr lang="en-US"/>
          </a:p>
        </p:txBody>
      </p:sp>
    </p:spTree>
    <p:extLst>
      <p:ext uri="{BB962C8B-B14F-4D97-AF65-F5344CB8AC3E}">
        <p14:creationId xmlns:p14="http://schemas.microsoft.com/office/powerpoint/2010/main" val="3941300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5C6A033-7183-1A4A-BA6C-7AE58BD13DDC}" type="datetimeFigureOut">
              <a:rPr lang="en-US" smtClean="0"/>
              <a:t>9/15/19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0C805-044E-7648-84CA-73096F086C24}" type="slidenum">
              <a:rPr lang="en-US" smtClean="0"/>
              <a:t>‹#›</a:t>
            </a:fld>
            <a:endParaRPr lang="en-US"/>
          </a:p>
        </p:txBody>
      </p:sp>
    </p:spTree>
    <p:extLst>
      <p:ext uri="{BB962C8B-B14F-4D97-AF65-F5344CB8AC3E}">
        <p14:creationId xmlns:p14="http://schemas.microsoft.com/office/powerpoint/2010/main" val="3238436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C6A033-7183-1A4A-BA6C-7AE58BD13DDC}" type="datetimeFigureOut">
              <a:rPr lang="en-US" smtClean="0"/>
              <a:t>9/15/19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0C805-044E-7648-84CA-73096F086C24}" type="slidenum">
              <a:rPr lang="en-US" smtClean="0"/>
              <a:t>‹#›</a:t>
            </a:fld>
            <a:endParaRPr lang="en-US"/>
          </a:p>
        </p:txBody>
      </p:sp>
    </p:spTree>
    <p:extLst>
      <p:ext uri="{BB962C8B-B14F-4D97-AF65-F5344CB8AC3E}">
        <p14:creationId xmlns:p14="http://schemas.microsoft.com/office/powerpoint/2010/main" val="2735388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5C6A033-7183-1A4A-BA6C-7AE58BD13DDC}" type="datetimeFigureOut">
              <a:rPr lang="en-US" smtClean="0"/>
              <a:t>9/15/19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0C805-044E-7648-84CA-73096F086C24}" type="slidenum">
              <a:rPr lang="en-US" smtClean="0"/>
              <a:t>‹#›</a:t>
            </a:fld>
            <a:endParaRPr lang="en-US"/>
          </a:p>
        </p:txBody>
      </p:sp>
    </p:spTree>
    <p:extLst>
      <p:ext uri="{BB962C8B-B14F-4D97-AF65-F5344CB8AC3E}">
        <p14:creationId xmlns:p14="http://schemas.microsoft.com/office/powerpoint/2010/main" val="3475067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C6A033-7183-1A4A-BA6C-7AE58BD13DDC}" type="datetimeFigureOut">
              <a:rPr lang="en-US" smtClean="0"/>
              <a:t>9/15/19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0C805-044E-7648-84CA-73096F086C24}" type="slidenum">
              <a:rPr lang="en-US" smtClean="0"/>
              <a:t>‹#›</a:t>
            </a:fld>
            <a:endParaRPr lang="en-US"/>
          </a:p>
        </p:txBody>
      </p:sp>
    </p:spTree>
    <p:extLst>
      <p:ext uri="{BB962C8B-B14F-4D97-AF65-F5344CB8AC3E}">
        <p14:creationId xmlns:p14="http://schemas.microsoft.com/office/powerpoint/2010/main" val="1537240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5C6A033-7183-1A4A-BA6C-7AE58BD13DDC}" type="datetimeFigureOut">
              <a:rPr lang="en-US" smtClean="0"/>
              <a:t>9/15/19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0C805-044E-7648-84CA-73096F086C24}" type="slidenum">
              <a:rPr lang="en-US" smtClean="0"/>
              <a:t>‹#›</a:t>
            </a:fld>
            <a:endParaRPr lang="en-US"/>
          </a:p>
        </p:txBody>
      </p:sp>
    </p:spTree>
    <p:extLst>
      <p:ext uri="{BB962C8B-B14F-4D97-AF65-F5344CB8AC3E}">
        <p14:creationId xmlns:p14="http://schemas.microsoft.com/office/powerpoint/2010/main" val="2909719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5C6A033-7183-1A4A-BA6C-7AE58BD13DDC}" type="datetimeFigureOut">
              <a:rPr lang="en-US" smtClean="0"/>
              <a:t>9/15/19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0C805-044E-7648-84CA-73096F086C24}" type="slidenum">
              <a:rPr lang="en-US" smtClean="0"/>
              <a:t>‹#›</a:t>
            </a:fld>
            <a:endParaRPr lang="en-US"/>
          </a:p>
        </p:txBody>
      </p:sp>
    </p:spTree>
    <p:extLst>
      <p:ext uri="{BB962C8B-B14F-4D97-AF65-F5344CB8AC3E}">
        <p14:creationId xmlns:p14="http://schemas.microsoft.com/office/powerpoint/2010/main" val="3904697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C6A033-7183-1A4A-BA6C-7AE58BD13DDC}" type="datetimeFigureOut">
              <a:rPr lang="en-US" smtClean="0"/>
              <a:t>9/15/19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0C805-044E-7648-84CA-73096F086C24}" type="slidenum">
              <a:rPr lang="en-US" smtClean="0"/>
              <a:t>‹#›</a:t>
            </a:fld>
            <a:endParaRPr lang="en-US"/>
          </a:p>
        </p:txBody>
      </p:sp>
    </p:spTree>
    <p:extLst>
      <p:ext uri="{BB962C8B-B14F-4D97-AF65-F5344CB8AC3E}">
        <p14:creationId xmlns:p14="http://schemas.microsoft.com/office/powerpoint/2010/main" val="3870331810"/>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875BF40-DE96-9448-BECC-835DFC6CD6D8}"/>
              </a:ext>
            </a:extLst>
          </p:cNvPr>
          <p:cNvPicPr>
            <a:picLocks noChangeAspect="1"/>
          </p:cNvPicPr>
          <p:nvPr/>
        </p:nvPicPr>
        <p:blipFill rotWithShape="1">
          <a:blip r:embed="rId2"/>
          <a:srcRect t="10304" r="-2" b="6059"/>
          <a:stretch/>
        </p:blipFill>
        <p:spPr>
          <a:xfrm>
            <a:off x="6021086" y="544777"/>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
        <p:nvSpPr>
          <p:cNvPr id="2" name="Title 1">
            <a:extLst>
              <a:ext uri="{FF2B5EF4-FFF2-40B4-BE49-F238E27FC236}">
                <a16:creationId xmlns:a16="http://schemas.microsoft.com/office/drawing/2014/main" id="{1799A51C-A1FE-0F46-9C87-D7E37B8FA17F}"/>
              </a:ext>
            </a:extLst>
          </p:cNvPr>
          <p:cNvSpPr>
            <a:spLocks noGrp="1"/>
          </p:cNvSpPr>
          <p:nvPr>
            <p:ph type="ctrTitle"/>
          </p:nvPr>
        </p:nvSpPr>
        <p:spPr>
          <a:xfrm>
            <a:off x="915882" y="1352667"/>
            <a:ext cx="4524973" cy="2076333"/>
          </a:xfrm>
        </p:spPr>
        <p:txBody>
          <a:bodyPr anchor="t">
            <a:normAutofit/>
          </a:bodyPr>
          <a:lstStyle/>
          <a:p>
            <a:r>
              <a:rPr lang="en-US" b="1" dirty="0">
                <a:solidFill>
                  <a:srgbClr val="FF0000"/>
                </a:solidFill>
                <a:latin typeface="+mn-lt"/>
                <a:cs typeface="Arial" panose="020B0604020202020204" pitchFamily="34" charset="0"/>
              </a:rPr>
              <a:t>Power &amp; Collusion</a:t>
            </a:r>
          </a:p>
        </p:txBody>
      </p:sp>
      <p:sp>
        <p:nvSpPr>
          <p:cNvPr id="3" name="Subtitle 2">
            <a:extLst>
              <a:ext uri="{FF2B5EF4-FFF2-40B4-BE49-F238E27FC236}">
                <a16:creationId xmlns:a16="http://schemas.microsoft.com/office/drawing/2014/main" id="{FF4A99A3-2551-9A44-A5C4-1E3AE7448440}"/>
              </a:ext>
            </a:extLst>
          </p:cNvPr>
          <p:cNvSpPr>
            <a:spLocks noGrp="1"/>
          </p:cNvSpPr>
          <p:nvPr>
            <p:ph type="subTitle" idx="1"/>
          </p:nvPr>
        </p:nvSpPr>
        <p:spPr>
          <a:xfrm>
            <a:off x="1322027" y="5812654"/>
            <a:ext cx="3712684" cy="864078"/>
          </a:xfrm>
          <a:solidFill>
            <a:schemeClr val="tx1"/>
          </a:solidFill>
          <a:ln>
            <a:solidFill>
              <a:schemeClr val="bg1"/>
            </a:solidFill>
          </a:ln>
        </p:spPr>
        <p:txBody>
          <a:bodyPr anchor="ctr">
            <a:normAutofit/>
          </a:bodyPr>
          <a:lstStyle/>
          <a:p>
            <a:pPr algn="r">
              <a:lnSpc>
                <a:spcPct val="100000"/>
              </a:lnSpc>
              <a:spcBef>
                <a:spcPts val="0"/>
              </a:spcBef>
            </a:pPr>
            <a:r>
              <a:rPr lang="en-US" sz="2000" b="1" dirty="0">
                <a:solidFill>
                  <a:srgbClr val="7030A0"/>
                </a:solidFill>
              </a:rPr>
              <a:t>Anamika Twyman-Ghoshal</a:t>
            </a:r>
          </a:p>
          <a:p>
            <a:pPr algn="l">
              <a:lnSpc>
                <a:spcPct val="100000"/>
              </a:lnSpc>
              <a:spcBef>
                <a:spcPts val="0"/>
              </a:spcBef>
            </a:pPr>
            <a:r>
              <a:rPr lang="en-US" sz="1600" b="1" dirty="0">
                <a:solidFill>
                  <a:srgbClr val="7030A0"/>
                </a:solidFill>
              </a:rPr>
              <a:t>                </a:t>
            </a:r>
            <a:r>
              <a:rPr lang="en-US" sz="1600" i="1" dirty="0">
                <a:solidFill>
                  <a:srgbClr val="7030A0"/>
                </a:solidFill>
              </a:rPr>
              <a:t>atwymanghoshal@stonehill.edu</a:t>
            </a:r>
          </a:p>
        </p:txBody>
      </p:sp>
      <p:sp>
        <p:nvSpPr>
          <p:cNvPr id="6" name="Subtitle 2">
            <a:extLst>
              <a:ext uri="{FF2B5EF4-FFF2-40B4-BE49-F238E27FC236}">
                <a16:creationId xmlns:a16="http://schemas.microsoft.com/office/drawing/2014/main" id="{FF4A99A3-2551-9A44-A5C4-1E3AE7448440}"/>
              </a:ext>
            </a:extLst>
          </p:cNvPr>
          <p:cNvSpPr txBox="1">
            <a:spLocks/>
          </p:cNvSpPr>
          <p:nvPr/>
        </p:nvSpPr>
        <p:spPr>
          <a:xfrm>
            <a:off x="-329867" y="3216098"/>
            <a:ext cx="7016470" cy="1676445"/>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a:t>The Case of Forced Eviction </a:t>
            </a:r>
          </a:p>
          <a:p>
            <a:r>
              <a:rPr lang="en-US" sz="3200" dirty="0"/>
              <a:t>of the </a:t>
            </a:r>
          </a:p>
          <a:p>
            <a:r>
              <a:rPr lang="en-US" sz="3200" dirty="0" err="1"/>
              <a:t>Chagossians</a:t>
            </a:r>
            <a:r>
              <a:rPr lang="en-US" sz="3200" dirty="0"/>
              <a:t> (</a:t>
            </a:r>
            <a:r>
              <a:rPr lang="en-US" sz="3200" dirty="0" err="1"/>
              <a:t>Ilois</a:t>
            </a:r>
            <a:r>
              <a:rPr lang="en-US" sz="3200" dirty="0"/>
              <a:t>)</a:t>
            </a:r>
            <a:endParaRPr lang="en-US" sz="3600" b="1" dirty="0"/>
          </a:p>
        </p:txBody>
      </p:sp>
      <p:sp>
        <p:nvSpPr>
          <p:cNvPr id="7" name="AutoShape 4" descr="Image result for stonehill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rotWithShape="1">
          <a:blip r:embed="rId3"/>
          <a:srcRect l="22880" t="17706" r="22148" b="21877"/>
          <a:stretch/>
        </p:blipFill>
        <p:spPr>
          <a:xfrm>
            <a:off x="1415670" y="5875985"/>
            <a:ext cx="672028" cy="737415"/>
          </a:xfrm>
          <a:prstGeom prst="rect">
            <a:avLst/>
          </a:prstGeom>
        </p:spPr>
      </p:pic>
    </p:spTree>
    <p:extLst>
      <p:ext uri="{BB962C8B-B14F-4D97-AF65-F5344CB8AC3E}">
        <p14:creationId xmlns:p14="http://schemas.microsoft.com/office/powerpoint/2010/main" val="3274026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DE7E1A-18DD-634A-94D2-6B47DA0BBFF9}"/>
              </a:ext>
            </a:extLst>
          </p:cNvPr>
          <p:cNvSpPr>
            <a:spLocks noGrp="1"/>
          </p:cNvSpPr>
          <p:nvPr>
            <p:ph type="title"/>
          </p:nvPr>
        </p:nvSpPr>
        <p:spPr>
          <a:xfrm>
            <a:off x="1288064" y="960109"/>
            <a:ext cx="9637776" cy="1430696"/>
          </a:xfrm>
        </p:spPr>
        <p:txBody>
          <a:bodyPr>
            <a:normAutofit/>
          </a:bodyPr>
          <a:lstStyle/>
          <a:p>
            <a:r>
              <a:rPr lang="en-US" b="1" dirty="0">
                <a:solidFill>
                  <a:srgbClr val="FF0000"/>
                </a:solidFill>
              </a:rPr>
              <a:t>Effect on the </a:t>
            </a:r>
            <a:r>
              <a:rPr lang="en-US" b="1" dirty="0" err="1">
                <a:solidFill>
                  <a:srgbClr val="FF0000"/>
                </a:solidFill>
              </a:rPr>
              <a:t>Ilois</a:t>
            </a:r>
            <a:r>
              <a:rPr lang="en-US" b="1" dirty="0">
                <a:solidFill>
                  <a:srgbClr val="FF0000"/>
                </a:solidFill>
              </a:rPr>
              <a:t> :</a:t>
            </a:r>
          </a:p>
        </p:txBody>
      </p:sp>
      <p:sp>
        <p:nvSpPr>
          <p:cNvPr id="3" name="Content Placeholder 2">
            <a:extLst>
              <a:ext uri="{FF2B5EF4-FFF2-40B4-BE49-F238E27FC236}">
                <a16:creationId xmlns:a16="http://schemas.microsoft.com/office/drawing/2014/main" id="{D6A9FC6F-EDB5-3443-BB86-6EAFADF60E7B}"/>
              </a:ext>
            </a:extLst>
          </p:cNvPr>
          <p:cNvSpPr>
            <a:spLocks noGrp="1"/>
          </p:cNvSpPr>
          <p:nvPr>
            <p:ph idx="1"/>
          </p:nvPr>
        </p:nvSpPr>
        <p:spPr>
          <a:xfrm>
            <a:off x="1288064" y="2365481"/>
            <a:ext cx="9637776" cy="3176003"/>
          </a:xfrm>
        </p:spPr>
        <p:txBody>
          <a:bodyPr>
            <a:normAutofit/>
          </a:bodyPr>
          <a:lstStyle/>
          <a:p>
            <a:pPr marL="457200" lvl="1" indent="-457200">
              <a:spcBef>
                <a:spcPts val="0"/>
              </a:spcBef>
              <a:spcAft>
                <a:spcPts val="1200"/>
              </a:spcAft>
            </a:pPr>
            <a:r>
              <a:rPr lang="en-US" sz="2000" b="1" dirty="0"/>
              <a:t>Deprivation of possessions and homeland</a:t>
            </a:r>
          </a:p>
          <a:p>
            <a:pPr marL="457200" lvl="1" indent="-457200">
              <a:spcBef>
                <a:spcPts val="0"/>
              </a:spcBef>
              <a:spcAft>
                <a:spcPts val="1200"/>
              </a:spcAft>
            </a:pPr>
            <a:r>
              <a:rPr lang="en-US" sz="2000" b="1" dirty="0"/>
              <a:t>No meaningful relocation assistance</a:t>
            </a:r>
          </a:p>
          <a:p>
            <a:pPr marL="457200" lvl="1" indent="-457200">
              <a:spcBef>
                <a:spcPts val="0"/>
              </a:spcBef>
              <a:spcAft>
                <a:spcPts val="1200"/>
              </a:spcAft>
            </a:pPr>
            <a:r>
              <a:rPr lang="en-US" sz="2000" b="1" dirty="0"/>
              <a:t>Deplorable Living Conditions</a:t>
            </a:r>
          </a:p>
          <a:p>
            <a:pPr marL="457200" lvl="1" indent="-457200">
              <a:spcBef>
                <a:spcPts val="0"/>
              </a:spcBef>
              <a:spcAft>
                <a:spcPts val="1200"/>
              </a:spcAft>
            </a:pPr>
            <a:r>
              <a:rPr lang="en-US" sz="2000" b="1" dirty="0"/>
              <a:t>Abject Poverty</a:t>
            </a:r>
          </a:p>
          <a:p>
            <a:pPr marL="457200" lvl="1" indent="-457200">
              <a:spcBef>
                <a:spcPts val="0"/>
              </a:spcBef>
              <a:spcAft>
                <a:spcPts val="1200"/>
              </a:spcAft>
            </a:pPr>
            <a:r>
              <a:rPr lang="en-US" sz="2000" b="1" dirty="0"/>
              <a:t>High Rates of Unemployment</a:t>
            </a:r>
          </a:p>
          <a:p>
            <a:pPr marL="457200" lvl="1" indent="-457200">
              <a:spcBef>
                <a:spcPts val="0"/>
              </a:spcBef>
              <a:spcAft>
                <a:spcPts val="1200"/>
              </a:spcAft>
            </a:pPr>
            <a:r>
              <a:rPr lang="en-US" sz="2000" b="1" dirty="0"/>
              <a:t>Dislocation / Hopelessness / Insecurity</a:t>
            </a:r>
          </a:p>
          <a:p>
            <a:pPr marL="457200" lvl="1" indent="-457200">
              <a:spcBef>
                <a:spcPts val="0"/>
              </a:spcBef>
              <a:spcAft>
                <a:spcPts val="1200"/>
              </a:spcAft>
            </a:pPr>
            <a:r>
              <a:rPr lang="en-US" sz="2000" b="1" dirty="0"/>
              <a:t>Trauma</a:t>
            </a:r>
            <a:endParaRPr lang="en-US" sz="2000" dirty="0"/>
          </a:p>
        </p:txBody>
      </p:sp>
    </p:spTree>
    <p:extLst>
      <p:ext uri="{BB962C8B-B14F-4D97-AF65-F5344CB8AC3E}">
        <p14:creationId xmlns:p14="http://schemas.microsoft.com/office/powerpoint/2010/main" val="35557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linds(horizontal)">
                                      <p:cBhvr>
                                        <p:cTn id="19" dur="500"/>
                                        <p:tgtEl>
                                          <p:spTgt spid="3">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linds(horizontal)">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DE7E1A-18DD-634A-94D2-6B47DA0BBFF9}"/>
              </a:ext>
            </a:extLst>
          </p:cNvPr>
          <p:cNvSpPr>
            <a:spLocks noGrp="1"/>
          </p:cNvSpPr>
          <p:nvPr>
            <p:ph type="title"/>
          </p:nvPr>
        </p:nvSpPr>
        <p:spPr>
          <a:xfrm>
            <a:off x="1267442" y="960109"/>
            <a:ext cx="9637776" cy="1430696"/>
          </a:xfrm>
        </p:spPr>
        <p:txBody>
          <a:bodyPr>
            <a:normAutofit/>
          </a:bodyPr>
          <a:lstStyle/>
          <a:p>
            <a:r>
              <a:rPr lang="en-US" b="1" dirty="0">
                <a:solidFill>
                  <a:srgbClr val="FF0000"/>
                </a:solidFill>
              </a:rPr>
              <a:t>Case Study Findings:</a:t>
            </a:r>
          </a:p>
        </p:txBody>
      </p:sp>
      <p:sp>
        <p:nvSpPr>
          <p:cNvPr id="3" name="Content Placeholder 2">
            <a:extLst>
              <a:ext uri="{FF2B5EF4-FFF2-40B4-BE49-F238E27FC236}">
                <a16:creationId xmlns:a16="http://schemas.microsoft.com/office/drawing/2014/main" id="{D6A9FC6F-EDB5-3443-BB86-6EAFADF60E7B}"/>
              </a:ext>
            </a:extLst>
          </p:cNvPr>
          <p:cNvSpPr>
            <a:spLocks noGrp="1"/>
          </p:cNvSpPr>
          <p:nvPr>
            <p:ph idx="1"/>
          </p:nvPr>
        </p:nvSpPr>
        <p:spPr>
          <a:xfrm>
            <a:off x="1267442" y="1988806"/>
            <a:ext cx="9637776" cy="5720718"/>
          </a:xfrm>
        </p:spPr>
        <p:txBody>
          <a:bodyPr>
            <a:normAutofit/>
          </a:bodyPr>
          <a:lstStyle/>
          <a:p>
            <a:pPr marL="457200" lvl="1" indent="-457200">
              <a:lnSpc>
                <a:spcPct val="100000"/>
              </a:lnSpc>
              <a:spcBef>
                <a:spcPts val="0"/>
              </a:spcBef>
              <a:spcAft>
                <a:spcPts val="600"/>
              </a:spcAft>
            </a:pPr>
            <a:r>
              <a:rPr lang="en-US" sz="2800" b="1" dirty="0"/>
              <a:t>Criminal Behavior: </a:t>
            </a:r>
          </a:p>
          <a:p>
            <a:pPr marL="914400" lvl="2" indent="-457200">
              <a:lnSpc>
                <a:spcPct val="100000"/>
              </a:lnSpc>
              <a:spcBef>
                <a:spcPts val="0"/>
              </a:spcBef>
              <a:spcAft>
                <a:spcPts val="600"/>
              </a:spcAft>
            </a:pPr>
            <a:r>
              <a:rPr lang="en-US" sz="2400" b="1" dirty="0"/>
              <a:t>Incomplete Decolonization </a:t>
            </a:r>
          </a:p>
          <a:p>
            <a:pPr marL="914400" lvl="2" indent="-457200">
              <a:lnSpc>
                <a:spcPct val="100000"/>
              </a:lnSpc>
              <a:spcBef>
                <a:spcPts val="0"/>
              </a:spcBef>
              <a:spcAft>
                <a:spcPts val="600"/>
              </a:spcAft>
            </a:pPr>
            <a:r>
              <a:rPr lang="en-US" sz="2400" b="1" dirty="0"/>
              <a:t>Forced Eviction of the </a:t>
            </a:r>
            <a:r>
              <a:rPr lang="en-US" sz="2400" b="1" dirty="0" err="1"/>
              <a:t>Ilois</a:t>
            </a:r>
            <a:endParaRPr lang="en-US" sz="2400" b="1" dirty="0"/>
          </a:p>
          <a:p>
            <a:pPr marL="1371600" lvl="3" indent="-457200">
              <a:lnSpc>
                <a:spcPct val="100000"/>
              </a:lnSpc>
              <a:spcBef>
                <a:spcPts val="0"/>
              </a:spcBef>
              <a:spcAft>
                <a:spcPts val="600"/>
              </a:spcAft>
            </a:pPr>
            <a:r>
              <a:rPr lang="en-US" sz="2200" b="1" dirty="0"/>
              <a:t>Coercion</a:t>
            </a:r>
          </a:p>
          <a:p>
            <a:pPr marL="1371600" lvl="3" indent="-457200">
              <a:lnSpc>
                <a:spcPct val="100000"/>
              </a:lnSpc>
              <a:spcBef>
                <a:spcPts val="0"/>
              </a:spcBef>
              <a:spcAft>
                <a:spcPts val="600"/>
              </a:spcAft>
            </a:pPr>
            <a:r>
              <a:rPr lang="en-US" sz="2200" b="1" dirty="0"/>
              <a:t>International</a:t>
            </a:r>
            <a:r>
              <a:rPr lang="en-US" sz="2200" dirty="0"/>
              <a:t> </a:t>
            </a:r>
            <a:r>
              <a:rPr lang="en-US" sz="2200" b="1" dirty="0"/>
              <a:t>Displacement</a:t>
            </a:r>
            <a:endParaRPr lang="en-US" sz="2600" b="1" dirty="0"/>
          </a:p>
          <a:p>
            <a:pPr marL="457200" lvl="1" indent="-457200">
              <a:lnSpc>
                <a:spcPct val="100000"/>
              </a:lnSpc>
              <a:spcBef>
                <a:spcPts val="0"/>
              </a:spcBef>
              <a:spcAft>
                <a:spcPts val="600"/>
              </a:spcAft>
            </a:pPr>
            <a:r>
              <a:rPr lang="en-US" sz="2800" b="1" dirty="0"/>
              <a:t>Collusion: Two</a:t>
            </a:r>
            <a:r>
              <a:rPr lang="en-US" sz="2800" b="1" dirty="0">
                <a:solidFill>
                  <a:srgbClr val="92D050"/>
                </a:solidFill>
              </a:rPr>
              <a:t> </a:t>
            </a:r>
            <a:r>
              <a:rPr lang="en-US" sz="2800" b="1" dirty="0"/>
              <a:t>Nations</a:t>
            </a:r>
          </a:p>
          <a:p>
            <a:pPr marL="457200" lvl="1" indent="-457200">
              <a:lnSpc>
                <a:spcPct val="100000"/>
              </a:lnSpc>
              <a:spcBef>
                <a:spcPts val="0"/>
              </a:spcBef>
              <a:spcAft>
                <a:spcPts val="600"/>
              </a:spcAft>
            </a:pPr>
            <a:r>
              <a:rPr lang="en-US" sz="2800" b="1" dirty="0"/>
              <a:t>Context: Changing Global Order </a:t>
            </a:r>
          </a:p>
          <a:p>
            <a:pPr marL="457200" lvl="1" indent="-457200">
              <a:lnSpc>
                <a:spcPct val="100000"/>
              </a:lnSpc>
              <a:spcBef>
                <a:spcPts val="0"/>
              </a:spcBef>
              <a:spcAft>
                <a:spcPts val="600"/>
              </a:spcAft>
            </a:pPr>
            <a:r>
              <a:rPr lang="en-US" sz="2800" b="1" dirty="0"/>
              <a:t>Impunity &amp; Normalization</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pic>
        <p:nvPicPr>
          <p:cNvPr id="7" name="Picture 4" descr="USN1961Dugoutcano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7180" y="3002594"/>
            <a:ext cx="4639340" cy="21688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4224" y="1548533"/>
            <a:ext cx="2141538" cy="17305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440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DE7E1A-18DD-634A-94D2-6B47DA0BBFF9}"/>
              </a:ext>
            </a:extLst>
          </p:cNvPr>
          <p:cNvSpPr>
            <a:spLocks noGrp="1"/>
          </p:cNvSpPr>
          <p:nvPr>
            <p:ph type="title"/>
          </p:nvPr>
        </p:nvSpPr>
        <p:spPr>
          <a:xfrm>
            <a:off x="1288064" y="967211"/>
            <a:ext cx="9935912" cy="1430696"/>
          </a:xfrm>
        </p:spPr>
        <p:txBody>
          <a:bodyPr>
            <a:normAutofit/>
          </a:bodyPr>
          <a:lstStyle/>
          <a:p>
            <a:r>
              <a:rPr lang="en-US" b="1" dirty="0">
                <a:solidFill>
                  <a:srgbClr val="FF0000"/>
                </a:solidFill>
              </a:rPr>
              <a:t>Criminal Behavior: </a:t>
            </a:r>
            <a:br>
              <a:rPr lang="en-US" b="1" dirty="0">
                <a:solidFill>
                  <a:srgbClr val="FF0000"/>
                </a:solidFill>
              </a:rPr>
            </a:br>
            <a:r>
              <a:rPr lang="en-US" dirty="0">
                <a:solidFill>
                  <a:srgbClr val="FF0000"/>
                </a:solidFill>
              </a:rPr>
              <a:t>Incomplete Decolonization</a:t>
            </a:r>
          </a:p>
        </p:txBody>
      </p:sp>
      <p:sp>
        <p:nvSpPr>
          <p:cNvPr id="3" name="Content Placeholder 2">
            <a:extLst>
              <a:ext uri="{FF2B5EF4-FFF2-40B4-BE49-F238E27FC236}">
                <a16:creationId xmlns:a16="http://schemas.microsoft.com/office/drawing/2014/main" id="{D6A9FC6F-EDB5-3443-BB86-6EAFADF60E7B}"/>
              </a:ext>
            </a:extLst>
          </p:cNvPr>
          <p:cNvSpPr>
            <a:spLocks noGrp="1"/>
          </p:cNvSpPr>
          <p:nvPr>
            <p:ph idx="1"/>
          </p:nvPr>
        </p:nvSpPr>
        <p:spPr>
          <a:xfrm>
            <a:off x="1288064" y="2551629"/>
            <a:ext cx="9637776" cy="2714771"/>
          </a:xfrm>
        </p:spPr>
        <p:txBody>
          <a:bodyPr>
            <a:normAutofit lnSpcReduction="10000"/>
          </a:bodyPr>
          <a:lstStyle/>
          <a:p>
            <a:pPr marL="355600" lvl="1" indent="-342900"/>
            <a:r>
              <a:rPr lang="en-US" b="1" dirty="0"/>
              <a:t>UN General Assembly Declaration 1514 (XV) of 1960 ‘Declaration on the Granting of Independence to Colonial Countries and Peoples’ </a:t>
            </a:r>
            <a:endParaRPr lang="en-US" dirty="0"/>
          </a:p>
          <a:p>
            <a:pPr marL="469900" lvl="2" indent="0">
              <a:spcAft>
                <a:spcPts val="1200"/>
              </a:spcAft>
              <a:buNone/>
            </a:pPr>
            <a:r>
              <a:rPr lang="en-US" dirty="0"/>
              <a:t>	disruption of national unity of a country and preventing the right to self-	determination</a:t>
            </a:r>
          </a:p>
          <a:p>
            <a:pPr marL="355600" lvl="1" indent="-342900"/>
            <a:r>
              <a:rPr lang="en-US" b="1" dirty="0"/>
              <a:t>UN General Assembly Resolution 2066(XX) of 1965 </a:t>
            </a:r>
            <a:r>
              <a:rPr lang="en-US" sz="2000" dirty="0"/>
              <a:t>(directing the UK prior to creating of BIOT):</a:t>
            </a:r>
            <a:endParaRPr lang="en-US" dirty="0"/>
          </a:p>
          <a:p>
            <a:pPr marL="469900" lvl="2" indent="0">
              <a:spcAft>
                <a:spcPts val="1200"/>
              </a:spcAft>
              <a:buNone/>
            </a:pPr>
            <a:r>
              <a:rPr lang="en-US" dirty="0"/>
              <a:t>	“take no action which would dismember the territory of Mauritius and violate its 	territorial integrity”</a:t>
            </a:r>
            <a:endParaRPr lang="en-US" sz="1800" dirty="0"/>
          </a:p>
          <a:p>
            <a:pPr marL="0" indent="0">
              <a:buNone/>
            </a:pPr>
            <a:endParaRPr lang="en-US" sz="1800" dirty="0"/>
          </a:p>
          <a:p>
            <a:pPr marL="0" indent="0">
              <a:buNone/>
            </a:pPr>
            <a:endParaRPr lang="en-US" sz="2000" dirty="0"/>
          </a:p>
        </p:txBody>
      </p:sp>
    </p:spTree>
    <p:extLst>
      <p:ext uri="{BB962C8B-B14F-4D97-AF65-F5344CB8AC3E}">
        <p14:creationId xmlns:p14="http://schemas.microsoft.com/office/powerpoint/2010/main" val="2408686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DE7E1A-18DD-634A-94D2-6B47DA0BBFF9}"/>
              </a:ext>
            </a:extLst>
          </p:cNvPr>
          <p:cNvSpPr>
            <a:spLocks noGrp="1"/>
          </p:cNvSpPr>
          <p:nvPr>
            <p:ph type="title"/>
          </p:nvPr>
        </p:nvSpPr>
        <p:spPr>
          <a:xfrm>
            <a:off x="1277112" y="960109"/>
            <a:ext cx="9637776" cy="1430696"/>
          </a:xfrm>
        </p:spPr>
        <p:txBody>
          <a:bodyPr>
            <a:normAutofit/>
          </a:bodyPr>
          <a:lstStyle/>
          <a:p>
            <a:r>
              <a:rPr lang="en-US" b="1" dirty="0">
                <a:solidFill>
                  <a:srgbClr val="FF0000"/>
                </a:solidFill>
              </a:rPr>
              <a:t>Criminal Behavior: Forced Eviction</a:t>
            </a:r>
          </a:p>
        </p:txBody>
      </p:sp>
      <p:sp>
        <p:nvSpPr>
          <p:cNvPr id="3" name="Content Placeholder 2">
            <a:extLst>
              <a:ext uri="{FF2B5EF4-FFF2-40B4-BE49-F238E27FC236}">
                <a16:creationId xmlns:a16="http://schemas.microsoft.com/office/drawing/2014/main" id="{D6A9FC6F-EDB5-3443-BB86-6EAFADF60E7B}"/>
              </a:ext>
            </a:extLst>
          </p:cNvPr>
          <p:cNvSpPr>
            <a:spLocks noGrp="1"/>
          </p:cNvSpPr>
          <p:nvPr>
            <p:ph idx="1"/>
          </p:nvPr>
        </p:nvSpPr>
        <p:spPr>
          <a:xfrm>
            <a:off x="1277112" y="2199123"/>
            <a:ext cx="9637776" cy="2714771"/>
          </a:xfrm>
        </p:spPr>
        <p:txBody>
          <a:bodyPr>
            <a:noAutofit/>
          </a:bodyPr>
          <a:lstStyle/>
          <a:p>
            <a:pPr lvl="0">
              <a:spcBef>
                <a:spcPts val="600"/>
              </a:spcBef>
            </a:pPr>
            <a:r>
              <a:rPr lang="en-US" sz="2100" b="1" dirty="0"/>
              <a:t>Universal Declaration of Human Rights 1948, Article 25 </a:t>
            </a:r>
          </a:p>
          <a:p>
            <a:pPr>
              <a:spcBef>
                <a:spcPts val="600"/>
              </a:spcBef>
            </a:pPr>
            <a:r>
              <a:rPr lang="en-US" sz="2100" b="1" dirty="0"/>
              <a:t>International Convention on the Elimination of All Forms of Racial Discrimination 1965, Article 5 (e)</a:t>
            </a:r>
          </a:p>
          <a:p>
            <a:pPr lvl="0">
              <a:spcBef>
                <a:spcPts val="600"/>
              </a:spcBef>
            </a:pPr>
            <a:r>
              <a:rPr lang="en-US" sz="2100" b="1" dirty="0"/>
              <a:t>International Covenant on Economic, Social and Cultural Rights 1966, Article 11 (1)</a:t>
            </a:r>
          </a:p>
          <a:p>
            <a:pPr marL="0" indent="0">
              <a:spcBef>
                <a:spcPts val="600"/>
              </a:spcBef>
              <a:buNone/>
            </a:pPr>
            <a:r>
              <a:rPr lang="en-US" sz="1800" dirty="0"/>
              <a:t>	“[T]he permanent or temporary removal </a:t>
            </a:r>
            <a:r>
              <a:rPr lang="en-US" sz="1800" b="1" dirty="0"/>
              <a:t>against their will </a:t>
            </a:r>
            <a:r>
              <a:rPr lang="en-US" sz="1800" dirty="0"/>
              <a:t>of individuals, families and/or 	communities from the </a:t>
            </a:r>
            <a:r>
              <a:rPr lang="en-US" sz="1800" b="1" dirty="0"/>
              <a:t>homes and/or land which they occupy</a:t>
            </a:r>
            <a:r>
              <a:rPr lang="en-US" sz="1800" dirty="0"/>
              <a:t>, without the provision of, and 	access to, appropriate forms of </a:t>
            </a:r>
            <a:r>
              <a:rPr lang="en-US" sz="1800" b="1" dirty="0"/>
              <a:t>legal or other protection</a:t>
            </a:r>
            <a:r>
              <a:rPr lang="en-US" sz="1800" dirty="0"/>
              <a:t>” </a:t>
            </a:r>
            <a:endParaRPr lang="en-US" sz="1900" dirty="0"/>
          </a:p>
          <a:p>
            <a:pPr lvl="0">
              <a:spcBef>
                <a:spcPts val="600"/>
              </a:spcBef>
            </a:pPr>
            <a:r>
              <a:rPr lang="en-US" sz="1600" dirty="0">
                <a:solidFill>
                  <a:schemeClr val="tx1">
                    <a:lumMod val="50000"/>
                  </a:schemeClr>
                </a:solidFill>
              </a:rPr>
              <a:t>Convention on the Elimination of All Forms of Discrimination against Women 1979, Article 14(2)(h) </a:t>
            </a:r>
          </a:p>
          <a:p>
            <a:pPr lvl="0">
              <a:spcBef>
                <a:spcPts val="600"/>
              </a:spcBef>
            </a:pPr>
            <a:r>
              <a:rPr lang="en-US" sz="1600" dirty="0">
                <a:solidFill>
                  <a:schemeClr val="tx1">
                    <a:lumMod val="50000"/>
                  </a:schemeClr>
                </a:solidFill>
              </a:rPr>
              <a:t>Convention on the Rights of the Child 1989, Article 27(3)</a:t>
            </a:r>
          </a:p>
          <a:p>
            <a:pPr lvl="0">
              <a:spcBef>
                <a:spcPts val="600"/>
              </a:spcBef>
            </a:pPr>
            <a:r>
              <a:rPr lang="en-US" sz="1600" dirty="0">
                <a:solidFill>
                  <a:schemeClr val="tx1">
                    <a:lumMod val="50000"/>
                  </a:schemeClr>
                </a:solidFill>
              </a:rPr>
              <a:t>Rome Statute of the International Criminal Court 2002, Article 7</a:t>
            </a:r>
            <a:endParaRPr lang="en-US" sz="1600" b="1" dirty="0">
              <a:solidFill>
                <a:schemeClr val="tx1">
                  <a:lumMod val="50000"/>
                </a:schemeClr>
              </a:solidFill>
            </a:endParaRPr>
          </a:p>
          <a:p>
            <a:pPr>
              <a:spcBef>
                <a:spcPts val="600"/>
              </a:spcBef>
            </a:pPr>
            <a:r>
              <a:rPr lang="en-US" sz="1600" dirty="0">
                <a:solidFill>
                  <a:schemeClr val="tx1">
                    <a:lumMod val="50000"/>
                  </a:schemeClr>
                </a:solidFill>
              </a:rPr>
              <a:t>UN Basic Principles and Guidelines on Development-based Evictions and Displacement 2007</a:t>
            </a:r>
          </a:p>
        </p:txBody>
      </p:sp>
    </p:spTree>
    <p:extLst>
      <p:ext uri="{BB962C8B-B14F-4D97-AF65-F5344CB8AC3E}">
        <p14:creationId xmlns:p14="http://schemas.microsoft.com/office/powerpoint/2010/main" val="147702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a:extLst>
              <a:ext uri="{FF2B5EF4-FFF2-40B4-BE49-F238E27FC236}">
                <a16:creationId xmlns:a16="http://schemas.microsoft.com/office/drawing/2014/main" id="{2DEFAAE7-518D-CB48-9AC4-4BED307BB351}"/>
              </a:ext>
            </a:extLst>
          </p:cNvPr>
          <p:cNvSpPr>
            <a:spLocks noGrp="1"/>
          </p:cNvSpPr>
          <p:nvPr>
            <p:ph type="title"/>
          </p:nvPr>
        </p:nvSpPr>
        <p:spPr>
          <a:xfrm>
            <a:off x="1165855" y="965735"/>
            <a:ext cx="10047384" cy="1325563"/>
          </a:xfrm>
        </p:spPr>
        <p:txBody>
          <a:bodyPr/>
          <a:lstStyle/>
          <a:p>
            <a:r>
              <a:rPr lang="en-US" b="1" dirty="0">
                <a:solidFill>
                  <a:srgbClr val="FF0000"/>
                </a:solidFill>
              </a:rPr>
              <a:t>Collusion &amp; Deviance</a:t>
            </a:r>
          </a:p>
        </p:txBody>
      </p:sp>
      <p:sp>
        <p:nvSpPr>
          <p:cNvPr id="12" name="Content Placeholder 2">
            <a:extLst>
              <a:ext uri="{FF2B5EF4-FFF2-40B4-BE49-F238E27FC236}">
                <a16:creationId xmlns:a16="http://schemas.microsoft.com/office/drawing/2014/main" id="{6CDF12C7-132D-544C-B506-51A256A30DF7}"/>
              </a:ext>
            </a:extLst>
          </p:cNvPr>
          <p:cNvSpPr>
            <a:spLocks noGrp="1"/>
          </p:cNvSpPr>
          <p:nvPr>
            <p:ph idx="1"/>
          </p:nvPr>
        </p:nvSpPr>
        <p:spPr>
          <a:xfrm>
            <a:off x="1204510" y="2243171"/>
            <a:ext cx="9782979" cy="3649093"/>
          </a:xfrm>
        </p:spPr>
        <p:txBody>
          <a:bodyPr>
            <a:normAutofit lnSpcReduction="10000"/>
          </a:bodyPr>
          <a:lstStyle/>
          <a:p>
            <a:r>
              <a:rPr lang="en-US" dirty="0"/>
              <a:t>Forced Eviction &amp; Displacement of </a:t>
            </a:r>
            <a:r>
              <a:rPr lang="en-US" dirty="0" err="1"/>
              <a:t>Ilois</a:t>
            </a:r>
            <a:r>
              <a:rPr lang="en-US" dirty="0"/>
              <a:t> through</a:t>
            </a:r>
          </a:p>
          <a:p>
            <a:pPr lvl="1"/>
            <a:r>
              <a:rPr lang="en-US" dirty="0"/>
              <a:t>Recolonizing &amp; relabeling </a:t>
            </a:r>
            <a:r>
              <a:rPr lang="en-US" dirty="0" err="1"/>
              <a:t>Chagos</a:t>
            </a:r>
            <a:r>
              <a:rPr lang="en-US" dirty="0"/>
              <a:t> Archipelago into BIOT</a:t>
            </a:r>
          </a:p>
          <a:p>
            <a:pPr lvl="1"/>
            <a:r>
              <a:rPr lang="en-US" dirty="0"/>
              <a:t>Secret Agreement between US &amp; UK</a:t>
            </a:r>
          </a:p>
          <a:p>
            <a:r>
              <a:rPr lang="en-US" dirty="0"/>
              <a:t>Deviance</a:t>
            </a:r>
          </a:p>
          <a:p>
            <a:pPr lvl="1"/>
            <a:r>
              <a:rPr lang="en-US" dirty="0"/>
              <a:t>Exchange of Notes vs. Treaty</a:t>
            </a:r>
          </a:p>
          <a:p>
            <a:pPr lvl="1"/>
            <a:r>
              <a:rPr lang="en-US" dirty="0"/>
              <a:t>Order in Council, no parliamentary oversight</a:t>
            </a:r>
          </a:p>
          <a:p>
            <a:pPr lvl="1"/>
            <a:r>
              <a:rPr lang="en-US" dirty="0"/>
              <a:t>Concealed from US Congress, UK Parliament, and the United Nations</a:t>
            </a:r>
          </a:p>
          <a:p>
            <a:pPr lvl="1"/>
            <a:r>
              <a:rPr lang="en-US" dirty="0"/>
              <a:t>Fiction of ‘No Permanent Residents’ in the </a:t>
            </a:r>
            <a:r>
              <a:rPr lang="en-US" dirty="0" err="1"/>
              <a:t>Chagos</a:t>
            </a:r>
            <a:r>
              <a:rPr lang="en-US" dirty="0"/>
              <a:t> Archipelago</a:t>
            </a:r>
          </a:p>
          <a:p>
            <a:pPr marL="457200" lvl="1" indent="0">
              <a:buNone/>
            </a:pPr>
            <a:r>
              <a:rPr lang="en-US" dirty="0"/>
              <a:t>						...a </a:t>
            </a:r>
            <a:r>
              <a:rPr lang="en-US" b="1" dirty="0"/>
              <a:t>Multi-State Collusion Crime</a:t>
            </a:r>
          </a:p>
        </p:txBody>
      </p:sp>
    </p:spTree>
    <p:extLst>
      <p:ext uri="{BB962C8B-B14F-4D97-AF65-F5344CB8AC3E}">
        <p14:creationId xmlns:p14="http://schemas.microsoft.com/office/powerpoint/2010/main" val="75158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a:extLst>
              <a:ext uri="{FF2B5EF4-FFF2-40B4-BE49-F238E27FC236}">
                <a16:creationId xmlns:a16="http://schemas.microsoft.com/office/drawing/2014/main" id="{187EF424-12EA-4443-A0E1-D3F04B5E1DD4}"/>
              </a:ext>
            </a:extLst>
          </p:cNvPr>
          <p:cNvSpPr>
            <a:spLocks noGrp="1"/>
          </p:cNvSpPr>
          <p:nvPr>
            <p:ph type="title"/>
          </p:nvPr>
        </p:nvSpPr>
        <p:spPr>
          <a:xfrm>
            <a:off x="1181897" y="994728"/>
            <a:ext cx="10047384" cy="1325563"/>
          </a:xfrm>
        </p:spPr>
        <p:txBody>
          <a:bodyPr/>
          <a:lstStyle/>
          <a:p>
            <a:r>
              <a:rPr lang="en-US" b="1" dirty="0">
                <a:solidFill>
                  <a:srgbClr val="FF0000"/>
                </a:solidFill>
              </a:rPr>
              <a:t>Context: Changing Global Order</a:t>
            </a:r>
          </a:p>
        </p:txBody>
      </p:sp>
      <p:sp>
        <p:nvSpPr>
          <p:cNvPr id="12" name="Content Placeholder 2">
            <a:extLst>
              <a:ext uri="{FF2B5EF4-FFF2-40B4-BE49-F238E27FC236}">
                <a16:creationId xmlns:a16="http://schemas.microsoft.com/office/drawing/2014/main" id="{FAFF5782-1425-534B-B000-577E51D33BD0}"/>
              </a:ext>
            </a:extLst>
          </p:cNvPr>
          <p:cNvSpPr>
            <a:spLocks noGrp="1"/>
          </p:cNvSpPr>
          <p:nvPr>
            <p:ph idx="1"/>
          </p:nvPr>
        </p:nvSpPr>
        <p:spPr>
          <a:xfrm>
            <a:off x="1200838" y="2038120"/>
            <a:ext cx="9782979" cy="3668618"/>
          </a:xfrm>
        </p:spPr>
        <p:txBody>
          <a:bodyPr>
            <a:normAutofit fontScale="92500" lnSpcReduction="20000"/>
          </a:bodyPr>
          <a:lstStyle/>
          <a:p>
            <a:pPr marL="457200" lvl="1" indent="-457200">
              <a:spcBef>
                <a:spcPts val="0"/>
              </a:spcBef>
              <a:spcAft>
                <a:spcPts val="1200"/>
              </a:spcAft>
            </a:pPr>
            <a:r>
              <a:rPr lang="en-US" sz="2800" dirty="0"/>
              <a:t>New Normative Order: Development of Human Rights Norms &amp; Narratives</a:t>
            </a:r>
          </a:p>
          <a:p>
            <a:pPr marL="457200" lvl="1" indent="-457200">
              <a:spcBef>
                <a:spcPts val="0"/>
              </a:spcBef>
              <a:spcAft>
                <a:spcPts val="1200"/>
              </a:spcAft>
            </a:pPr>
            <a:r>
              <a:rPr lang="en-US" sz="2800" dirty="0"/>
              <a:t>Transition from Colonialism to Post-Colonial World &amp; Neocolonialism</a:t>
            </a:r>
          </a:p>
          <a:p>
            <a:pPr marL="914400" lvl="2" indent="-457200">
              <a:spcBef>
                <a:spcPts val="0"/>
              </a:spcBef>
              <a:spcAft>
                <a:spcPts val="1200"/>
              </a:spcAft>
            </a:pPr>
            <a:r>
              <a:rPr lang="en-US" sz="2400" dirty="0"/>
              <a:t>Collusion through trusted, homophilic network (US &amp; UK)</a:t>
            </a:r>
          </a:p>
          <a:p>
            <a:pPr marL="914400" lvl="2" indent="-457200">
              <a:spcBef>
                <a:spcPts val="0"/>
              </a:spcBef>
              <a:spcAft>
                <a:spcPts val="1200"/>
              </a:spcAft>
            </a:pPr>
            <a:r>
              <a:rPr lang="en-US" sz="2400" dirty="0"/>
              <a:t>Military Bases as means to an end (military and geo-strategic interests; capital accumulation)</a:t>
            </a:r>
          </a:p>
          <a:p>
            <a:pPr marL="457200" lvl="1" indent="-457200">
              <a:spcBef>
                <a:spcPts val="0"/>
              </a:spcBef>
              <a:spcAft>
                <a:spcPts val="1200"/>
              </a:spcAft>
            </a:pPr>
            <a:r>
              <a:rPr lang="en-US" sz="2800" dirty="0"/>
              <a:t>Building Foundation for </a:t>
            </a:r>
            <a:r>
              <a:rPr lang="en-US" sz="2800" dirty="0" err="1"/>
              <a:t>Neoliberalization</a:t>
            </a:r>
            <a:endParaRPr lang="en-US" sz="2800" dirty="0"/>
          </a:p>
          <a:p>
            <a:pPr marL="914400" lvl="2" indent="-457200">
              <a:spcBef>
                <a:spcPts val="0"/>
              </a:spcBef>
              <a:spcAft>
                <a:spcPts val="1200"/>
              </a:spcAft>
            </a:pPr>
            <a:r>
              <a:rPr lang="en-US" sz="2400" dirty="0"/>
              <a:t>US Superpower Status (military and geo-strategic interests)</a:t>
            </a:r>
          </a:p>
          <a:p>
            <a:pPr marL="914400" lvl="2" indent="-457200">
              <a:spcBef>
                <a:spcPts val="0"/>
              </a:spcBef>
              <a:spcAft>
                <a:spcPts val="1200"/>
              </a:spcAft>
            </a:pPr>
            <a:r>
              <a:rPr lang="en-US" sz="2400" dirty="0"/>
              <a:t>US Corporate Interests (capital accumulation)</a:t>
            </a:r>
          </a:p>
        </p:txBody>
      </p:sp>
    </p:spTree>
    <p:extLst>
      <p:ext uri="{BB962C8B-B14F-4D97-AF65-F5344CB8AC3E}">
        <p14:creationId xmlns:p14="http://schemas.microsoft.com/office/powerpoint/2010/main" val="184054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a:extLst>
              <a:ext uri="{FF2B5EF4-FFF2-40B4-BE49-F238E27FC236}">
                <a16:creationId xmlns:a16="http://schemas.microsoft.com/office/drawing/2014/main" id="{F40F6CAF-266F-BC4B-9AA6-4D6FC3E4EB2F}"/>
              </a:ext>
            </a:extLst>
          </p:cNvPr>
          <p:cNvSpPr>
            <a:spLocks noGrp="1"/>
          </p:cNvSpPr>
          <p:nvPr>
            <p:ph type="title"/>
          </p:nvPr>
        </p:nvSpPr>
        <p:spPr>
          <a:xfrm>
            <a:off x="1197939" y="994728"/>
            <a:ext cx="10047384" cy="1325563"/>
          </a:xfrm>
        </p:spPr>
        <p:txBody>
          <a:bodyPr/>
          <a:lstStyle/>
          <a:p>
            <a:r>
              <a:rPr lang="en-US" b="1" dirty="0">
                <a:solidFill>
                  <a:srgbClr val="FF0000"/>
                </a:solidFill>
              </a:rPr>
              <a:t>Impunity &amp; Normalization</a:t>
            </a:r>
          </a:p>
        </p:txBody>
      </p:sp>
      <p:sp>
        <p:nvSpPr>
          <p:cNvPr id="12" name="Content Placeholder 2">
            <a:extLst>
              <a:ext uri="{FF2B5EF4-FFF2-40B4-BE49-F238E27FC236}">
                <a16:creationId xmlns:a16="http://schemas.microsoft.com/office/drawing/2014/main" id="{F72A8A74-26DF-7746-B018-D2EAEAF1DA36}"/>
              </a:ext>
            </a:extLst>
          </p:cNvPr>
          <p:cNvSpPr>
            <a:spLocks noGrp="1"/>
          </p:cNvSpPr>
          <p:nvPr>
            <p:ph idx="1"/>
          </p:nvPr>
        </p:nvSpPr>
        <p:spPr>
          <a:xfrm>
            <a:off x="1215462" y="2255597"/>
            <a:ext cx="9782979" cy="3996920"/>
          </a:xfrm>
        </p:spPr>
        <p:txBody>
          <a:bodyPr>
            <a:normAutofit/>
          </a:bodyPr>
          <a:lstStyle/>
          <a:p>
            <a:pPr lvl="0"/>
            <a:r>
              <a:rPr lang="en-US" dirty="0"/>
              <a:t>Selective applicability of national and international laws &amp; norms for powerful state actors (UK and USA)</a:t>
            </a:r>
          </a:p>
          <a:p>
            <a:pPr lvl="0"/>
            <a:r>
              <a:rPr lang="en-US" dirty="0"/>
              <a:t>Normalization among direct government participants and subsequent governments </a:t>
            </a:r>
          </a:p>
          <a:p>
            <a:pPr lvl="0"/>
            <a:r>
              <a:rPr lang="en-US" dirty="0"/>
              <a:t>Normalization for decades by domestic supreme courts and until recently by international courts</a:t>
            </a:r>
          </a:p>
          <a:p>
            <a:r>
              <a:rPr lang="en-US" dirty="0"/>
              <a:t>The lack of enforcement of international human rights norms undermines the legitimacy of domestic and  international governance bodies </a:t>
            </a:r>
          </a:p>
          <a:p>
            <a:pPr lvl="0"/>
            <a:endParaRPr lang="en-US" dirty="0"/>
          </a:p>
        </p:txBody>
      </p:sp>
    </p:spTree>
    <p:extLst>
      <p:ext uri="{BB962C8B-B14F-4D97-AF65-F5344CB8AC3E}">
        <p14:creationId xmlns:p14="http://schemas.microsoft.com/office/powerpoint/2010/main" val="267625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DE7E1A-18DD-634A-94D2-6B47DA0BBFF9}"/>
              </a:ext>
            </a:extLst>
          </p:cNvPr>
          <p:cNvSpPr>
            <a:spLocks noGrp="1"/>
          </p:cNvSpPr>
          <p:nvPr>
            <p:ph type="title"/>
          </p:nvPr>
        </p:nvSpPr>
        <p:spPr>
          <a:xfrm>
            <a:off x="1245028" y="996067"/>
            <a:ext cx="9637776" cy="1430696"/>
          </a:xfrm>
        </p:spPr>
        <p:txBody>
          <a:bodyPr>
            <a:normAutofit/>
          </a:bodyPr>
          <a:lstStyle/>
          <a:p>
            <a:r>
              <a:rPr lang="en-US" b="1" dirty="0">
                <a:solidFill>
                  <a:srgbClr val="FF0000"/>
                </a:solidFill>
              </a:rPr>
              <a:t>Conclusions</a:t>
            </a:r>
          </a:p>
        </p:txBody>
      </p:sp>
      <p:sp>
        <p:nvSpPr>
          <p:cNvPr id="3" name="Content Placeholder 2">
            <a:extLst>
              <a:ext uri="{FF2B5EF4-FFF2-40B4-BE49-F238E27FC236}">
                <a16:creationId xmlns:a16="http://schemas.microsoft.com/office/drawing/2014/main" id="{D6A9FC6F-EDB5-3443-BB86-6EAFADF60E7B}"/>
              </a:ext>
            </a:extLst>
          </p:cNvPr>
          <p:cNvSpPr>
            <a:spLocks noGrp="1"/>
          </p:cNvSpPr>
          <p:nvPr>
            <p:ph idx="1"/>
          </p:nvPr>
        </p:nvSpPr>
        <p:spPr>
          <a:xfrm>
            <a:off x="1277112" y="2432599"/>
            <a:ext cx="9637776" cy="5720718"/>
          </a:xfrm>
        </p:spPr>
        <p:txBody>
          <a:bodyPr>
            <a:normAutofit/>
          </a:bodyPr>
          <a:lstStyle/>
          <a:p>
            <a:pPr marL="0" indent="0">
              <a:buNone/>
            </a:pPr>
            <a:r>
              <a:rPr lang="en-US" dirty="0"/>
              <a:t>The need for consistent application of domestic and international laws to reduce impunity of those in power</a:t>
            </a:r>
          </a:p>
          <a:p>
            <a:pPr lvl="1"/>
            <a:r>
              <a:rPr lang="en-US" dirty="0"/>
              <a:t>Trend towards Anomie – guiding force of  norms and laws diminished</a:t>
            </a:r>
          </a:p>
          <a:p>
            <a:pPr lvl="1"/>
            <a:r>
              <a:rPr lang="en-US" dirty="0"/>
              <a:t>Normalization of which has a direct impact on democracy, governability and the reduction of the power of civil society movements</a:t>
            </a:r>
          </a:p>
          <a:p>
            <a:r>
              <a:rPr lang="en-US" dirty="0"/>
              <a:t>More research and analysis of other Multi-State Collusion Crimes needed</a:t>
            </a:r>
          </a:p>
          <a:p>
            <a:pPr marL="0" indent="0">
              <a:buNone/>
            </a:pPr>
            <a:endParaRPr lang="en-US" sz="2000" dirty="0"/>
          </a:p>
        </p:txBody>
      </p:sp>
      <p:sp>
        <p:nvSpPr>
          <p:cNvPr id="7" name="Content Placeholder 2"/>
          <p:cNvSpPr txBox="1">
            <a:spLocks/>
          </p:cNvSpPr>
          <p:nvPr/>
        </p:nvSpPr>
        <p:spPr>
          <a:xfrm>
            <a:off x="1215462" y="2336137"/>
            <a:ext cx="9782979" cy="32279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58761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DE7E1A-18DD-634A-94D2-6B47DA0BBFF9}"/>
              </a:ext>
            </a:extLst>
          </p:cNvPr>
          <p:cNvSpPr>
            <a:spLocks noGrp="1"/>
          </p:cNvSpPr>
          <p:nvPr>
            <p:ph type="title"/>
          </p:nvPr>
        </p:nvSpPr>
        <p:spPr>
          <a:xfrm>
            <a:off x="1288064" y="2604049"/>
            <a:ext cx="9637776" cy="1430696"/>
          </a:xfrm>
        </p:spPr>
        <p:txBody>
          <a:bodyPr>
            <a:normAutofit/>
          </a:bodyPr>
          <a:lstStyle/>
          <a:p>
            <a:pPr algn="ctr"/>
            <a:r>
              <a:rPr lang="en-US" b="1" dirty="0">
                <a:solidFill>
                  <a:srgbClr val="FF0000"/>
                </a:solidFill>
              </a:rPr>
              <a:t>Thank you</a:t>
            </a:r>
          </a:p>
        </p:txBody>
      </p:sp>
      <p:sp>
        <p:nvSpPr>
          <p:cNvPr id="3" name="Content Placeholder 2">
            <a:extLst>
              <a:ext uri="{FF2B5EF4-FFF2-40B4-BE49-F238E27FC236}">
                <a16:creationId xmlns:a16="http://schemas.microsoft.com/office/drawing/2014/main" id="{D6A9FC6F-EDB5-3443-BB86-6EAFADF60E7B}"/>
              </a:ext>
            </a:extLst>
          </p:cNvPr>
          <p:cNvSpPr>
            <a:spLocks noGrp="1"/>
          </p:cNvSpPr>
          <p:nvPr>
            <p:ph idx="1"/>
          </p:nvPr>
        </p:nvSpPr>
        <p:spPr>
          <a:xfrm>
            <a:off x="1277112" y="2432599"/>
            <a:ext cx="9637776" cy="5720718"/>
          </a:xfrm>
        </p:spPr>
        <p:txBody>
          <a:bodyPr>
            <a:normAutofit/>
          </a:bodyPr>
          <a:lstStyle/>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3095275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DE7E1A-18DD-634A-94D2-6B47DA0BBFF9}"/>
              </a:ext>
            </a:extLst>
          </p:cNvPr>
          <p:cNvSpPr>
            <a:spLocks noGrp="1"/>
          </p:cNvSpPr>
          <p:nvPr>
            <p:ph type="title"/>
          </p:nvPr>
        </p:nvSpPr>
        <p:spPr>
          <a:xfrm>
            <a:off x="1277112" y="984750"/>
            <a:ext cx="9637776" cy="1161014"/>
          </a:xfrm>
        </p:spPr>
        <p:txBody>
          <a:bodyPr>
            <a:normAutofit/>
          </a:bodyPr>
          <a:lstStyle/>
          <a:p>
            <a:r>
              <a:rPr lang="en-US" sz="4800" b="1" dirty="0">
                <a:solidFill>
                  <a:srgbClr val="FF0000"/>
                </a:solidFill>
              </a:rPr>
              <a:t>State Crime</a:t>
            </a:r>
          </a:p>
        </p:txBody>
      </p:sp>
      <p:sp>
        <p:nvSpPr>
          <p:cNvPr id="7" name="Content Placeholder 2">
            <a:extLst>
              <a:ext uri="{FF2B5EF4-FFF2-40B4-BE49-F238E27FC236}">
                <a16:creationId xmlns:a16="http://schemas.microsoft.com/office/drawing/2014/main" id="{04A4F043-7BDE-734C-9FF2-DE55E5D4739F}"/>
              </a:ext>
            </a:extLst>
          </p:cNvPr>
          <p:cNvSpPr txBox="1">
            <a:spLocks/>
          </p:cNvSpPr>
          <p:nvPr/>
        </p:nvSpPr>
        <p:spPr>
          <a:xfrm>
            <a:off x="1277112" y="2145764"/>
            <a:ext cx="9637776" cy="271477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just">
              <a:buFont typeface="Arial" panose="020B0604020202020204" pitchFamily="34" charset="0"/>
              <a:buNone/>
            </a:pPr>
            <a:r>
              <a:rPr lang="en-US" sz="2600" dirty="0"/>
              <a:t>“state </a:t>
            </a:r>
            <a:r>
              <a:rPr lang="en-US" sz="2600" b="1" dirty="0"/>
              <a:t>organizational deviance </a:t>
            </a:r>
            <a:r>
              <a:rPr lang="en-US" sz="2600" dirty="0"/>
              <a:t>involving  the violation of human rights” </a:t>
            </a:r>
            <a:r>
              <a:rPr lang="en-US" sz="1600" i="1" dirty="0">
                <a:solidFill>
                  <a:prstClr val="white"/>
                </a:solidFill>
              </a:rPr>
              <a:t>Green &amp; Ward, 2004, p.2. </a:t>
            </a:r>
            <a:endParaRPr lang="en-US" sz="2800" dirty="0"/>
          </a:p>
          <a:p>
            <a:pPr marL="0" lvl="1" indent="0" algn="just">
              <a:buFont typeface="Arial" panose="020B0604020202020204" pitchFamily="34" charset="0"/>
              <a:buNone/>
            </a:pPr>
            <a:endParaRPr lang="en-US" sz="2600" dirty="0"/>
          </a:p>
          <a:p>
            <a:pPr marL="0" lvl="1" indent="0" algn="just">
              <a:buNone/>
            </a:pPr>
            <a:r>
              <a:rPr lang="en-US" sz="2600" dirty="0"/>
              <a:t>“acts/actions or inaction/omissions committed by </a:t>
            </a:r>
            <a:r>
              <a:rPr lang="en-US" sz="2600" b="1" dirty="0"/>
              <a:t>government agencies </a:t>
            </a:r>
            <a:r>
              <a:rPr lang="en-US" sz="2600" dirty="0"/>
              <a:t>or caused by </a:t>
            </a:r>
            <a:r>
              <a:rPr lang="en-US" sz="2600" b="1" dirty="0"/>
              <a:t>public policies </a:t>
            </a:r>
            <a:r>
              <a:rPr lang="en-US" sz="2600" dirty="0"/>
              <a:t>whose victims suffer harm as a result of </a:t>
            </a:r>
            <a:r>
              <a:rPr lang="en-US" sz="2600" b="1" dirty="0"/>
              <a:t>social, political, and economic injustice, racial, sexual, and cultural discrimination and abuse of political and/or economic crime</a:t>
            </a:r>
            <a:r>
              <a:rPr lang="en-US" sz="2600" dirty="0"/>
              <a:t>” </a:t>
            </a:r>
            <a:r>
              <a:rPr lang="en-US" sz="1600" i="1" dirty="0"/>
              <a:t>Barak, 2011, p.36. </a:t>
            </a:r>
          </a:p>
          <a:p>
            <a:pPr marL="0" lvl="1" indent="0" algn="just">
              <a:buNone/>
            </a:pPr>
            <a:endParaRPr lang="en-US" sz="1600" i="1" dirty="0">
              <a:solidFill>
                <a:prstClr val="white"/>
              </a:solidFill>
            </a:endParaRPr>
          </a:p>
          <a:p>
            <a:pPr marL="0" indent="0">
              <a:buFont typeface="Arial" panose="020B0604020202020204" pitchFamily="34" charset="0"/>
              <a:buNone/>
            </a:pPr>
            <a:endParaRPr lang="en-US" sz="1900" dirty="0"/>
          </a:p>
          <a:p>
            <a:pPr marL="0" indent="0">
              <a:buFont typeface="Arial" panose="020B0604020202020204" pitchFamily="34" charset="0"/>
              <a:buNone/>
            </a:pPr>
            <a:endParaRPr lang="en-US" sz="1900" dirty="0"/>
          </a:p>
        </p:txBody>
      </p:sp>
    </p:spTree>
    <p:extLst>
      <p:ext uri="{BB962C8B-B14F-4D97-AF65-F5344CB8AC3E}">
        <p14:creationId xmlns:p14="http://schemas.microsoft.com/office/powerpoint/2010/main" val="193857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DE7E1A-18DD-634A-94D2-6B47DA0BBFF9}"/>
              </a:ext>
            </a:extLst>
          </p:cNvPr>
          <p:cNvSpPr>
            <a:spLocks noGrp="1"/>
          </p:cNvSpPr>
          <p:nvPr>
            <p:ph type="title"/>
          </p:nvPr>
        </p:nvSpPr>
        <p:spPr>
          <a:xfrm>
            <a:off x="1277112" y="960109"/>
            <a:ext cx="9637776" cy="1161014"/>
          </a:xfrm>
        </p:spPr>
        <p:txBody>
          <a:bodyPr>
            <a:normAutofit/>
          </a:bodyPr>
          <a:lstStyle/>
          <a:p>
            <a:r>
              <a:rPr lang="en-US" sz="4800" b="1" dirty="0">
                <a:solidFill>
                  <a:srgbClr val="FF0000"/>
                </a:solidFill>
              </a:rPr>
              <a:t>State Crime &amp; Power</a:t>
            </a:r>
          </a:p>
        </p:txBody>
      </p:sp>
      <p:sp>
        <p:nvSpPr>
          <p:cNvPr id="9" name="Content Placeholder 2">
            <a:extLst>
              <a:ext uri="{FF2B5EF4-FFF2-40B4-BE49-F238E27FC236}">
                <a16:creationId xmlns:a16="http://schemas.microsoft.com/office/drawing/2014/main" id="{96369273-191D-8248-8220-92B42F91B85E}"/>
              </a:ext>
            </a:extLst>
          </p:cNvPr>
          <p:cNvSpPr txBox="1">
            <a:spLocks/>
          </p:cNvSpPr>
          <p:nvPr/>
        </p:nvSpPr>
        <p:spPr>
          <a:xfrm>
            <a:off x="1288064" y="2222060"/>
            <a:ext cx="9637776" cy="271477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just">
              <a:spcBef>
                <a:spcPts val="600"/>
              </a:spcBef>
              <a:spcAft>
                <a:spcPts val="600"/>
              </a:spcAft>
              <a:buFont typeface="Arial" panose="020B0604020202020204" pitchFamily="34" charset="0"/>
              <a:buNone/>
            </a:pPr>
            <a:r>
              <a:rPr lang="en-US" sz="2800" dirty="0"/>
              <a:t>“delegated or implied </a:t>
            </a:r>
            <a:r>
              <a:rPr lang="en-US" sz="2800" b="1" dirty="0"/>
              <a:t>trust</a:t>
            </a:r>
            <a:r>
              <a:rPr lang="en-US" sz="2800" dirty="0"/>
              <a:t>” </a:t>
            </a:r>
            <a:r>
              <a:rPr lang="en-US" sz="1600" i="1" dirty="0">
                <a:solidFill>
                  <a:prstClr val="white"/>
                </a:solidFill>
              </a:rPr>
              <a:t>Sutherland, 1940, p.3 </a:t>
            </a:r>
          </a:p>
          <a:p>
            <a:pPr marL="0" lvl="1" indent="0" algn="just">
              <a:spcBef>
                <a:spcPts val="600"/>
              </a:spcBef>
              <a:spcAft>
                <a:spcPts val="600"/>
              </a:spcAft>
              <a:buFont typeface="Arial" panose="020B0604020202020204" pitchFamily="34" charset="0"/>
              <a:buNone/>
            </a:pPr>
            <a:endParaRPr lang="en-US" sz="2000" dirty="0"/>
          </a:p>
          <a:p>
            <a:pPr marL="0" lvl="1" indent="0" algn="just">
              <a:spcBef>
                <a:spcPts val="600"/>
              </a:spcBef>
              <a:spcAft>
                <a:spcPts val="600"/>
              </a:spcAft>
              <a:buNone/>
            </a:pPr>
            <a:r>
              <a:rPr lang="en-US" sz="2800" dirty="0"/>
              <a:t>“power</a:t>
            </a:r>
            <a:r>
              <a:rPr lang="en-US" sz="2800" i="1" dirty="0"/>
              <a:t> </a:t>
            </a:r>
            <a:r>
              <a:rPr lang="en-US" sz="2800" dirty="0"/>
              <a:t>exists only through social relationships and is </a:t>
            </a:r>
            <a:r>
              <a:rPr lang="en-US" sz="2800" b="1" dirty="0"/>
              <a:t>historically and culturally specific</a:t>
            </a:r>
            <a:r>
              <a:rPr lang="en-US" sz="2800" dirty="0"/>
              <a:t>... It is </a:t>
            </a:r>
            <a:r>
              <a:rPr lang="en-US" sz="2800" b="1" dirty="0"/>
              <a:t>produced and reproduced within social structures</a:t>
            </a:r>
            <a:r>
              <a:rPr lang="en-US" sz="2800" dirty="0"/>
              <a:t>... </a:t>
            </a:r>
          </a:p>
          <a:p>
            <a:pPr marL="0" lvl="1" indent="0" algn="just">
              <a:spcBef>
                <a:spcPts val="600"/>
              </a:spcBef>
              <a:spcAft>
                <a:spcPts val="600"/>
              </a:spcAft>
              <a:buNone/>
            </a:pPr>
            <a:r>
              <a:rPr lang="en-US" sz="2800" dirty="0"/>
              <a:t>Power is exercised, obtained, legitimated, and maintained through </a:t>
            </a:r>
            <a:r>
              <a:rPr lang="en-US" sz="2800" b="1" dirty="0"/>
              <a:t>capital accumulation</a:t>
            </a:r>
            <a:r>
              <a:rPr lang="en-US" sz="2800" dirty="0"/>
              <a:t>.” </a:t>
            </a:r>
            <a:r>
              <a:rPr lang="en-US" sz="1600" i="1" dirty="0" err="1"/>
              <a:t>Rothe</a:t>
            </a:r>
            <a:r>
              <a:rPr lang="en-US" sz="1600" i="1" dirty="0"/>
              <a:t> &amp; </a:t>
            </a:r>
            <a:r>
              <a:rPr lang="en-US" sz="1600" i="1" dirty="0" err="1"/>
              <a:t>Kauzlarich</a:t>
            </a:r>
            <a:r>
              <a:rPr lang="en-US" sz="1600" i="1" dirty="0"/>
              <a:t>, 2016, p.4. </a:t>
            </a:r>
            <a:endParaRPr lang="en-US" sz="1600" dirty="0"/>
          </a:p>
          <a:p>
            <a:pPr marL="0" indent="0">
              <a:buFont typeface="Arial" panose="020B0604020202020204" pitchFamily="34" charset="0"/>
              <a:buNone/>
            </a:pPr>
            <a:endParaRPr lang="en-US" sz="1900" dirty="0"/>
          </a:p>
        </p:txBody>
      </p:sp>
      <p:sp>
        <p:nvSpPr>
          <p:cNvPr id="11" name="Rectangle 10">
            <a:extLst>
              <a:ext uri="{FF2B5EF4-FFF2-40B4-BE49-F238E27FC236}">
                <a16:creationId xmlns:a16="http://schemas.microsoft.com/office/drawing/2014/main" id="{F411D732-9561-2B4F-9487-66A2CFFFE833}"/>
              </a:ext>
            </a:extLst>
          </p:cNvPr>
          <p:cNvSpPr/>
          <p:nvPr/>
        </p:nvSpPr>
        <p:spPr>
          <a:xfrm>
            <a:off x="8652509" y="1058941"/>
            <a:ext cx="2466754" cy="138223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lvl="1" indent="0" algn="just">
              <a:buFont typeface="Arial" panose="020B0604020202020204" pitchFamily="34" charset="0"/>
              <a:buNone/>
            </a:pPr>
            <a:r>
              <a:rPr lang="en-US" sz="2400" b="1" dirty="0"/>
              <a:t>Related concepts:</a:t>
            </a:r>
          </a:p>
          <a:p>
            <a:pPr marL="0" lvl="1" indent="0" algn="just">
              <a:buNone/>
            </a:pPr>
            <a:r>
              <a:rPr lang="en-US" sz="2400" b="1" i="1" dirty="0"/>
              <a:t>-     Authority</a:t>
            </a:r>
          </a:p>
          <a:p>
            <a:pPr lvl="1" indent="-457200" algn="just">
              <a:buFontTx/>
              <a:buChar char="-"/>
            </a:pPr>
            <a:r>
              <a:rPr lang="en-US" sz="2400" b="1" i="1" dirty="0"/>
              <a:t>Control</a:t>
            </a:r>
          </a:p>
          <a:p>
            <a:pPr lvl="1" indent="-457200" algn="just">
              <a:buFontTx/>
              <a:buChar char="-"/>
            </a:pPr>
            <a:r>
              <a:rPr lang="en-US" sz="2400" b="1" i="1" dirty="0"/>
              <a:t>Influence</a:t>
            </a:r>
          </a:p>
        </p:txBody>
      </p:sp>
    </p:spTree>
    <p:extLst>
      <p:ext uri="{BB962C8B-B14F-4D97-AF65-F5344CB8AC3E}">
        <p14:creationId xmlns:p14="http://schemas.microsoft.com/office/powerpoint/2010/main" val="148312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DE7E1A-18DD-634A-94D2-6B47DA0BBFF9}"/>
              </a:ext>
            </a:extLst>
          </p:cNvPr>
          <p:cNvSpPr>
            <a:spLocks noGrp="1"/>
          </p:cNvSpPr>
          <p:nvPr>
            <p:ph type="title"/>
          </p:nvPr>
        </p:nvSpPr>
        <p:spPr>
          <a:xfrm>
            <a:off x="1277112" y="984728"/>
            <a:ext cx="9637776" cy="1161014"/>
          </a:xfrm>
        </p:spPr>
        <p:txBody>
          <a:bodyPr>
            <a:normAutofit/>
          </a:bodyPr>
          <a:lstStyle/>
          <a:p>
            <a:r>
              <a:rPr lang="en-US" sz="4800" b="1" dirty="0">
                <a:solidFill>
                  <a:srgbClr val="FF0000"/>
                </a:solidFill>
              </a:rPr>
              <a:t>Development of ‘State Crime’ concept</a:t>
            </a:r>
          </a:p>
        </p:txBody>
      </p:sp>
      <p:sp>
        <p:nvSpPr>
          <p:cNvPr id="3" name="Content Placeholder 2">
            <a:extLst>
              <a:ext uri="{FF2B5EF4-FFF2-40B4-BE49-F238E27FC236}">
                <a16:creationId xmlns:a16="http://schemas.microsoft.com/office/drawing/2014/main" id="{D6A9FC6F-EDB5-3443-BB86-6EAFADF60E7B}"/>
              </a:ext>
            </a:extLst>
          </p:cNvPr>
          <p:cNvSpPr>
            <a:spLocks noGrp="1"/>
          </p:cNvSpPr>
          <p:nvPr>
            <p:ph idx="1"/>
          </p:nvPr>
        </p:nvSpPr>
        <p:spPr>
          <a:xfrm>
            <a:off x="1277112" y="2051485"/>
            <a:ext cx="9637776" cy="3417711"/>
          </a:xfrm>
        </p:spPr>
        <p:txBody>
          <a:bodyPr>
            <a:normAutofit lnSpcReduction="10000"/>
          </a:bodyPr>
          <a:lstStyle/>
          <a:p>
            <a:pPr marL="0" indent="0">
              <a:buNone/>
            </a:pPr>
            <a:r>
              <a:rPr lang="en-US" sz="2400" b="1" dirty="0">
                <a:solidFill>
                  <a:schemeClr val="tx1">
                    <a:lumMod val="50000"/>
                  </a:schemeClr>
                </a:solidFill>
              </a:rPr>
              <a:t>Origins:</a:t>
            </a:r>
          </a:p>
          <a:p>
            <a:pPr marL="0" indent="0">
              <a:buNone/>
            </a:pPr>
            <a:r>
              <a:rPr lang="en-US" sz="2400" dirty="0"/>
              <a:t>DuBois (1899), </a:t>
            </a:r>
            <a:r>
              <a:rPr lang="en-US" sz="2400" dirty="0" err="1"/>
              <a:t>Bonger</a:t>
            </a:r>
            <a:r>
              <a:rPr lang="en-US" sz="2400" dirty="0"/>
              <a:t> (1916), Sutherland (1940), Chambliss (1989)</a:t>
            </a:r>
          </a:p>
          <a:p>
            <a:pPr marL="0" indent="0">
              <a:buNone/>
            </a:pPr>
            <a:r>
              <a:rPr lang="en-US" sz="2400" b="1" dirty="0">
                <a:solidFill>
                  <a:schemeClr val="tx1">
                    <a:lumMod val="50000"/>
                  </a:schemeClr>
                </a:solidFill>
              </a:rPr>
              <a:t>Elaborations:</a:t>
            </a:r>
          </a:p>
          <a:p>
            <a:r>
              <a:rPr lang="en-US" sz="2400" dirty="0"/>
              <a:t>State-Corporate Crime </a:t>
            </a:r>
            <a:r>
              <a:rPr lang="en-US" sz="1600" dirty="0"/>
              <a:t>(Michalowski &amp; Kramer, 2006) </a:t>
            </a:r>
          </a:p>
          <a:p>
            <a:r>
              <a:rPr lang="en-US" sz="2400" dirty="0"/>
              <a:t>Crimes of Globalization </a:t>
            </a:r>
            <a:r>
              <a:rPr lang="en-US" sz="1600" dirty="0"/>
              <a:t>(</a:t>
            </a:r>
            <a:r>
              <a:rPr lang="en-US" sz="1600" dirty="0" err="1"/>
              <a:t>Rothe</a:t>
            </a:r>
            <a:r>
              <a:rPr lang="en-US" sz="1600" dirty="0"/>
              <a:t> &amp; Friedrichs, 2016)</a:t>
            </a:r>
          </a:p>
          <a:p>
            <a:r>
              <a:rPr lang="en-US" sz="2400" dirty="0"/>
              <a:t>Crimes of the Powerful </a:t>
            </a:r>
            <a:r>
              <a:rPr lang="en-US" sz="1600" dirty="0"/>
              <a:t>(Pearce, 1976) </a:t>
            </a:r>
          </a:p>
          <a:p>
            <a:pPr marL="0" indent="0">
              <a:buNone/>
            </a:pPr>
            <a:r>
              <a:rPr lang="en-US" sz="2400" b="1" dirty="0">
                <a:solidFill>
                  <a:schemeClr val="tx1">
                    <a:lumMod val="65000"/>
                  </a:schemeClr>
                </a:solidFill>
              </a:rPr>
              <a:t>Suggested addition:</a:t>
            </a:r>
          </a:p>
          <a:p>
            <a:r>
              <a:rPr lang="en-US" sz="2400" b="1" dirty="0"/>
              <a:t>Multi-State Collusion Crimes </a:t>
            </a:r>
          </a:p>
          <a:p>
            <a:pPr marL="0" indent="0">
              <a:buNone/>
            </a:pPr>
            <a:endParaRPr lang="en-US" sz="2600" dirty="0"/>
          </a:p>
          <a:p>
            <a:pPr marL="0" indent="0">
              <a:buNone/>
            </a:pPr>
            <a:endParaRPr lang="en-US" sz="1900" dirty="0"/>
          </a:p>
          <a:p>
            <a:pPr marL="0" indent="0">
              <a:buNone/>
            </a:pPr>
            <a:endParaRPr lang="en-US" sz="1900" dirty="0"/>
          </a:p>
        </p:txBody>
      </p:sp>
    </p:spTree>
    <p:extLst>
      <p:ext uri="{BB962C8B-B14F-4D97-AF65-F5344CB8AC3E}">
        <p14:creationId xmlns:p14="http://schemas.microsoft.com/office/powerpoint/2010/main" val="181506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DE7E1A-18DD-634A-94D2-6B47DA0BBFF9}"/>
              </a:ext>
            </a:extLst>
          </p:cNvPr>
          <p:cNvSpPr>
            <a:spLocks noGrp="1"/>
          </p:cNvSpPr>
          <p:nvPr>
            <p:ph type="title"/>
          </p:nvPr>
        </p:nvSpPr>
        <p:spPr>
          <a:xfrm>
            <a:off x="1277112" y="960109"/>
            <a:ext cx="9637776" cy="1161014"/>
          </a:xfrm>
        </p:spPr>
        <p:txBody>
          <a:bodyPr>
            <a:normAutofit/>
          </a:bodyPr>
          <a:lstStyle/>
          <a:p>
            <a:r>
              <a:rPr lang="en-US" sz="4800" b="1" dirty="0">
                <a:solidFill>
                  <a:srgbClr val="FF0000"/>
                </a:solidFill>
              </a:rPr>
              <a:t>Collusion</a:t>
            </a:r>
          </a:p>
        </p:txBody>
      </p:sp>
      <p:sp>
        <p:nvSpPr>
          <p:cNvPr id="9" name="Content Placeholder 2">
            <a:extLst>
              <a:ext uri="{FF2B5EF4-FFF2-40B4-BE49-F238E27FC236}">
                <a16:creationId xmlns:a16="http://schemas.microsoft.com/office/drawing/2014/main" id="{96369273-191D-8248-8220-92B42F91B85E}"/>
              </a:ext>
            </a:extLst>
          </p:cNvPr>
          <p:cNvSpPr txBox="1">
            <a:spLocks/>
          </p:cNvSpPr>
          <p:nvPr/>
        </p:nvSpPr>
        <p:spPr>
          <a:xfrm>
            <a:off x="1277112" y="2764527"/>
            <a:ext cx="9637776" cy="31333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just">
              <a:buFont typeface="Arial" panose="020B0604020202020204" pitchFamily="34" charset="0"/>
              <a:buNone/>
            </a:pPr>
            <a:r>
              <a:rPr lang="en-US" sz="2800" dirty="0"/>
              <a:t>“secret agreement for an illegal purpose, especially to defeat the course of law... [often] a network offence” </a:t>
            </a:r>
            <a:r>
              <a:rPr lang="en-US" sz="1600" i="1" dirty="0">
                <a:solidFill>
                  <a:prstClr val="white"/>
                </a:solidFill>
              </a:rPr>
              <a:t>Van Den Heuvel, 2005, p.133. </a:t>
            </a:r>
          </a:p>
          <a:p>
            <a:pPr marL="0" lvl="1" indent="0" algn="just">
              <a:buFont typeface="Arial" panose="020B0604020202020204" pitchFamily="34" charset="0"/>
              <a:buNone/>
            </a:pPr>
            <a:endParaRPr lang="en-US" sz="2800" dirty="0"/>
          </a:p>
          <a:p>
            <a:pPr marL="0" lvl="1" indent="0" algn="just">
              <a:lnSpc>
                <a:spcPct val="100000"/>
              </a:lnSpc>
              <a:spcBef>
                <a:spcPts val="0"/>
              </a:spcBef>
              <a:buNone/>
            </a:pPr>
            <a:r>
              <a:rPr lang="en-US" sz="2800" dirty="0"/>
              <a:t>Collusion often requires networks, trust, and homophily. </a:t>
            </a:r>
            <a:r>
              <a:rPr lang="en-US" sz="1600" i="1" dirty="0"/>
              <a:t>Nielsen, 2002; </a:t>
            </a:r>
            <a:r>
              <a:rPr lang="en-US" sz="1600" i="1" dirty="0">
                <a:solidFill>
                  <a:prstClr val="white"/>
                </a:solidFill>
              </a:rPr>
              <a:t>Reiss &amp; Farrington, 1991 </a:t>
            </a:r>
          </a:p>
          <a:p>
            <a:pPr marL="0" lvl="1" indent="0" algn="just">
              <a:lnSpc>
                <a:spcPct val="100000"/>
              </a:lnSpc>
              <a:spcBef>
                <a:spcPts val="0"/>
              </a:spcBef>
              <a:buNone/>
            </a:pPr>
            <a:endParaRPr lang="en-US" sz="2800" dirty="0">
              <a:solidFill>
                <a:prstClr val="white"/>
              </a:solidFill>
            </a:endParaRPr>
          </a:p>
          <a:p>
            <a:pPr marL="0" lvl="1" indent="0" algn="just">
              <a:buFont typeface="Arial" panose="020B0604020202020204" pitchFamily="34" charset="0"/>
              <a:buNone/>
            </a:pPr>
            <a:endParaRPr lang="en-US" dirty="0"/>
          </a:p>
          <a:p>
            <a:pPr marL="285750" lvl="1" indent="-285750" algn="just">
              <a:buFontTx/>
              <a:buChar char="-"/>
            </a:pPr>
            <a:endParaRPr lang="en-US" sz="1600" i="1" dirty="0"/>
          </a:p>
          <a:p>
            <a:pPr marL="0" indent="0">
              <a:buFont typeface="Arial" panose="020B0604020202020204" pitchFamily="34" charset="0"/>
              <a:buNone/>
            </a:pPr>
            <a:endParaRPr lang="en-US" sz="1900" dirty="0"/>
          </a:p>
          <a:p>
            <a:pPr marL="0" indent="0">
              <a:buFont typeface="Arial" panose="020B0604020202020204" pitchFamily="34" charset="0"/>
              <a:buNone/>
            </a:pPr>
            <a:endParaRPr lang="en-US" sz="1900" dirty="0"/>
          </a:p>
          <a:p>
            <a:pPr marL="0" indent="0">
              <a:buFont typeface="Arial" panose="020B0604020202020204" pitchFamily="34" charset="0"/>
              <a:buNone/>
            </a:pPr>
            <a:endParaRPr lang="en-US" sz="1900" dirty="0"/>
          </a:p>
        </p:txBody>
      </p:sp>
      <p:sp>
        <p:nvSpPr>
          <p:cNvPr id="3" name="Rectangle 2">
            <a:extLst>
              <a:ext uri="{FF2B5EF4-FFF2-40B4-BE49-F238E27FC236}">
                <a16:creationId xmlns:a16="http://schemas.microsoft.com/office/drawing/2014/main" id="{73D1D856-189A-E240-834C-A2876BE41A2C}"/>
              </a:ext>
            </a:extLst>
          </p:cNvPr>
          <p:cNvSpPr/>
          <p:nvPr/>
        </p:nvSpPr>
        <p:spPr>
          <a:xfrm>
            <a:off x="8652509" y="1058941"/>
            <a:ext cx="2466754" cy="138223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lvl="1" indent="0" algn="just">
              <a:buFont typeface="Arial" panose="020B0604020202020204" pitchFamily="34" charset="0"/>
              <a:buNone/>
            </a:pPr>
            <a:r>
              <a:rPr lang="en-US" sz="2400" b="1" dirty="0"/>
              <a:t>Related concepts:</a:t>
            </a:r>
          </a:p>
          <a:p>
            <a:pPr marL="0" lvl="1" indent="0" algn="just">
              <a:buNone/>
            </a:pPr>
            <a:r>
              <a:rPr lang="en-US" sz="2400" b="1" i="1" dirty="0"/>
              <a:t>-     Co-offending</a:t>
            </a:r>
          </a:p>
          <a:p>
            <a:pPr lvl="1" indent="-457200" algn="just">
              <a:buFontTx/>
              <a:buChar char="-"/>
            </a:pPr>
            <a:r>
              <a:rPr lang="en-US" sz="2400" b="1" i="1" dirty="0"/>
              <a:t>Conspiracy</a:t>
            </a:r>
          </a:p>
          <a:p>
            <a:pPr lvl="1" indent="-457200" algn="just">
              <a:buFontTx/>
              <a:buChar char="-"/>
            </a:pPr>
            <a:r>
              <a:rPr lang="en-US" sz="2400" b="1" i="1" dirty="0"/>
              <a:t>Collaboration</a:t>
            </a:r>
          </a:p>
        </p:txBody>
      </p:sp>
    </p:spTree>
    <p:extLst>
      <p:ext uri="{BB962C8B-B14F-4D97-AF65-F5344CB8AC3E}">
        <p14:creationId xmlns:p14="http://schemas.microsoft.com/office/powerpoint/2010/main" val="387968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DE7E1A-18DD-634A-94D2-6B47DA0BBFF9}"/>
              </a:ext>
            </a:extLst>
          </p:cNvPr>
          <p:cNvSpPr>
            <a:spLocks noGrp="1"/>
          </p:cNvSpPr>
          <p:nvPr>
            <p:ph type="title"/>
          </p:nvPr>
        </p:nvSpPr>
        <p:spPr>
          <a:xfrm>
            <a:off x="1277112" y="984728"/>
            <a:ext cx="9637776" cy="1161014"/>
          </a:xfrm>
        </p:spPr>
        <p:txBody>
          <a:bodyPr>
            <a:normAutofit/>
          </a:bodyPr>
          <a:lstStyle/>
          <a:p>
            <a:r>
              <a:rPr lang="en-US" sz="4800" b="1" dirty="0">
                <a:solidFill>
                  <a:srgbClr val="FF0000"/>
                </a:solidFill>
              </a:rPr>
              <a:t>Multi-State Collusion Crimes</a:t>
            </a:r>
          </a:p>
        </p:txBody>
      </p:sp>
      <p:sp>
        <p:nvSpPr>
          <p:cNvPr id="9" name="Content Placeholder 2">
            <a:extLst>
              <a:ext uri="{FF2B5EF4-FFF2-40B4-BE49-F238E27FC236}">
                <a16:creationId xmlns:a16="http://schemas.microsoft.com/office/drawing/2014/main" id="{60402932-AC63-4445-9D69-013BAEE15026}"/>
              </a:ext>
            </a:extLst>
          </p:cNvPr>
          <p:cNvSpPr txBox="1">
            <a:spLocks noGrp="1"/>
          </p:cNvSpPr>
          <p:nvPr>
            <p:ph idx="1"/>
          </p:nvPr>
        </p:nvSpPr>
        <p:spPr>
          <a:xfrm>
            <a:off x="1277112" y="2170361"/>
            <a:ext cx="9637776" cy="2858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just">
              <a:buNone/>
            </a:pPr>
            <a:r>
              <a:rPr lang="en-US" sz="2600" dirty="0"/>
              <a:t>Defined here as: </a:t>
            </a:r>
          </a:p>
          <a:p>
            <a:pPr marL="0" lvl="1" indent="0" algn="just">
              <a:buNone/>
            </a:pPr>
            <a:endParaRPr lang="en-US" sz="2600" b="1" dirty="0"/>
          </a:p>
          <a:p>
            <a:pPr marL="0" lvl="1" indent="0" algn="just">
              <a:buNone/>
            </a:pPr>
            <a:r>
              <a:rPr lang="en-US" sz="2600" b="1" dirty="0"/>
              <a:t>organizational deviance that uses secret agreements between two or more sovereign states to circumvent established legal and human rights standards or is similar to other forms of criminalized behaviors that cause willful social harm.</a:t>
            </a:r>
          </a:p>
          <a:p>
            <a:pPr marL="0" indent="0">
              <a:buFont typeface="Arial" panose="020B0604020202020204" pitchFamily="34" charset="0"/>
              <a:buNone/>
            </a:pPr>
            <a:endParaRPr lang="en-US" sz="1900" dirty="0"/>
          </a:p>
        </p:txBody>
      </p:sp>
    </p:spTree>
    <p:extLst>
      <p:ext uri="{BB962C8B-B14F-4D97-AF65-F5344CB8AC3E}">
        <p14:creationId xmlns:p14="http://schemas.microsoft.com/office/powerpoint/2010/main" val="195845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DE7E1A-18DD-634A-94D2-6B47DA0BBFF9}"/>
              </a:ext>
            </a:extLst>
          </p:cNvPr>
          <p:cNvSpPr>
            <a:spLocks noGrp="1"/>
          </p:cNvSpPr>
          <p:nvPr>
            <p:ph type="title"/>
          </p:nvPr>
        </p:nvSpPr>
        <p:spPr>
          <a:xfrm>
            <a:off x="1277112" y="995959"/>
            <a:ext cx="9637776" cy="1430696"/>
          </a:xfrm>
        </p:spPr>
        <p:txBody>
          <a:bodyPr>
            <a:normAutofit/>
          </a:bodyPr>
          <a:lstStyle/>
          <a:p>
            <a:r>
              <a:rPr lang="en-US" b="1" dirty="0"/>
              <a:t>Case Study: </a:t>
            </a:r>
            <a:r>
              <a:rPr lang="en-US" b="1" dirty="0">
                <a:solidFill>
                  <a:srgbClr val="FF0000"/>
                </a:solidFill>
              </a:rPr>
              <a:t>Chagos Archipelago</a:t>
            </a:r>
          </a:p>
        </p:txBody>
      </p:sp>
      <p:sp>
        <p:nvSpPr>
          <p:cNvPr id="3" name="Content Placeholder 2">
            <a:extLst>
              <a:ext uri="{FF2B5EF4-FFF2-40B4-BE49-F238E27FC236}">
                <a16:creationId xmlns:a16="http://schemas.microsoft.com/office/drawing/2014/main" id="{D6A9FC6F-EDB5-3443-BB86-6EAFADF60E7B}"/>
              </a:ext>
            </a:extLst>
          </p:cNvPr>
          <p:cNvSpPr>
            <a:spLocks noGrp="1"/>
          </p:cNvSpPr>
          <p:nvPr>
            <p:ph idx="1"/>
          </p:nvPr>
        </p:nvSpPr>
        <p:spPr>
          <a:xfrm>
            <a:off x="1288064" y="2351409"/>
            <a:ext cx="5478496" cy="2720533"/>
          </a:xfrm>
        </p:spPr>
        <p:txBody>
          <a:bodyPr>
            <a:normAutofit fontScale="85000" lnSpcReduction="10000"/>
          </a:bodyPr>
          <a:lstStyle/>
          <a:p>
            <a:pPr marL="0" lvl="1" indent="0">
              <a:spcBef>
                <a:spcPts val="0"/>
              </a:spcBef>
              <a:spcAft>
                <a:spcPts val="1200"/>
              </a:spcAft>
              <a:buNone/>
            </a:pPr>
            <a:r>
              <a:rPr lang="en-US" sz="2800" b="1" dirty="0"/>
              <a:t>Methods:</a:t>
            </a:r>
          </a:p>
          <a:p>
            <a:pPr marL="457200" lvl="1" indent="-457200">
              <a:spcBef>
                <a:spcPts val="0"/>
              </a:spcBef>
              <a:spcAft>
                <a:spcPts val="1200"/>
              </a:spcAft>
              <a:buFontTx/>
              <a:buChar char="-"/>
            </a:pPr>
            <a:r>
              <a:rPr lang="en-US" sz="2800" b="1" dirty="0"/>
              <a:t>Qualitative research using historical/policy analysis</a:t>
            </a:r>
          </a:p>
          <a:p>
            <a:pPr marL="457200" lvl="1" indent="-457200">
              <a:spcBef>
                <a:spcPts val="0"/>
              </a:spcBef>
              <a:spcAft>
                <a:spcPts val="1200"/>
              </a:spcAft>
              <a:buFontTx/>
              <a:buChar char="-"/>
            </a:pPr>
            <a:r>
              <a:rPr lang="en-US" sz="2800" b="1" dirty="0"/>
              <a:t>Includes published government document, statutes, legal cases, historical data, journalistic and academic analysis, and self-reports. </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pic>
        <p:nvPicPr>
          <p:cNvPr id="7" name="Picture 4" descr="USN1961Dugoutcano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6560" y="2514869"/>
            <a:ext cx="4639340" cy="21688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3020" y="1216928"/>
            <a:ext cx="2141538" cy="17305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1181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31DE5FCB-3FFD-4561-B3C1-C7BE5921E0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alpha val="6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9" name="Straight Connector 38">
            <a:extLst>
              <a:ext uri="{FF2B5EF4-FFF2-40B4-BE49-F238E27FC236}">
                <a16:creationId xmlns:a16="http://schemas.microsoft.com/office/drawing/2014/main" id="{679EB556-C279-4595-81F3-38C72EBA6B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E5381F3-A804-2944-9205-A23294DB69B6}"/>
              </a:ext>
            </a:extLst>
          </p:cNvPr>
          <p:cNvSpPr>
            <a:spLocks noGrp="1"/>
          </p:cNvSpPr>
          <p:nvPr>
            <p:ph type="title"/>
          </p:nvPr>
        </p:nvSpPr>
        <p:spPr>
          <a:xfrm>
            <a:off x="5288168" y="1839978"/>
            <a:ext cx="6766078" cy="1043688"/>
          </a:xfrm>
          <a:prstGeom prst="ellipse">
            <a:avLst/>
          </a:prstGeom>
        </p:spPr>
        <p:txBody>
          <a:bodyPr vert="horz" lIns="91440" tIns="45720" rIns="91440" bIns="45720" rtlCol="0" anchor="ctr">
            <a:normAutofit fontScale="90000"/>
          </a:bodyPr>
          <a:lstStyle/>
          <a:p>
            <a:pPr algn="ctr"/>
            <a:r>
              <a:rPr lang="en-US" b="1" dirty="0">
                <a:solidFill>
                  <a:srgbClr val="FF0000"/>
                </a:solidFill>
              </a:rPr>
              <a:t>Chagos Archipelago</a:t>
            </a:r>
            <a:br>
              <a:rPr lang="en-US" sz="6000" b="1" dirty="0">
                <a:solidFill>
                  <a:schemeClr val="tx1">
                    <a:lumMod val="85000"/>
                    <a:lumOff val="15000"/>
                  </a:schemeClr>
                </a:solidFill>
              </a:rPr>
            </a:br>
            <a:r>
              <a:rPr lang="en-US" sz="3400" b="1" dirty="0">
                <a:solidFill>
                  <a:schemeClr val="tx1">
                    <a:lumMod val="85000"/>
                    <a:lumOff val="15000"/>
                  </a:schemeClr>
                </a:solidFill>
              </a:rPr>
              <a:t>	</a:t>
            </a:r>
            <a:endParaRPr lang="en-US" sz="3400" dirty="0">
              <a:solidFill>
                <a:schemeClr val="tx1">
                  <a:lumMod val="85000"/>
                  <a:lumOff val="15000"/>
                </a:schemeClr>
              </a:solidFill>
            </a:endParaRPr>
          </a:p>
        </p:txBody>
      </p:sp>
      <p:pic>
        <p:nvPicPr>
          <p:cNvPr id="1026" name="Picture 2" descr="Chargos Archpela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415" y="823323"/>
            <a:ext cx="4383805" cy="530837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Oval 2"/>
          <p:cNvSpPr/>
          <p:nvPr/>
        </p:nvSpPr>
        <p:spPr>
          <a:xfrm>
            <a:off x="4194992" y="3073706"/>
            <a:ext cx="1178804" cy="683046"/>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737986" y="4537113"/>
            <a:ext cx="1084867" cy="683046"/>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4E5381F3-A804-2944-9205-A23294DB69B6}"/>
              </a:ext>
            </a:extLst>
          </p:cNvPr>
          <p:cNvSpPr txBox="1">
            <a:spLocks/>
          </p:cNvSpPr>
          <p:nvPr/>
        </p:nvSpPr>
        <p:spPr>
          <a:xfrm>
            <a:off x="5420372" y="1163310"/>
            <a:ext cx="6766078" cy="4142342"/>
          </a:xfrm>
          <a:prstGeom prst="ellipse">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sz="6000" b="1" dirty="0">
                <a:solidFill>
                  <a:schemeClr val="tx1">
                    <a:lumMod val="85000"/>
                    <a:lumOff val="15000"/>
                  </a:schemeClr>
                </a:solidFill>
              </a:rPr>
            </a:br>
            <a:r>
              <a:rPr lang="en-US" sz="3100" b="1" dirty="0">
                <a:solidFill>
                  <a:srgbClr val="92D050"/>
                </a:solidFill>
              </a:rPr>
              <a:t>Diego Garcia</a:t>
            </a:r>
            <a:br>
              <a:rPr lang="en-US" sz="3100" dirty="0">
                <a:solidFill>
                  <a:schemeClr val="tx1">
                    <a:lumMod val="85000"/>
                    <a:lumOff val="15000"/>
                  </a:schemeClr>
                </a:solidFill>
              </a:rPr>
            </a:br>
            <a:r>
              <a:rPr lang="en-US" sz="3100" dirty="0" err="1">
                <a:solidFill>
                  <a:schemeClr val="tx1">
                    <a:lumMod val="85000"/>
                    <a:lumOff val="15000"/>
                  </a:schemeClr>
                </a:solidFill>
              </a:rPr>
              <a:t>Peros</a:t>
            </a:r>
            <a:r>
              <a:rPr lang="en-US" sz="3100" dirty="0">
                <a:solidFill>
                  <a:schemeClr val="tx1">
                    <a:lumMod val="85000"/>
                    <a:lumOff val="15000"/>
                  </a:schemeClr>
                </a:solidFill>
              </a:rPr>
              <a:t> </a:t>
            </a:r>
            <a:r>
              <a:rPr lang="en-US" sz="3100" dirty="0" err="1">
                <a:solidFill>
                  <a:schemeClr val="tx1">
                    <a:lumMod val="85000"/>
                    <a:lumOff val="15000"/>
                  </a:schemeClr>
                </a:solidFill>
              </a:rPr>
              <a:t>Banhos</a:t>
            </a:r>
            <a:br>
              <a:rPr lang="en-US" sz="3100" dirty="0">
                <a:solidFill>
                  <a:schemeClr val="tx1">
                    <a:lumMod val="85000"/>
                    <a:lumOff val="15000"/>
                  </a:schemeClr>
                </a:solidFill>
              </a:rPr>
            </a:br>
            <a:r>
              <a:rPr lang="en-US" sz="3100" dirty="0">
                <a:solidFill>
                  <a:schemeClr val="tx1">
                    <a:lumMod val="85000"/>
                    <a:lumOff val="15000"/>
                  </a:schemeClr>
                </a:solidFill>
              </a:rPr>
              <a:t>Salomon Island</a:t>
            </a:r>
            <a:br>
              <a:rPr lang="en-US" sz="3400" b="1" dirty="0">
                <a:solidFill>
                  <a:srgbClr val="FF0000"/>
                </a:solidFill>
              </a:rPr>
            </a:br>
            <a:br>
              <a:rPr lang="en-US" sz="3400" b="1" dirty="0">
                <a:solidFill>
                  <a:schemeClr val="tx1">
                    <a:lumMod val="85000"/>
                    <a:lumOff val="15000"/>
                  </a:schemeClr>
                </a:solidFill>
              </a:rPr>
            </a:br>
            <a:br>
              <a:rPr lang="en-US" sz="3400" dirty="0">
                <a:solidFill>
                  <a:schemeClr val="tx1">
                    <a:lumMod val="85000"/>
                    <a:lumOff val="15000"/>
                  </a:schemeClr>
                </a:solidFill>
              </a:rPr>
            </a:br>
            <a:r>
              <a:rPr lang="en-US" sz="3400" b="1" dirty="0">
                <a:solidFill>
                  <a:schemeClr val="tx1">
                    <a:lumMod val="85000"/>
                    <a:lumOff val="15000"/>
                  </a:schemeClr>
                </a:solidFill>
              </a:rPr>
              <a:t>	</a:t>
            </a:r>
            <a:endParaRPr lang="en-US" sz="3400" dirty="0">
              <a:solidFill>
                <a:schemeClr val="tx1">
                  <a:lumMod val="85000"/>
                  <a:lumOff val="15000"/>
                </a:schemeClr>
              </a:solidFill>
            </a:endParaRPr>
          </a:p>
        </p:txBody>
      </p:sp>
      <p:sp>
        <p:nvSpPr>
          <p:cNvPr id="10" name="Title 1">
            <a:extLst>
              <a:ext uri="{FF2B5EF4-FFF2-40B4-BE49-F238E27FC236}">
                <a16:creationId xmlns:a16="http://schemas.microsoft.com/office/drawing/2014/main" id="{4E5381F3-A804-2944-9205-A23294DB69B6}"/>
              </a:ext>
            </a:extLst>
          </p:cNvPr>
          <p:cNvSpPr txBox="1">
            <a:spLocks/>
          </p:cNvSpPr>
          <p:nvPr/>
        </p:nvSpPr>
        <p:spPr>
          <a:xfrm>
            <a:off x="5195016" y="1366095"/>
            <a:ext cx="7129880" cy="6849590"/>
          </a:xfrm>
          <a:prstGeom prst="ellipse">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400" i="1" dirty="0">
              <a:solidFill>
                <a:srgbClr val="FF0000"/>
              </a:solidFill>
            </a:endParaRPr>
          </a:p>
          <a:p>
            <a:pPr algn="ctr"/>
            <a:r>
              <a:rPr lang="en-US" sz="3400" dirty="0">
                <a:solidFill>
                  <a:srgbClr val="FF0000"/>
                </a:solidFill>
              </a:rPr>
              <a:t>Relabeled:</a:t>
            </a:r>
            <a:br>
              <a:rPr lang="en-US" sz="3400" dirty="0">
                <a:solidFill>
                  <a:schemeClr val="tx1">
                    <a:lumMod val="85000"/>
                    <a:lumOff val="15000"/>
                  </a:schemeClr>
                </a:solidFill>
              </a:rPr>
            </a:br>
            <a:r>
              <a:rPr lang="en-US" sz="3400" b="1" dirty="0">
                <a:solidFill>
                  <a:schemeClr val="tx1">
                    <a:lumMod val="85000"/>
                    <a:lumOff val="15000"/>
                  </a:schemeClr>
                </a:solidFill>
              </a:rPr>
              <a:t>British Indian Ocean </a:t>
            </a:r>
            <a:r>
              <a:rPr lang="en-US" sz="3400" b="1" i="1" dirty="0">
                <a:solidFill>
                  <a:schemeClr val="tx1">
                    <a:lumMod val="85000"/>
                    <a:lumOff val="15000"/>
                  </a:schemeClr>
                </a:solidFill>
              </a:rPr>
              <a:t>Territory</a:t>
            </a:r>
            <a:r>
              <a:rPr lang="en-US" sz="3400" b="1" dirty="0">
                <a:solidFill>
                  <a:schemeClr val="tx1">
                    <a:lumMod val="85000"/>
                    <a:lumOff val="15000"/>
                  </a:schemeClr>
                </a:solidFill>
              </a:rPr>
              <a:t> (BIOT)</a:t>
            </a:r>
            <a:br>
              <a:rPr lang="en-US" sz="3400" b="1" dirty="0">
                <a:solidFill>
                  <a:schemeClr val="tx1">
                    <a:lumMod val="85000"/>
                    <a:lumOff val="15000"/>
                  </a:schemeClr>
                </a:solidFill>
              </a:rPr>
            </a:br>
            <a:br>
              <a:rPr lang="en-US" sz="3400" b="1" dirty="0">
                <a:solidFill>
                  <a:schemeClr val="tx1">
                    <a:lumMod val="85000"/>
                    <a:lumOff val="15000"/>
                  </a:schemeClr>
                </a:solidFill>
              </a:rPr>
            </a:br>
            <a:r>
              <a:rPr lang="en-US" sz="3400" b="1" dirty="0">
                <a:solidFill>
                  <a:schemeClr val="tx1">
                    <a:lumMod val="85000"/>
                    <a:lumOff val="15000"/>
                  </a:schemeClr>
                </a:solidFill>
              </a:rPr>
              <a:t>	</a:t>
            </a:r>
            <a:endParaRPr lang="en-US" sz="3400" dirty="0">
              <a:solidFill>
                <a:schemeClr val="tx1">
                  <a:lumMod val="85000"/>
                  <a:lumOff val="15000"/>
                </a:schemeClr>
              </a:solidFill>
            </a:endParaRPr>
          </a:p>
        </p:txBody>
      </p:sp>
    </p:spTree>
    <p:extLst>
      <p:ext uri="{BB962C8B-B14F-4D97-AF65-F5344CB8AC3E}">
        <p14:creationId xmlns:p14="http://schemas.microsoft.com/office/powerpoint/2010/main" val="343351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96807C-A121-F84A-B500-EB34C0EFE1A0}"/>
              </a:ext>
            </a:extLst>
          </p:cNvPr>
          <p:cNvPicPr>
            <a:picLocks noChangeAspect="1"/>
          </p:cNvPicPr>
          <p:nvPr/>
        </p:nvPicPr>
        <p:blipFill rotWithShape="1">
          <a:blip r:embed="rId3">
            <a:duotone>
              <a:schemeClr val="bg2">
                <a:shade val="45000"/>
                <a:satMod val="135000"/>
              </a:schemeClr>
              <a:prstClr val="white"/>
            </a:duotone>
          </a:blip>
          <a:srcRect t="29129" r="-1" b="24886"/>
          <a:stretch/>
        </p:blipFill>
        <p:spPr>
          <a:xfrm>
            <a:off x="20" y="10"/>
            <a:ext cx="12191980" cy="6857990"/>
          </a:xfrm>
          <a:prstGeom prst="rect">
            <a:avLst/>
          </a:prstGeom>
        </p:spPr>
      </p:pic>
      <p:pic>
        <p:nvPicPr>
          <p:cNvPr id="1026" name="Picture 2" descr="Image result for chagos archipelago 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706" y="195628"/>
            <a:ext cx="2561055" cy="44870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206444" y="38460"/>
            <a:ext cx="8753099" cy="7009611"/>
          </a:xfrm>
          <a:prstGeom prst="rect">
            <a:avLst/>
          </a:prstGeom>
          <a:solidFill>
            <a:srgbClr val="F8F8F8">
              <a:alpha val="69020"/>
            </a:srgbClr>
          </a:solidFill>
          <a:ln w="76200">
            <a:solidFill>
              <a:schemeClr val="tx1"/>
            </a:solidFill>
          </a:ln>
        </p:spPr>
        <p:txBody>
          <a:bodyPr wrap="square" rtlCol="0">
            <a:spAutoFit/>
          </a:bodyPr>
          <a:lstStyle/>
          <a:p>
            <a:r>
              <a:rPr lang="en-US" sz="1450" b="1" dirty="0">
                <a:solidFill>
                  <a:srgbClr val="FF0000"/>
                </a:solidFill>
              </a:rPr>
              <a:t>1956</a:t>
            </a:r>
            <a:r>
              <a:rPr lang="en-US" sz="1450" b="1" dirty="0">
                <a:solidFill>
                  <a:schemeClr val="bg1"/>
                </a:solidFill>
              </a:rPr>
              <a:t> – Diego Garcia identified as a strategic location for United States (US) Navy base.</a:t>
            </a:r>
          </a:p>
          <a:p>
            <a:r>
              <a:rPr lang="en-US" sz="1450" b="1" dirty="0">
                <a:solidFill>
                  <a:srgbClr val="FF0000"/>
                </a:solidFill>
              </a:rPr>
              <a:t>1962</a:t>
            </a:r>
            <a:r>
              <a:rPr lang="en-US" sz="1450" b="1" dirty="0">
                <a:solidFill>
                  <a:schemeClr val="bg1"/>
                </a:solidFill>
              </a:rPr>
              <a:t> – Formal agreement between US &amp; UK British to detach Chagos from Mauritius and to lease Diego Garcia     </a:t>
            </a:r>
          </a:p>
          <a:p>
            <a:r>
              <a:rPr lang="en-US" sz="1450" b="1" dirty="0">
                <a:solidFill>
                  <a:schemeClr val="bg1"/>
                </a:solidFill>
              </a:rPr>
              <a:t>             for to the US for Navy base. All inhabitants to be removed. </a:t>
            </a:r>
          </a:p>
          <a:p>
            <a:r>
              <a:rPr lang="en-US" sz="1450" b="1" dirty="0">
                <a:solidFill>
                  <a:srgbClr val="FF0000"/>
                </a:solidFill>
              </a:rPr>
              <a:t>1965</a:t>
            </a:r>
            <a:r>
              <a:rPr lang="en-US" sz="1450" b="1" dirty="0">
                <a:solidFill>
                  <a:schemeClr val="bg1"/>
                </a:solidFill>
              </a:rPr>
              <a:t> – UK separates Chagos from Mauritius during independence negotiations, creates British Indian Ocean </a:t>
            </a:r>
          </a:p>
          <a:p>
            <a:r>
              <a:rPr lang="en-US" sz="1450" b="1" dirty="0">
                <a:solidFill>
                  <a:schemeClr val="bg1"/>
                </a:solidFill>
              </a:rPr>
              <a:t>              Territory (using </a:t>
            </a:r>
            <a:r>
              <a:rPr lang="en-US" sz="1450" b="1" i="1" u="sng" dirty="0">
                <a:solidFill>
                  <a:schemeClr val="bg1"/>
                </a:solidFill>
              </a:rPr>
              <a:t>Order in Council</a:t>
            </a:r>
            <a:r>
              <a:rPr lang="en-US" sz="1450" b="1" dirty="0">
                <a:solidFill>
                  <a:schemeClr val="bg1"/>
                </a:solidFill>
              </a:rPr>
              <a:t>).</a:t>
            </a:r>
          </a:p>
          <a:p>
            <a:r>
              <a:rPr lang="en-US" sz="1450" b="1" dirty="0">
                <a:solidFill>
                  <a:srgbClr val="FF0000"/>
                </a:solidFill>
              </a:rPr>
              <a:t>1966</a:t>
            </a:r>
            <a:r>
              <a:rPr lang="en-US" sz="1450" b="1" dirty="0">
                <a:solidFill>
                  <a:schemeClr val="bg1"/>
                </a:solidFill>
              </a:rPr>
              <a:t> – </a:t>
            </a:r>
            <a:r>
              <a:rPr lang="en-US" sz="1450" b="1" i="1" u="sng" dirty="0">
                <a:solidFill>
                  <a:schemeClr val="bg1"/>
                </a:solidFill>
              </a:rPr>
              <a:t>Exchange of Notes </a:t>
            </a:r>
            <a:r>
              <a:rPr lang="en-US" sz="1450" b="1" dirty="0">
                <a:solidFill>
                  <a:schemeClr val="bg1"/>
                </a:solidFill>
              </a:rPr>
              <a:t>between UK and US to use Diego Garcia for Naval Base.</a:t>
            </a:r>
          </a:p>
          <a:p>
            <a:r>
              <a:rPr lang="en-US" sz="1450" b="1" dirty="0">
                <a:solidFill>
                  <a:srgbClr val="FF0000"/>
                </a:solidFill>
              </a:rPr>
              <a:t>1967</a:t>
            </a:r>
            <a:r>
              <a:rPr lang="en-US" sz="1450" b="1" dirty="0">
                <a:solidFill>
                  <a:schemeClr val="bg1"/>
                </a:solidFill>
              </a:rPr>
              <a:t> – British Indian Ocean Territory (BIOT) Ordinance No. 1 – compulsory acquisition of land from private </a:t>
            </a:r>
          </a:p>
          <a:p>
            <a:r>
              <a:rPr lang="en-US" sz="1450" b="1" dirty="0">
                <a:solidFill>
                  <a:schemeClr val="bg1"/>
                </a:solidFill>
              </a:rPr>
              <a:t>              owners.</a:t>
            </a:r>
          </a:p>
          <a:p>
            <a:r>
              <a:rPr lang="en-US" sz="1450" b="1" dirty="0">
                <a:solidFill>
                  <a:srgbClr val="FF0000"/>
                </a:solidFill>
              </a:rPr>
              <a:t>1968</a:t>
            </a:r>
            <a:r>
              <a:rPr lang="en-US" sz="1450" b="1" dirty="0">
                <a:solidFill>
                  <a:schemeClr val="bg1"/>
                </a:solidFill>
              </a:rPr>
              <a:t> – Islanders off-island refused permit to return. Imports restricted. Deteriorating conditions.</a:t>
            </a:r>
          </a:p>
          <a:p>
            <a:r>
              <a:rPr lang="en-US" sz="1450" b="1" dirty="0">
                <a:solidFill>
                  <a:srgbClr val="FF0000"/>
                </a:solidFill>
              </a:rPr>
              <a:t>1971</a:t>
            </a:r>
            <a:r>
              <a:rPr lang="en-US" sz="1450" b="1" dirty="0">
                <a:solidFill>
                  <a:schemeClr val="bg1"/>
                </a:solidFill>
              </a:rPr>
              <a:t> – Immigration Ordinance mandates forced eviction and displacement of entire population to Mauritius and </a:t>
            </a:r>
          </a:p>
          <a:p>
            <a:r>
              <a:rPr lang="en-US" sz="1450" b="1" dirty="0">
                <a:solidFill>
                  <a:schemeClr val="bg1"/>
                </a:solidFill>
              </a:rPr>
              <a:t>             Seychelles. Construction of US base begins.</a:t>
            </a:r>
          </a:p>
          <a:p>
            <a:r>
              <a:rPr lang="en-US" sz="1450" b="1" dirty="0">
                <a:solidFill>
                  <a:srgbClr val="FF0000"/>
                </a:solidFill>
              </a:rPr>
              <a:t>1972</a:t>
            </a:r>
            <a:r>
              <a:rPr lang="en-US" sz="1450" b="1" dirty="0">
                <a:solidFill>
                  <a:schemeClr val="bg1"/>
                </a:solidFill>
              </a:rPr>
              <a:t> – </a:t>
            </a:r>
            <a:r>
              <a:rPr lang="en-US" sz="1450" b="1" dirty="0">
                <a:solidFill>
                  <a:srgbClr val="0070C0"/>
                </a:solidFill>
              </a:rPr>
              <a:t>UK pays Mauritius UKP 650,000 to assist in resettlement. Small payments of UKP 1225 per adult &amp; UKP </a:t>
            </a:r>
          </a:p>
          <a:p>
            <a:r>
              <a:rPr lang="en-US" sz="1450" b="1" dirty="0">
                <a:solidFill>
                  <a:srgbClr val="0070C0"/>
                </a:solidFill>
              </a:rPr>
              <a:t>             165-245 per child made six years later, in </a:t>
            </a:r>
            <a:r>
              <a:rPr lang="en-US" sz="1450" b="1" dirty="0">
                <a:solidFill>
                  <a:srgbClr val="FF0000"/>
                </a:solidFill>
              </a:rPr>
              <a:t>1978.</a:t>
            </a:r>
          </a:p>
          <a:p>
            <a:r>
              <a:rPr lang="en-US" sz="1450" b="1" dirty="0">
                <a:solidFill>
                  <a:srgbClr val="FF0000"/>
                </a:solidFill>
              </a:rPr>
              <a:t>1973</a:t>
            </a:r>
            <a:r>
              <a:rPr lang="en-US" sz="1450" b="1" dirty="0">
                <a:solidFill>
                  <a:schemeClr val="bg1"/>
                </a:solidFill>
              </a:rPr>
              <a:t> – All pet dogs are exterminated. Last 133 </a:t>
            </a:r>
            <a:r>
              <a:rPr lang="en-US" sz="1450" b="1" dirty="0" err="1">
                <a:solidFill>
                  <a:schemeClr val="bg1"/>
                </a:solidFill>
              </a:rPr>
              <a:t>Ilois</a:t>
            </a:r>
            <a:r>
              <a:rPr lang="en-US" sz="1450" b="1" dirty="0">
                <a:solidFill>
                  <a:schemeClr val="bg1"/>
                </a:solidFill>
              </a:rPr>
              <a:t> are deported to Mauritius on the MV </a:t>
            </a:r>
            <a:r>
              <a:rPr lang="en-US" sz="1450" b="1" dirty="0" err="1">
                <a:solidFill>
                  <a:schemeClr val="bg1"/>
                </a:solidFill>
              </a:rPr>
              <a:t>Nordvoer</a:t>
            </a:r>
            <a:r>
              <a:rPr lang="en-US" sz="1450" b="1" dirty="0">
                <a:solidFill>
                  <a:schemeClr val="bg1"/>
                </a:solidFill>
              </a:rPr>
              <a:t>. </a:t>
            </a:r>
          </a:p>
          <a:p>
            <a:r>
              <a:rPr lang="en-US" sz="1450" b="1" dirty="0">
                <a:solidFill>
                  <a:srgbClr val="FF0000"/>
                </a:solidFill>
              </a:rPr>
              <a:t>1983</a:t>
            </a:r>
            <a:r>
              <a:rPr lang="en-US" sz="1450" b="1" dirty="0">
                <a:solidFill>
                  <a:schemeClr val="bg1"/>
                </a:solidFill>
              </a:rPr>
              <a:t> – </a:t>
            </a:r>
            <a:r>
              <a:rPr lang="en-US" sz="1450" b="1" dirty="0">
                <a:solidFill>
                  <a:srgbClr val="0070C0"/>
                </a:solidFill>
              </a:rPr>
              <a:t>As settlement of a lawsuit UK pays a further UKP 4 million to Mauritius for </a:t>
            </a:r>
            <a:r>
              <a:rPr lang="en-US" sz="1450" b="1" dirty="0" err="1">
                <a:solidFill>
                  <a:srgbClr val="0070C0"/>
                </a:solidFill>
              </a:rPr>
              <a:t>Ilois</a:t>
            </a:r>
            <a:r>
              <a:rPr lang="en-US" sz="1450" b="1" dirty="0">
                <a:solidFill>
                  <a:srgbClr val="0070C0"/>
                </a:solidFill>
              </a:rPr>
              <a:t> claims    </a:t>
            </a:r>
          </a:p>
          <a:p>
            <a:r>
              <a:rPr lang="en-US" sz="1450" b="1" dirty="0">
                <a:solidFill>
                  <a:srgbClr val="0070C0"/>
                </a:solidFill>
              </a:rPr>
              <a:t>             1344 </a:t>
            </a:r>
            <a:r>
              <a:rPr lang="en-US" sz="1450" b="1" dirty="0" err="1">
                <a:solidFill>
                  <a:srgbClr val="0070C0"/>
                </a:solidFill>
              </a:rPr>
              <a:t>Ilois</a:t>
            </a:r>
            <a:r>
              <a:rPr lang="en-US" sz="1450" b="1" dirty="0">
                <a:solidFill>
                  <a:srgbClr val="0070C0"/>
                </a:solidFill>
              </a:rPr>
              <a:t> receive $2976 in exchange for renunciation (</a:t>
            </a:r>
            <a:r>
              <a:rPr lang="en-US" sz="1450" i="1" dirty="0">
                <a:solidFill>
                  <a:srgbClr val="0070C0"/>
                </a:solidFill>
              </a:rPr>
              <a:t>document in English</a:t>
            </a:r>
            <a:r>
              <a:rPr lang="en-US" sz="1450" b="1" dirty="0">
                <a:solidFill>
                  <a:srgbClr val="0070C0"/>
                </a:solidFill>
              </a:rPr>
              <a:t>).</a:t>
            </a:r>
          </a:p>
          <a:p>
            <a:r>
              <a:rPr lang="en-US" sz="1450" b="1" dirty="0">
                <a:solidFill>
                  <a:srgbClr val="FF0000"/>
                </a:solidFill>
              </a:rPr>
              <a:t>2000</a:t>
            </a:r>
            <a:r>
              <a:rPr lang="en-US" sz="1450" b="1" dirty="0">
                <a:solidFill>
                  <a:schemeClr val="bg1"/>
                </a:solidFill>
              </a:rPr>
              <a:t> – </a:t>
            </a:r>
            <a:r>
              <a:rPr lang="en-US" sz="1450" b="1" dirty="0">
                <a:solidFill>
                  <a:srgbClr val="00B050"/>
                </a:solidFill>
              </a:rPr>
              <a:t>UK feasibility report suggests resettlement  possible on </a:t>
            </a:r>
            <a:r>
              <a:rPr lang="en-US" sz="1450" b="1" dirty="0" err="1">
                <a:solidFill>
                  <a:srgbClr val="00B050"/>
                </a:solidFill>
              </a:rPr>
              <a:t>Peros</a:t>
            </a:r>
            <a:r>
              <a:rPr lang="en-US" sz="1450" b="1" dirty="0">
                <a:solidFill>
                  <a:srgbClr val="00B050"/>
                </a:solidFill>
              </a:rPr>
              <a:t> </a:t>
            </a:r>
            <a:r>
              <a:rPr lang="en-US" sz="1450" b="1" dirty="0" err="1">
                <a:solidFill>
                  <a:srgbClr val="00B050"/>
                </a:solidFill>
              </a:rPr>
              <a:t>Banhos</a:t>
            </a:r>
            <a:r>
              <a:rPr lang="en-US" sz="1450" b="1" dirty="0">
                <a:solidFill>
                  <a:srgbClr val="00B050"/>
                </a:solidFill>
              </a:rPr>
              <a:t> and Solomon, not Diego Garcia. </a:t>
            </a:r>
          </a:p>
          <a:p>
            <a:r>
              <a:rPr lang="en-US" sz="1450" b="1" dirty="0">
                <a:solidFill>
                  <a:srgbClr val="FF0000"/>
                </a:solidFill>
              </a:rPr>
              <a:t>2000</a:t>
            </a:r>
            <a:r>
              <a:rPr lang="en-US" sz="1450" b="1" dirty="0">
                <a:solidFill>
                  <a:schemeClr val="bg1"/>
                </a:solidFill>
              </a:rPr>
              <a:t> – Bancoult bring cases against UK for forced eviction and related crimes, initial success in High Court.              </a:t>
            </a:r>
          </a:p>
          <a:p>
            <a:r>
              <a:rPr lang="en-US" sz="1450" b="1" dirty="0">
                <a:solidFill>
                  <a:srgbClr val="FF0000"/>
                </a:solidFill>
              </a:rPr>
              <a:t>2001</a:t>
            </a:r>
            <a:r>
              <a:rPr lang="en-US" sz="1450" b="1" dirty="0">
                <a:solidFill>
                  <a:schemeClr val="bg1"/>
                </a:solidFill>
              </a:rPr>
              <a:t> – Bancoult bring cases against US for forced eviction and related crimes. Case rejected on procedural </a:t>
            </a:r>
          </a:p>
          <a:p>
            <a:r>
              <a:rPr lang="en-US" sz="1450" b="1" dirty="0">
                <a:solidFill>
                  <a:schemeClr val="bg1"/>
                </a:solidFill>
              </a:rPr>
              <a:t>              grounds.</a:t>
            </a:r>
          </a:p>
          <a:p>
            <a:r>
              <a:rPr lang="en-US" sz="1450" b="1" dirty="0">
                <a:solidFill>
                  <a:srgbClr val="FF0000"/>
                </a:solidFill>
              </a:rPr>
              <a:t>2002</a:t>
            </a:r>
            <a:r>
              <a:rPr lang="en-US" sz="1450" b="1" dirty="0">
                <a:solidFill>
                  <a:schemeClr val="bg1"/>
                </a:solidFill>
              </a:rPr>
              <a:t> – </a:t>
            </a:r>
            <a:r>
              <a:rPr lang="en-US" sz="1450" b="1" dirty="0">
                <a:solidFill>
                  <a:srgbClr val="00B050"/>
                </a:solidFill>
              </a:rPr>
              <a:t>Second part of feasibility report suggests resettlement will be precarious and expensive.</a:t>
            </a:r>
          </a:p>
          <a:p>
            <a:r>
              <a:rPr lang="en-US" sz="1450" b="1" dirty="0">
                <a:solidFill>
                  <a:srgbClr val="FF0000"/>
                </a:solidFill>
              </a:rPr>
              <a:t>2004</a:t>
            </a:r>
            <a:r>
              <a:rPr lang="en-US" sz="1450" b="1" dirty="0">
                <a:solidFill>
                  <a:schemeClr val="bg1"/>
                </a:solidFill>
              </a:rPr>
              <a:t> – </a:t>
            </a:r>
            <a:r>
              <a:rPr lang="en-US" sz="1450" b="1" i="1" u="sng" dirty="0">
                <a:solidFill>
                  <a:srgbClr val="00B050"/>
                </a:solidFill>
              </a:rPr>
              <a:t>Order in Council </a:t>
            </a:r>
            <a:r>
              <a:rPr lang="en-US" sz="1450" b="1" dirty="0">
                <a:solidFill>
                  <a:srgbClr val="00B050"/>
                </a:solidFill>
              </a:rPr>
              <a:t>issued prohibiting repatriation of </a:t>
            </a:r>
            <a:r>
              <a:rPr lang="en-US" sz="1450" b="1" dirty="0" err="1">
                <a:solidFill>
                  <a:srgbClr val="00B050"/>
                </a:solidFill>
              </a:rPr>
              <a:t>Ilois</a:t>
            </a:r>
            <a:r>
              <a:rPr lang="en-US" sz="1450" b="1" dirty="0">
                <a:solidFill>
                  <a:srgbClr val="00B050"/>
                </a:solidFill>
              </a:rPr>
              <a:t>.</a:t>
            </a:r>
          </a:p>
          <a:p>
            <a:r>
              <a:rPr lang="en-US" sz="1450" b="1" dirty="0">
                <a:solidFill>
                  <a:srgbClr val="FF0000"/>
                </a:solidFill>
              </a:rPr>
              <a:t>2004</a:t>
            </a:r>
            <a:r>
              <a:rPr lang="en-US" sz="1450" b="1" dirty="0">
                <a:solidFill>
                  <a:schemeClr val="bg1"/>
                </a:solidFill>
              </a:rPr>
              <a:t> – European Court of Human Rights case decided against the </a:t>
            </a:r>
            <a:r>
              <a:rPr lang="en-US" sz="1450" b="1" dirty="0" err="1">
                <a:solidFill>
                  <a:schemeClr val="bg1"/>
                </a:solidFill>
              </a:rPr>
              <a:t>Ilois</a:t>
            </a:r>
            <a:r>
              <a:rPr lang="en-US" sz="1450" b="1" dirty="0">
                <a:solidFill>
                  <a:schemeClr val="bg1"/>
                </a:solidFill>
              </a:rPr>
              <a:t>, on procedural grounds. </a:t>
            </a:r>
          </a:p>
          <a:p>
            <a:r>
              <a:rPr lang="en-US" sz="1450" b="1" dirty="0">
                <a:solidFill>
                  <a:srgbClr val="FF0000"/>
                </a:solidFill>
              </a:rPr>
              <a:t>2008</a:t>
            </a:r>
            <a:r>
              <a:rPr lang="en-US" sz="1450" b="1" dirty="0">
                <a:solidFill>
                  <a:schemeClr val="bg1"/>
                </a:solidFill>
              </a:rPr>
              <a:t> – UK appeal rejected on procedural ground in House of Lords.</a:t>
            </a:r>
          </a:p>
          <a:p>
            <a:r>
              <a:rPr lang="en-US" sz="1450" b="1" dirty="0">
                <a:solidFill>
                  <a:srgbClr val="FF0000"/>
                </a:solidFill>
              </a:rPr>
              <a:t>2010</a:t>
            </a:r>
            <a:r>
              <a:rPr lang="en-US" sz="1450" b="1" dirty="0">
                <a:solidFill>
                  <a:schemeClr val="bg1"/>
                </a:solidFill>
              </a:rPr>
              <a:t> – </a:t>
            </a:r>
            <a:r>
              <a:rPr lang="en-US" sz="1450" b="1" dirty="0">
                <a:solidFill>
                  <a:srgbClr val="00B050"/>
                </a:solidFill>
              </a:rPr>
              <a:t>UK establishes Marine Protection Areas around BIOT prohibiting commercial fishing, with the exception </a:t>
            </a:r>
          </a:p>
          <a:p>
            <a:r>
              <a:rPr lang="en-US" sz="1450" b="1" dirty="0">
                <a:solidFill>
                  <a:srgbClr val="00B050"/>
                </a:solidFill>
              </a:rPr>
              <a:t>              of Diego Garcia.</a:t>
            </a:r>
          </a:p>
          <a:p>
            <a:r>
              <a:rPr lang="en-US" sz="1450" b="1" dirty="0">
                <a:solidFill>
                  <a:srgbClr val="FF0000"/>
                </a:solidFill>
              </a:rPr>
              <a:t>2016</a:t>
            </a:r>
            <a:r>
              <a:rPr lang="en-US" sz="1450" b="1" dirty="0">
                <a:solidFill>
                  <a:schemeClr val="bg1"/>
                </a:solidFill>
              </a:rPr>
              <a:t> – </a:t>
            </a:r>
            <a:r>
              <a:rPr lang="en-US" sz="1450" b="1" dirty="0">
                <a:solidFill>
                  <a:srgbClr val="00B050"/>
                </a:solidFill>
              </a:rPr>
              <a:t>US &amp; UK Diego Garcia agreement expires and is extended to 2036.</a:t>
            </a:r>
          </a:p>
          <a:p>
            <a:r>
              <a:rPr lang="en-US" sz="1450" b="1" dirty="0">
                <a:solidFill>
                  <a:srgbClr val="FF0000"/>
                </a:solidFill>
              </a:rPr>
              <a:t>2017</a:t>
            </a:r>
            <a:r>
              <a:rPr lang="en-US" sz="1450" b="1" dirty="0">
                <a:solidFill>
                  <a:schemeClr val="bg1"/>
                </a:solidFill>
              </a:rPr>
              <a:t> – General Assembly adopts resolution to seek International Court of Justice Advisory Opinion on separation </a:t>
            </a:r>
          </a:p>
          <a:p>
            <a:r>
              <a:rPr lang="en-US" sz="1450" b="1" dirty="0">
                <a:solidFill>
                  <a:schemeClr val="bg1"/>
                </a:solidFill>
              </a:rPr>
              <a:t>              of Chagos Archipelago from Mauritius. </a:t>
            </a:r>
          </a:p>
          <a:p>
            <a:r>
              <a:rPr lang="en-US" sz="1450" b="1" dirty="0">
                <a:solidFill>
                  <a:srgbClr val="FF0000"/>
                </a:solidFill>
              </a:rPr>
              <a:t>2019</a:t>
            </a:r>
            <a:r>
              <a:rPr lang="en-US" sz="1450" b="1" dirty="0">
                <a:solidFill>
                  <a:schemeClr val="bg1"/>
                </a:solidFill>
              </a:rPr>
              <a:t> – International Court of Justice judgment to decolonize BIOT, General Assembly ask the UK to decolonize within 6 month </a:t>
            </a:r>
          </a:p>
        </p:txBody>
      </p:sp>
      <p:pic>
        <p:nvPicPr>
          <p:cNvPr id="6" name="Picture 4" descr="nordvaer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781" y="4805355"/>
            <a:ext cx="2306903" cy="19014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37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3" end="13"/>
                                            </p:txEl>
                                          </p:spTgt>
                                        </p:tgtEl>
                                        <p:attrNameLst>
                                          <p:attrName>style.visibility</p:attrName>
                                        </p:attrNameLst>
                                      </p:cBhvr>
                                      <p:to>
                                        <p:strVal val="visible"/>
                                      </p:to>
                                    </p:set>
                                  </p:childTnLst>
                                </p:cTn>
                              </p:par>
                              <p:par>
                                <p:cTn id="31" presetID="10"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5">
                                            <p:txEl>
                                              <p:pRg st="17" end="17"/>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5">
                                            <p:txEl>
                                              <p:pRg st="18" end="18"/>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5">
                                            <p:txEl>
                                              <p:pRg st="19" end="19"/>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5">
                                            <p:txEl>
                                              <p:pRg st="22" end="22"/>
                                            </p:txEl>
                                          </p:spTgt>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5">
                                            <p:txEl>
                                              <p:pRg st="23" end="23"/>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
                                            <p:txEl>
                                              <p:pRg st="16" end="16"/>
                                            </p:txEl>
                                          </p:spTgt>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5">
                                            <p:txEl>
                                              <p:pRg st="20" end="20"/>
                                            </p:txEl>
                                          </p:spTgt>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5">
                                            <p:txEl>
                                              <p:pRg st="21" end="21"/>
                                            </p:txEl>
                                          </p:spTgt>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5">
                                            <p:txEl>
                                              <p:pRg st="24" end="24"/>
                                            </p:txEl>
                                          </p:spTgt>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5">
                                            <p:txEl>
                                              <p:pRg st="25" end="25"/>
                                            </p:txEl>
                                          </p:spTgt>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5">
                                            <p:txEl>
                                              <p:pRg st="26" end="26"/>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5">
                                            <p:txEl>
                                              <p:pRg st="11" end="11"/>
                                            </p:txEl>
                                          </p:spTgt>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5">
                                            <p:txEl>
                                              <p:pRg st="12" end="12"/>
                                            </p:txEl>
                                          </p:spTgt>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5">
                                            <p:txEl>
                                              <p:pRg st="14" end="14"/>
                                            </p:txEl>
                                          </p:spTgt>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5">
                                            <p:txEl>
                                              <p:pRg st="27" end="27"/>
                                            </p:txEl>
                                          </p:spTgt>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5">
                                            <p:txEl>
                                              <p:pRg st="28" end="28"/>
                                            </p:txEl>
                                          </p:spTgt>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5">
                                            <p:txEl>
                                              <p:pRg st="29" end="2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27168</TotalTime>
  <Words>1204</Words>
  <Application>Microsoft Macintosh PowerPoint</Application>
  <PresentationFormat>Widescreen</PresentationFormat>
  <Paragraphs>161</Paragraphs>
  <Slides>18</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Power &amp; Collusion</vt:lpstr>
      <vt:lpstr>State Crime</vt:lpstr>
      <vt:lpstr>State Crime &amp; Power</vt:lpstr>
      <vt:lpstr>Development of ‘State Crime’ concept</vt:lpstr>
      <vt:lpstr>Collusion</vt:lpstr>
      <vt:lpstr>Multi-State Collusion Crimes</vt:lpstr>
      <vt:lpstr>Case Study: Chagos Archipelago</vt:lpstr>
      <vt:lpstr>Chagos Archipelago  </vt:lpstr>
      <vt:lpstr>PowerPoint Presentation</vt:lpstr>
      <vt:lpstr>Effect on the Ilois :</vt:lpstr>
      <vt:lpstr>Case Study Findings:</vt:lpstr>
      <vt:lpstr>Criminal Behavior:  Incomplete Decolonization</vt:lpstr>
      <vt:lpstr>Criminal Behavior: Forced Eviction</vt:lpstr>
      <vt:lpstr>Collusion &amp; Deviance</vt:lpstr>
      <vt:lpstr>Context: Changing Global Order</vt:lpstr>
      <vt:lpstr>Impunity &amp; Normalization</vt:lpstr>
      <vt:lpstr>Conclusions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Globalization and Forced Eviction</dc:title>
  <dc:creator>Anamika Twyman-Ghoshal</dc:creator>
  <cp:lastModifiedBy>Anamika Twyman-Ghoshal</cp:lastModifiedBy>
  <cp:revision>107</cp:revision>
  <dcterms:created xsi:type="dcterms:W3CDTF">2018-06-19T19:24:37Z</dcterms:created>
  <dcterms:modified xsi:type="dcterms:W3CDTF">2019-09-15T16:47:51Z</dcterms:modified>
</cp:coreProperties>
</file>