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</p:sldMasterIdLst>
  <p:notesMasterIdLst>
    <p:notesMasterId r:id="rId19"/>
  </p:notesMasterIdLst>
  <p:sldIdLst>
    <p:sldId id="256" r:id="rId2"/>
    <p:sldId id="287" r:id="rId3"/>
    <p:sldId id="298" r:id="rId4"/>
    <p:sldId id="299" r:id="rId5"/>
    <p:sldId id="295" r:id="rId6"/>
    <p:sldId id="270" r:id="rId7"/>
    <p:sldId id="301" r:id="rId8"/>
    <p:sldId id="259" r:id="rId9"/>
    <p:sldId id="289" r:id="rId10"/>
    <p:sldId id="268" r:id="rId11"/>
    <p:sldId id="258" r:id="rId12"/>
    <p:sldId id="274" r:id="rId13"/>
    <p:sldId id="302" r:id="rId14"/>
    <p:sldId id="278" r:id="rId15"/>
    <p:sldId id="293" r:id="rId16"/>
    <p:sldId id="296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9" autoAdjust="0"/>
    <p:restoredTop sz="94706" autoAdjust="0"/>
  </p:normalViewPr>
  <p:slideViewPr>
    <p:cSldViewPr snapToGrid="0" snapToObjects="1" showGuides="1">
      <p:cViewPr>
        <p:scale>
          <a:sx n="60" d="100"/>
          <a:sy n="60" d="100"/>
        </p:scale>
        <p:origin x="512" y="3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FB6B-B0E2-324F-9716-2A9B4FB1A7AE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53F53-458F-EB45-B004-EB2A5A41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53F53-458F-EB45-B004-EB2A5A419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0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53F53-458F-EB45-B004-EB2A5A419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4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53F53-458F-EB45-B004-EB2A5A419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53F53-458F-EB45-B004-EB2A5A4191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53F53-458F-EB45-B004-EB2A5A4191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5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8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9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5C6A033-7183-1A4A-BA6C-7AE58BD13D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860C805-044E-7648-84CA-73096F0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4A99A3-2551-9A44-A5C4-1E3AE7448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346" y="5408047"/>
            <a:ext cx="4118829" cy="86407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7030A0"/>
                </a:solidFill>
              </a:rPr>
              <a:t>Anamika Twyman-Ghoshal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                </a:t>
            </a:r>
            <a:r>
              <a:rPr lang="en-US" sz="1600" i="1" dirty="0">
                <a:solidFill>
                  <a:srgbClr val="7030A0"/>
                </a:solidFill>
              </a:rPr>
              <a:t>atwymanghoshal@stonehill.edu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4A99A3-2551-9A44-A5C4-1E3AE7448440}"/>
              </a:ext>
            </a:extLst>
          </p:cNvPr>
          <p:cNvSpPr txBox="1">
            <a:spLocks/>
          </p:cNvSpPr>
          <p:nvPr/>
        </p:nvSpPr>
        <p:spPr>
          <a:xfrm>
            <a:off x="-266469" y="2590777"/>
            <a:ext cx="7016470" cy="1676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Case of the </a:t>
            </a:r>
          </a:p>
          <a:p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Indian Ocean Territory</a:t>
            </a:r>
            <a:endParaRPr lang="en-US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Image result for stonehil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880" t="17706" r="22148" b="21877"/>
          <a:stretch/>
        </p:blipFill>
        <p:spPr>
          <a:xfrm>
            <a:off x="956594" y="5482301"/>
            <a:ext cx="672028" cy="737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F58FA0-CCD7-B94F-A2B5-F2932BF227CA}"/>
              </a:ext>
            </a:extLst>
          </p:cNvPr>
          <p:cNvSpPr/>
          <p:nvPr/>
        </p:nvSpPr>
        <p:spPr>
          <a:xfrm>
            <a:off x="193766" y="104945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Criminal Justice and Extraordinary State Crimes: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28AF0-3A70-5F4B-92E5-8F0EF338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128" y="7937"/>
            <a:ext cx="5619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Criminal Behavior: 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Incomplete </a:t>
            </a:r>
            <a:r>
              <a:rPr lang="en-US" sz="1600" dirty="0">
                <a:solidFill>
                  <a:srgbClr val="FFFFFF"/>
                </a:solidFill>
              </a:rPr>
              <a:t>Decolonization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696" y="979055"/>
            <a:ext cx="6538040" cy="5807989"/>
          </a:xfrm>
        </p:spPr>
        <p:txBody>
          <a:bodyPr anchor="ctr">
            <a:normAutofit/>
          </a:bodyPr>
          <a:lstStyle/>
          <a:p>
            <a:pPr marL="12700" lvl="1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General Assembly Declaration 1514 (XV) of 1960 ‘Declaration on the Granting of Independence to Colonial Countries and Peoples’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2" indent="0">
              <a:spcAft>
                <a:spcPts val="12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disruption of national unity of a country and preventing the right to self-determination</a:t>
            </a:r>
          </a:p>
          <a:p>
            <a:pPr marL="12700" lvl="1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General Assembly Resolution 2066(XX) of 1965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(directing the UK prior to creating of BIOT):</a:t>
            </a:r>
          </a:p>
          <a:p>
            <a:pPr marL="469900" lvl="2" indent="0">
              <a:spcAft>
                <a:spcPts val="12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“take no action which would dismember the territory of Mauritius and violate its territorial integrity”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Recolonizing &amp; relabeling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Chagos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Archipelago into BIOT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b="1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Criminal Behavior: </a:t>
            </a:r>
            <a:r>
              <a:rPr lang="en-US" sz="2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Forced Eviction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F53FCC-7E41-4D4A-B0FC-548411EE9A8B}"/>
              </a:ext>
            </a:extLst>
          </p:cNvPr>
          <p:cNvSpPr txBox="1">
            <a:spLocks/>
          </p:cNvSpPr>
          <p:nvPr/>
        </p:nvSpPr>
        <p:spPr>
          <a:xfrm>
            <a:off x="5699113" y="1734119"/>
            <a:ext cx="5883129" cy="4053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 Agreement between US &amp; UK</a:t>
            </a:r>
          </a:p>
          <a:p>
            <a:pPr lvl="1"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Concealed from US Congress, UK Parliament, and the United Nations</a:t>
            </a:r>
          </a:p>
          <a:p>
            <a:pPr lvl="1"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of Notes vs. Treaty</a:t>
            </a:r>
          </a:p>
          <a:p>
            <a:pPr lvl="1"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in Council, no parliamentary oversight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Fiction of ‘No Permanent Residents’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Impunity &amp; Normalization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2171" y="2129110"/>
            <a:ext cx="8779512" cy="332692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Impunity through selective application of laws which leads to precedent and normalization</a:t>
            </a:r>
          </a:p>
          <a:p>
            <a:pPr lvl="0">
              <a:lnSpc>
                <a:spcPct val="90000"/>
              </a:lnSpc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among direct participants and subsequent governments </a:t>
            </a:r>
          </a:p>
          <a:p>
            <a:pPr lvl="0">
              <a:lnSpc>
                <a:spcPct val="90000"/>
              </a:lnSpc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Rationalizations included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Concerns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Compensations &amp; Renunciation Document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Repatriation Harmful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Conservation </a:t>
            </a:r>
          </a:p>
          <a:p>
            <a:pPr lvl="0">
              <a:lnSpc>
                <a:spcPct val="90000"/>
              </a:lnSpc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normalization by domestic supreme courts and European Court of Human Rights</a:t>
            </a:r>
          </a:p>
          <a:p>
            <a:pPr lvl="1">
              <a:lnSpc>
                <a:spcPct val="90000"/>
              </a:lnSpc>
            </a:pPr>
            <a:endParaRPr lang="en-US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98407-2906-F642-B8B9-1AC4347D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Global </a:t>
            </a:r>
            <a:r>
              <a:rPr lang="en-US" b="1" dirty="0" err="1"/>
              <a:t>Dysnomie</a:t>
            </a:r>
            <a:r>
              <a:rPr lang="en-US" dirty="0"/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B4CF-25BA-C448-881E-BD4715D8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023312"/>
            <a:ext cx="8779512" cy="33269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patchwork of diverse and conflicting legal traditions and practices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&amp; within nations</a:t>
            </a:r>
          </a:p>
          <a:p>
            <a:pPr lvl="0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global norm making mechanisms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reluctance due to sovereignty, especially for non crisis situations</a:t>
            </a:r>
          </a:p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enforcement of international rules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and international laws optional for powerful actors</a:t>
            </a:r>
            <a:endParaRPr lang="en-US" sz="18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to impunity and normalization of extraordinary state crimes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Ineffective Civic Governance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 Society powerless in cases of government misconduct</a:t>
            </a:r>
          </a:p>
          <a:p>
            <a:pPr marL="228600" lvl="1" indent="0" algn="r">
              <a:buNone/>
            </a:pPr>
            <a:endParaRPr lang="en-US" dirty="0"/>
          </a:p>
          <a:p>
            <a:pPr marL="228600" lvl="1" indent="0" algn="r">
              <a:buNone/>
            </a:pPr>
            <a:endParaRPr lang="en-US" dirty="0"/>
          </a:p>
          <a:p>
            <a:pPr lvl="1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7207F5-E6E1-9945-A29D-11CAE7A2356C}"/>
              </a:ext>
            </a:extLst>
          </p:cNvPr>
          <p:cNvSpPr/>
          <p:nvPr/>
        </p:nvSpPr>
        <p:spPr>
          <a:xfrm>
            <a:off x="9528471" y="5350240"/>
            <a:ext cx="1413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0" algn="r">
              <a:buNone/>
            </a:pPr>
            <a:r>
              <a:rPr lang="en-US" sz="1400" dirty="0"/>
              <a:t>*Passas, 2000.</a:t>
            </a:r>
          </a:p>
        </p:txBody>
      </p:sp>
    </p:spTree>
    <p:extLst>
      <p:ext uri="{BB962C8B-B14F-4D97-AF65-F5344CB8AC3E}">
        <p14:creationId xmlns:p14="http://schemas.microsoft.com/office/powerpoint/2010/main" val="30788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D3AB95-276F-4E66-9B39-02C819965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5462" y="2336137"/>
            <a:ext cx="9782979" cy="322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2E73-DEBC-EF40-8778-88EE528E3872}"/>
              </a:ext>
            </a:extLst>
          </p:cNvPr>
          <p:cNvSpPr/>
          <p:nvPr/>
        </p:nvSpPr>
        <p:spPr>
          <a:xfrm>
            <a:off x="812575" y="1559052"/>
            <a:ext cx="10588752" cy="480974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tx1"/>
          </a:solidFill>
          <a:ln w="1778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087" y="2594685"/>
            <a:ext cx="7729728" cy="3486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Tx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situation undermines the legitimacy and effectiveness  of domestic and international governance bodies</a:t>
            </a:r>
          </a:p>
          <a:p>
            <a:pPr>
              <a:lnSpc>
                <a:spcPct val="90000"/>
              </a:lnSpc>
              <a:buClrTx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need: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raising and analysis of other extraordinary state crimes - crimes of the powerful in peacetime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promotion of consistent/fair domestic and international laws &amp; norms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application of domestic and international laws to reduce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dysnomie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enhance democracy through the rebalancing of the three pillars of society: state, private sector and 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society</a:t>
            </a:r>
          </a:p>
          <a:p>
            <a:pPr lvl="0">
              <a:lnSpc>
                <a:spcPct val="90000"/>
              </a:lnSpc>
              <a:buClrTx/>
              <a:defRPr/>
            </a:pPr>
            <a:endParaRPr lang="en-US" sz="2200" dirty="0">
              <a:latin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lstStyle/>
          <a:p>
            <a:r>
              <a:rPr lang="en-US" b="1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103" y="640080"/>
            <a:ext cx="6883072" cy="16249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D82AA-D481-8648-8240-7B9D386CC8B5}"/>
              </a:ext>
            </a:extLst>
          </p:cNvPr>
          <p:cNvSpPr txBox="1"/>
          <p:nvPr/>
        </p:nvSpPr>
        <p:spPr>
          <a:xfrm>
            <a:off x="5713665" y="5235213"/>
            <a:ext cx="41220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ANAMIKA TWYMAN-GHOSHAL</a:t>
            </a:r>
          </a:p>
          <a:p>
            <a:pPr algn="ctr"/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atwymanghoshal@stonehill.edu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A8D8B-28A8-6740-A087-25728C062D05}"/>
              </a:ext>
            </a:extLst>
          </p:cNvPr>
          <p:cNvSpPr/>
          <p:nvPr/>
        </p:nvSpPr>
        <p:spPr>
          <a:xfrm>
            <a:off x="4726710" y="201322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"Injustice anywhere is a threat to justice everywhere. We are caught in an inescapable network of mutuality, tied in a single garment of destiny. Whatever affects one directly, affects all indirectly." </a:t>
            </a:r>
          </a:p>
          <a:p>
            <a:pPr algn="ctr"/>
            <a:r>
              <a:rPr lang="en-US" sz="1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King, Letter from Birmingham, Alabama Jail, April 16, 1963</a:t>
            </a:r>
            <a:endParaRPr lang="en-US" sz="1200" b="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7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600" b="1"/>
              <a:t>International Legal Protection against Forced Eviction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Declaration of Human Rights 1948, Article 25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Convention on the Elimination of All Forms of Racial Discrimination 1965, Article 5 (e)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Covenant on Economic, Social and Cultural Rights 1966, Article 11 (1)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 on the Elimination of All Forms of Discrimination against Women 1979, Article 14(2)(h) 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 on the Rights of the Child 1989, Article 27(3)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 Statute of the International Criminal Court 2002, Article 7</a:t>
            </a:r>
            <a:endParaRPr lang="en-US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Basic Principles and Guidelines on Development-based Evictions and Displacement 2007</a:t>
            </a:r>
          </a:p>
        </p:txBody>
      </p:sp>
    </p:spTree>
    <p:extLst>
      <p:ext uri="{BB962C8B-B14F-4D97-AF65-F5344CB8AC3E}">
        <p14:creationId xmlns:p14="http://schemas.microsoft.com/office/powerpoint/2010/main" val="1711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/>
              <a:t>Not all Forced Evictions are illegal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and participation of affected people and communities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notification; 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administrative and legal recourse;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adequate relocation and/or adequate compensation before evictions are carried out 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 of actions resulting in homelessness; 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 of actions resulting in deterioration of housing and living conditions; and </a:t>
            </a:r>
          </a:p>
          <a:p>
            <a:pPr marL="0" lvl="0" indent="0" algn="r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 Office of the High Commissioner for Human Rights, 2011)</a:t>
            </a:r>
            <a:endParaRPr lang="en-US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4625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817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49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99" y="1586484"/>
            <a:ext cx="3685032" cy="368503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600" b="1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International Crime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A4F043-7BDE-734C-9FF2-DE55E5D4739F}"/>
              </a:ext>
            </a:extLst>
          </p:cNvPr>
          <p:cNvSpPr txBox="1">
            <a:spLocks/>
          </p:cNvSpPr>
          <p:nvPr/>
        </p:nvSpPr>
        <p:spPr>
          <a:xfrm>
            <a:off x="5159099" y="1283546"/>
            <a:ext cx="5975066" cy="3914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>
                <a:schemeClr val="accent2"/>
              </a:buClr>
            </a:pP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crimes proscribed in international law and custom.</a:t>
            </a:r>
          </a:p>
          <a:p>
            <a:pPr marL="0">
              <a:buClr>
                <a:schemeClr val="accent2"/>
              </a:buClr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gravest crimes of concern to the  international community </a:t>
            </a:r>
            <a:r>
              <a:rPr lang="en-US" sz="17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(Rome Statute on the International Criminal Court 1998)</a:t>
            </a:r>
            <a:endParaRPr lang="en-US" sz="1400" i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0275" lvl="1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crime of genocide </a:t>
            </a:r>
          </a:p>
          <a:p>
            <a:pPr marL="930275" lvl="1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Crimes against humanity </a:t>
            </a:r>
          </a:p>
          <a:p>
            <a:pPr marL="930275" lvl="1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crimes </a:t>
            </a:r>
          </a:p>
          <a:p>
            <a:pPr marL="930275" lvl="1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crime of aggression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criminal law is a “discipline of crisis” </a:t>
            </a:r>
            <a:r>
              <a:rPr lang="en-US" sz="17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(Charlesworth, 2002) </a:t>
            </a:r>
            <a:endParaRPr lang="en-US" sz="1900" i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Clr>
                <a:schemeClr val="accent2"/>
              </a:buClr>
            </a:pPr>
            <a:endParaRPr lang="en-US" sz="13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4625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817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49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99" y="1586484"/>
            <a:ext cx="3685032" cy="368503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600" b="1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Extraordinary State Crimes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369273-191D-8248-8220-92B42F91B85E}"/>
              </a:ext>
            </a:extLst>
          </p:cNvPr>
          <p:cNvSpPr txBox="1">
            <a:spLocks/>
          </p:cNvSpPr>
          <p:nvPr/>
        </p:nvSpPr>
        <p:spPr>
          <a:xfrm>
            <a:off x="5130410" y="1586484"/>
            <a:ext cx="5715917" cy="3914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Aft>
                <a:spcPts val="0"/>
              </a:spcAft>
              <a:buClr>
                <a:schemeClr val="accent2"/>
              </a:buClr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crimes that </a:t>
            </a:r>
            <a:r>
              <a:rPr lang="en-US" sz="2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strictly fall within the ICC categories </a:t>
            </a: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crime</a:t>
            </a:r>
          </a:p>
          <a:p>
            <a:pPr marL="0">
              <a:buClr>
                <a:schemeClr val="accent2"/>
              </a:buClr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“state </a:t>
            </a:r>
            <a:r>
              <a:rPr lang="en-US" sz="2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deviance </a:t>
            </a: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  the violation of human rights” </a:t>
            </a:r>
            <a:r>
              <a:rPr lang="en-US" sz="16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(Green &amp; Ward, 2004, p.2)</a:t>
            </a:r>
          </a:p>
          <a:p>
            <a:pPr marL="0" marR="0">
              <a:spcAft>
                <a:spcPts val="0"/>
              </a:spcAft>
              <a:buClr>
                <a:schemeClr val="accent2"/>
              </a:buClr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and serious human rights violations not only during conflict but also during </a:t>
            </a:r>
            <a:r>
              <a:rPr lang="en-US" sz="2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peacetime</a:t>
            </a: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1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study: </a:t>
            </a:r>
            <a:r>
              <a:rPr lang="en-US" sz="2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 displacement</a:t>
            </a: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</a:t>
            </a:r>
            <a:r>
              <a:rPr lang="en-US" sz="2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 eviction</a:t>
            </a:r>
            <a:r>
              <a:rPr lang="en-US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</a:pPr>
            <a:endParaRPr lang="en-US" sz="1700" dirty="0">
              <a:solidFill>
                <a:srgbClr val="404040"/>
              </a:solidFill>
            </a:endParaRPr>
          </a:p>
          <a:p>
            <a:pPr marL="0">
              <a:buClr>
                <a:schemeClr val="accent2"/>
              </a:buClr>
            </a:pPr>
            <a:endParaRPr lang="en-US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Displacement through </a:t>
            </a:r>
            <a:br>
              <a:rPr lang="en-US" b="1" dirty="0"/>
            </a:br>
            <a:r>
              <a:rPr lang="en-US" b="1" dirty="0"/>
              <a:t>Forced Eviction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71998"/>
            <a:ext cx="8779512" cy="3158562"/>
          </a:xfrm>
        </p:spPr>
        <p:txBody>
          <a:bodyPr>
            <a:normAutofit fontScale="92500" lnSpcReduction="10000"/>
          </a:bodyPr>
          <a:lstStyle/>
          <a:p>
            <a:pPr marL="285750" lvl="1" indent="-285750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 eviction is “the removal of people from their homes or lands against their will, directly or indirectly, attributable</a:t>
            </a:r>
            <a:r>
              <a:rPr lang="en-US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u="sng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17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Advisory Group on Forced Eviction to the Executive Director of UN Habitat Report, 2007</a:t>
            </a:r>
          </a:p>
          <a:p>
            <a:pPr marL="285750" lvl="1" indent="-285750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Criminalized when:</a:t>
            </a:r>
          </a:p>
          <a:p>
            <a:pPr marL="571500" lvl="2" indent="-342900">
              <a:lnSpc>
                <a:spcPct val="90000"/>
              </a:lnSpc>
              <a:buFontTx/>
              <a:buChar char="-"/>
            </a:pPr>
            <a:r>
              <a:rPr lang="en-US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Dispossession without due compensation and support</a:t>
            </a:r>
          </a:p>
          <a:p>
            <a:pPr marL="571500" lvl="2" indent="-342900">
              <a:lnSpc>
                <a:spcPct val="90000"/>
              </a:lnSpc>
              <a:buFontTx/>
              <a:buChar char="-"/>
            </a:pPr>
            <a:r>
              <a:rPr lang="en-US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theft</a:t>
            </a:r>
          </a:p>
          <a:p>
            <a:pPr marL="571500" lvl="2" indent="-342900">
              <a:lnSpc>
                <a:spcPct val="90000"/>
              </a:lnSpc>
              <a:buFontTx/>
              <a:buChar char="-"/>
            </a:pPr>
            <a:r>
              <a:rPr lang="en-US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</a:t>
            </a:r>
          </a:p>
          <a:p>
            <a:pPr marL="571500" lvl="2" indent="-342900">
              <a:lnSpc>
                <a:spcPct val="90000"/>
              </a:lnSpc>
              <a:buFontTx/>
              <a:buChar char="-"/>
            </a:pPr>
            <a:r>
              <a:rPr lang="en-US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or temporary</a:t>
            </a:r>
          </a:p>
          <a:p>
            <a:pPr marL="571500" lvl="2" indent="-342900">
              <a:lnSpc>
                <a:spcPct val="90000"/>
              </a:lnSpc>
              <a:buFontTx/>
              <a:buChar char="-"/>
            </a:pPr>
            <a:r>
              <a:rPr lang="en-US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domestic but can be international</a:t>
            </a:r>
          </a:p>
          <a:p>
            <a:pPr lvl="1">
              <a:lnSpc>
                <a:spcPct val="90000"/>
              </a:lnSpc>
            </a:pPr>
            <a:endParaRPr lang="en-US" sz="1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0571B-1249-4944-AEEE-465F7DBA585D}"/>
              </a:ext>
            </a:extLst>
          </p:cNvPr>
          <p:cNvSpPr/>
          <p:nvPr/>
        </p:nvSpPr>
        <p:spPr>
          <a:xfrm>
            <a:off x="6702044" y="4209242"/>
            <a:ext cx="3877438" cy="20039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dirty="0"/>
              <a:t>Examples:</a:t>
            </a:r>
          </a:p>
          <a:p>
            <a:pPr algn="ctr"/>
            <a:r>
              <a:rPr lang="en-US" sz="1700" dirty="0"/>
              <a:t>Israeli Settlements in Palestine, 1968+</a:t>
            </a:r>
          </a:p>
          <a:p>
            <a:pPr algn="ctr"/>
            <a:r>
              <a:rPr lang="en-US" sz="1700" dirty="0"/>
              <a:t>Olympic Games in Brazil, 2016</a:t>
            </a:r>
          </a:p>
          <a:p>
            <a:pPr algn="ctr"/>
            <a:r>
              <a:rPr lang="en-US" sz="1700" dirty="0"/>
              <a:t>National Railway Project in Manila, </a:t>
            </a:r>
            <a:r>
              <a:rPr lang="en-US" sz="1700" dirty="0" err="1"/>
              <a:t>Phillipeanes</a:t>
            </a:r>
            <a:r>
              <a:rPr lang="en-US" sz="1700" dirty="0"/>
              <a:t>, 1992</a:t>
            </a:r>
          </a:p>
          <a:p>
            <a:pPr algn="ctr"/>
            <a:r>
              <a:rPr lang="en-US" sz="1700" dirty="0"/>
              <a:t>Military Base in Vieques, Puerto Rico, 1941-1955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1900" b="1"/>
              <a:t>International Legal Definition </a:t>
            </a:r>
            <a:br>
              <a:rPr lang="en-US" sz="1900" b="1"/>
            </a:br>
            <a:r>
              <a:rPr lang="en-US" sz="1900" b="1"/>
              <a:t>of Forced Eviction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19F5D-5DBB-6E40-8FF6-9174801CF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9" r="25008"/>
          <a:stretch/>
        </p:blipFill>
        <p:spPr>
          <a:xfrm>
            <a:off x="20" y="10"/>
            <a:ext cx="497642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“[T]he permanent or temporary removal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the will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individuals, families and/or communities from the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homes and/or land which they occupy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without the provision of, and access to, appropriate forms of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or other protection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Art.11(1), General Comment No. 7, International Covenant on Economic, Social, and Cultural Rights, 1976.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7892" y="5699278"/>
            <a:ext cx="1346844" cy="89255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USA: 1977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UK: 1968/1976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chemeClr val="bg1"/>
                </a:solidFill>
                <a:latin typeface="Calibri" panose="020F0502020204030204"/>
              </a:rPr>
              <a:t>Mauritius: 1973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2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59" y="694944"/>
            <a:ext cx="5754029" cy="178380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Case Study: </a:t>
            </a:r>
            <a:br>
              <a:rPr lang="en-US" b="1" dirty="0"/>
            </a:br>
            <a:r>
              <a:rPr lang="en-US" b="1" dirty="0" err="1"/>
              <a:t>Chagos</a:t>
            </a:r>
            <a:r>
              <a:rPr lang="en-US" b="1" dirty="0"/>
              <a:t> Archipelago</a:t>
            </a:r>
            <a:br>
              <a:rPr lang="en-US" b="1" dirty="0"/>
            </a:br>
            <a:r>
              <a:rPr lang="en-US" sz="1600" b="1" dirty="0"/>
              <a:t>aka</a:t>
            </a:r>
            <a:r>
              <a:rPr lang="en-US" b="1" dirty="0"/>
              <a:t> British Indian Ocean Territory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7" y="2858703"/>
            <a:ext cx="5285791" cy="330435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using historical/policy analysis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published government document, statutes, legal cases, historical data, journalistic and academic analysis, and self-reports. 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4" descr="USN1961Dugoutcano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r="9865" b="1"/>
          <a:stretch/>
        </p:blipFill>
        <p:spPr bwMode="auto">
          <a:xfrm>
            <a:off x="6876939" y="-2"/>
            <a:ext cx="5315061" cy="34290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r="3" b="3079"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130E-8001-0A45-90EA-BDE8B630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677" y="1680073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 dirty="0" err="1"/>
              <a:t>Chagos</a:t>
            </a:r>
            <a:r>
              <a:rPr lang="en-US" sz="2400" dirty="0"/>
              <a:t> Archipelago</a:t>
            </a:r>
          </a:p>
        </p:txBody>
      </p:sp>
      <p:pic>
        <p:nvPicPr>
          <p:cNvPr id="4" name="Picture 2" descr="Chargos Archpelago">
            <a:extLst>
              <a:ext uri="{FF2B5EF4-FFF2-40B4-BE49-F238E27FC236}">
                <a16:creationId xmlns:a16="http://schemas.microsoft.com/office/drawing/2014/main" id="{F77F3A8B-E8D5-DE46-A328-B0E263779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043"/>
          <a:stretch/>
        </p:blipFill>
        <p:spPr bwMode="auto">
          <a:xfrm>
            <a:off x="20" y="10"/>
            <a:ext cx="6086621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BBD63-1714-1B47-9D03-DBE16601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677" y="2450058"/>
            <a:ext cx="4486656" cy="443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i="1" dirty="0">
                <a:solidFill>
                  <a:schemeClr val="accent5"/>
                </a:solidFill>
              </a:rPr>
              <a:t>Diego Garcia, </a:t>
            </a:r>
            <a:r>
              <a:rPr lang="en-US" sz="1600" i="1" dirty="0" err="1">
                <a:solidFill>
                  <a:schemeClr val="accent5"/>
                </a:solidFill>
              </a:rPr>
              <a:t>Peros</a:t>
            </a:r>
            <a:r>
              <a:rPr lang="en-US" sz="1600" i="1" dirty="0">
                <a:solidFill>
                  <a:schemeClr val="accent5"/>
                </a:solidFill>
              </a:rPr>
              <a:t> </a:t>
            </a:r>
            <a:r>
              <a:rPr lang="en-US" sz="1600" i="1" dirty="0" err="1">
                <a:solidFill>
                  <a:schemeClr val="accent5"/>
                </a:solidFill>
              </a:rPr>
              <a:t>Banhos</a:t>
            </a:r>
            <a:r>
              <a:rPr lang="en-US" sz="1600" i="1" dirty="0">
                <a:solidFill>
                  <a:schemeClr val="accent5"/>
                </a:solidFill>
              </a:rPr>
              <a:t>, Salomon Island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20F2D7-52BA-CE45-84EC-E800D74E38D0}"/>
              </a:ext>
            </a:extLst>
          </p:cNvPr>
          <p:cNvSpPr/>
          <p:nvPr/>
        </p:nvSpPr>
        <p:spPr>
          <a:xfrm>
            <a:off x="4601374" y="3147646"/>
            <a:ext cx="1379910" cy="855290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B1C103-6BB0-EA41-93BC-62B7AD79757E}"/>
              </a:ext>
            </a:extLst>
          </p:cNvPr>
          <p:cNvSpPr txBox="1">
            <a:spLocks/>
          </p:cNvSpPr>
          <p:nvPr/>
        </p:nvSpPr>
        <p:spPr bwMode="black">
          <a:xfrm>
            <a:off x="7097677" y="4002936"/>
            <a:ext cx="4486656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British Indian Ocean territory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EB6C1-5B31-9C44-B03E-C638412F0358}"/>
              </a:ext>
            </a:extLst>
          </p:cNvPr>
          <p:cNvSpPr/>
          <p:nvPr/>
        </p:nvSpPr>
        <p:spPr>
          <a:xfrm>
            <a:off x="9311236" y="321242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Relabeled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8E05A2-F7B1-3C46-BE8A-4B6EEA4CAF80}"/>
              </a:ext>
            </a:extLst>
          </p:cNvPr>
          <p:cNvCxnSpPr>
            <a:stCxn id="2" idx="2"/>
            <a:endCxn id="6" idx="0"/>
          </p:cNvCxnSpPr>
          <p:nvPr/>
        </p:nvCxnSpPr>
        <p:spPr>
          <a:xfrm>
            <a:off x="9341005" y="2855064"/>
            <a:ext cx="0" cy="114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742D98D-7F05-A74A-833F-74F2E60BFBAB}"/>
              </a:ext>
            </a:extLst>
          </p:cNvPr>
          <p:cNvSpPr/>
          <p:nvPr/>
        </p:nvSpPr>
        <p:spPr>
          <a:xfrm>
            <a:off x="2565400" y="4877659"/>
            <a:ext cx="2641600" cy="1472341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2EA865-D062-EE4A-9389-51555E1B891A}"/>
              </a:ext>
            </a:extLst>
          </p:cNvPr>
          <p:cNvSpPr/>
          <p:nvPr/>
        </p:nvSpPr>
        <p:spPr>
          <a:xfrm>
            <a:off x="3043330" y="3983595"/>
            <a:ext cx="868270" cy="613805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48AB2-7D50-124E-BA8D-CF9C0ED3F3E6}"/>
              </a:ext>
            </a:extLst>
          </p:cNvPr>
          <p:cNvSpPr txBox="1"/>
          <p:nvPr/>
        </p:nvSpPr>
        <p:spPr>
          <a:xfrm rot="19453267">
            <a:off x="3043330" y="4616049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MAURITIUS</a:t>
            </a:r>
          </a:p>
        </p:txBody>
      </p:sp>
    </p:spTree>
    <p:extLst>
      <p:ext uri="{BB962C8B-B14F-4D97-AF65-F5344CB8AC3E}">
        <p14:creationId xmlns:p14="http://schemas.microsoft.com/office/powerpoint/2010/main" val="10102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10836"/>
            <a:ext cx="12308229" cy="709425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 Recolonization and Forced Eviction of the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Chagos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Archipelago</a:t>
            </a:r>
          </a:p>
          <a:p>
            <a:endParaRPr lang="en-US" sz="11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Diego Garcia identified as a strategic location for United States (US) Navy base.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Formal agreement between US &amp; UK British to detach Chagos from Mauritius and to lease Diego Garcia    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for to the US for Navy base. All inhabitants to be removed. 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UK separates Chagos from Mauritius during independence negotiations, creates British Indian Ocean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Territory (using </a:t>
            </a:r>
            <a:r>
              <a:rPr lang="en-US" sz="1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in Council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of Notes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UK and US to use Diego Garcia for Naval Base.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British Indian Ocean Territory (BIOT) Ordinance No. 1 – compulsory acquisition of land from private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owners.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Islanders off-island refused permit to return. Imports restricted. Deteriorating conditions.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Immigration Ordinance mandates forced eviction and displacement of entire population to Mauritius and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Seychelles. Construction of US base begins.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pays Mauritius UKP 650,000 to assist in resettlement. Small payments of UKP 1225 per adult &amp; UKP </a:t>
            </a:r>
          </a:p>
          <a:p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165-245 per child made six years later, in</a:t>
            </a:r>
            <a:r>
              <a:rPr 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All pet dogs are exterminated. Last 133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Ilois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deported to Mauritius on the MV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Nordvoer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settlement of a lawsuit UK pays a further UKP 4 million to Mauritius for </a:t>
            </a:r>
            <a:r>
              <a:rPr lang="en-US" sz="14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Ilois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claims    </a:t>
            </a:r>
          </a:p>
          <a:p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1344 </a:t>
            </a:r>
            <a:r>
              <a:rPr lang="en-US" sz="14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Ilois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receive $2976 in exchange for renunciation (</a:t>
            </a:r>
            <a:r>
              <a:rPr lang="en-US" sz="1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in English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feasibility report suggests resettlement  possible on </a:t>
            </a:r>
            <a:r>
              <a:rPr lang="en-US" sz="1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Peros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Solomon, not Diego Garcia. 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Bancoult bring cases against UK for forced eviction and related crimes, initial success in High Court.              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Bancoult bring cases against US for forced eviction and related crimes. Case rejected on procedural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grounds.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part of feasibility report suggests resettlement will be precarious and expensive.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in Council 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 prohibiting repatriation of </a:t>
            </a:r>
            <a:r>
              <a:rPr lang="en-US" sz="1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Ilois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European Court of Human Rights case decided against the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Ilois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procedural grounds. 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UK appeal rejected on procedural ground in House of Lords.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establishes Marine Protection Areas around BIOT prohibiting commercial fishing, with the exception 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of Diego Garcia.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&amp; UK Diego Garcia agreement expires and is extended to 2036.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General Assembly adopts resolution to seek International Court of Justice Advisory Opinion on separation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of Chagos Archipelago from Mauritius. </a:t>
            </a:r>
          </a:p>
          <a:p>
            <a:r>
              <a:rPr 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International Court of Justice judgment to decolonize BIOT, General Assembly ask the UK to decolonize within 6 months </a:t>
            </a:r>
          </a:p>
        </p:txBody>
      </p:sp>
      <p:pic>
        <p:nvPicPr>
          <p:cNvPr id="1026" name="Picture 2" descr="Image result for chagos archipelago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40" y="1421385"/>
            <a:ext cx="2300056" cy="4029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7E1A-18DD-634A-94D2-6B47DA0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393560"/>
            <a:ext cx="6263639" cy="1174991"/>
          </a:xfrm>
        </p:spPr>
        <p:txBody>
          <a:bodyPr>
            <a:normAutofit/>
          </a:bodyPr>
          <a:lstStyle/>
          <a:p>
            <a:r>
              <a:rPr lang="en-US" sz="2400" b="1" dirty="0"/>
              <a:t>Case Study Findings:</a:t>
            </a:r>
          </a:p>
        </p:txBody>
      </p:sp>
      <p:pic>
        <p:nvPicPr>
          <p:cNvPr id="10" name="Picture 4" descr="nordvaer0">
            <a:extLst>
              <a:ext uri="{FF2B5EF4-FFF2-40B4-BE49-F238E27FC236}">
                <a16:creationId xmlns:a16="http://schemas.microsoft.com/office/drawing/2014/main" id="{150C4454-C754-7B4E-8426-575B5E825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r="24514" b="-1"/>
          <a:stretch/>
        </p:blipFill>
        <p:spPr bwMode="auto">
          <a:xfrm>
            <a:off x="21" y="10"/>
            <a:ext cx="446225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FC6F-EDB5-3443-BB86-6EAFADF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422436"/>
            <a:ext cx="7751065" cy="3813404"/>
          </a:xfrm>
        </p:spPr>
        <p:txBody>
          <a:bodyPr>
            <a:normAutofit/>
          </a:bodyPr>
          <a:lstStyle/>
          <a:p>
            <a:pPr marL="0" lvl="1" indent="-45720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Behavior: </a:t>
            </a:r>
          </a:p>
          <a:p>
            <a:pPr marL="971550" lvl="7" indent="-45720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Decolonization </a:t>
            </a:r>
          </a:p>
          <a:p>
            <a:pPr marL="971550" lvl="7" indent="-45720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Eviction of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454025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Impunity &amp; Normalization</a:t>
            </a:r>
          </a:p>
          <a:p>
            <a:pPr marL="0" indent="-471488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Global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Dysnomie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A1FB4-0D93-3444-AB04-172D3A4346EF}"/>
              </a:ext>
            </a:extLst>
          </p:cNvPr>
          <p:cNvSpPr/>
          <p:nvPr/>
        </p:nvSpPr>
        <p:spPr>
          <a:xfrm>
            <a:off x="10805370" y="6550223"/>
            <a:ext cx="1413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0" algn="r">
              <a:buNone/>
            </a:pPr>
            <a:r>
              <a:rPr lang="en-US" sz="1400" dirty="0"/>
              <a:t>*Passas, 2000.</a:t>
            </a:r>
          </a:p>
        </p:txBody>
      </p:sp>
    </p:spTree>
    <p:extLst>
      <p:ext uri="{BB962C8B-B14F-4D97-AF65-F5344CB8AC3E}">
        <p14:creationId xmlns:p14="http://schemas.microsoft.com/office/powerpoint/2010/main" val="3244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1434</Words>
  <Application>Microsoft Office PowerPoint</Application>
  <PresentationFormat>Widescreen</PresentationFormat>
  <Paragraphs>166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Parcel</vt:lpstr>
      <vt:lpstr>PowerPoint Presentation</vt:lpstr>
      <vt:lpstr>International Crime</vt:lpstr>
      <vt:lpstr>Extraordinary State Crimes</vt:lpstr>
      <vt:lpstr>Displacement through  Forced Eviction</vt:lpstr>
      <vt:lpstr>International Legal Definition  of Forced Eviction</vt:lpstr>
      <vt:lpstr>Case Study:  Chagos Archipelago aka British Indian Ocean Territory</vt:lpstr>
      <vt:lpstr>Chagos Archipelago</vt:lpstr>
      <vt:lpstr>PowerPoint Presentation</vt:lpstr>
      <vt:lpstr>Case Study Findings:</vt:lpstr>
      <vt:lpstr>Criminal Behavior:  Incomplete Decolonization</vt:lpstr>
      <vt:lpstr>Criminal Behavior: Forced Eviction</vt:lpstr>
      <vt:lpstr>Impunity &amp; Normalization</vt:lpstr>
      <vt:lpstr>Global Dysnomie*</vt:lpstr>
      <vt:lpstr>Conclusions</vt:lpstr>
      <vt:lpstr>Thank you</vt:lpstr>
      <vt:lpstr>International Legal Protection against Forced Eviction</vt:lpstr>
      <vt:lpstr>Not all Forced Evictions are illegal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Anamika Twyman-Ghoshal</dc:creator>
  <cp:lastModifiedBy>Anamika Twyman-Ghoshal</cp:lastModifiedBy>
  <cp:revision>22</cp:revision>
  <dcterms:created xsi:type="dcterms:W3CDTF">2019-11-11T18:34:12Z</dcterms:created>
  <dcterms:modified xsi:type="dcterms:W3CDTF">2019-11-15T05:04:02Z</dcterms:modified>
</cp:coreProperties>
</file>