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4"/>
  </p:notesMasterIdLst>
  <p:sldIdLst>
    <p:sldId id="256" r:id="rId2"/>
    <p:sldId id="269" r:id="rId3"/>
    <p:sldId id="270" r:id="rId4"/>
    <p:sldId id="268" r:id="rId5"/>
    <p:sldId id="273" r:id="rId6"/>
    <p:sldId id="262" r:id="rId7"/>
    <p:sldId id="272" r:id="rId8"/>
    <p:sldId id="264" r:id="rId9"/>
    <p:sldId id="263" r:id="rId10"/>
    <p:sldId id="265" r:id="rId11"/>
    <p:sldId id="267" r:id="rId12"/>
    <p:sldId id="274"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9EEB5E-3B0A-805A-D107-35EF11D7C2DF}" name="EL MASRI, Omar (Dr)" initials="E(" userId="S::s2117574@glos.ac.uk::bc9959a7-e9de-4288-b2ae-ac9fccc101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WYMAN GHOSHAL, Anamika (Dr)" initials="TGA(" lastIdx="1" clrIdx="0">
    <p:extLst>
      <p:ext uri="{19B8F6BF-5375-455C-9EA6-DF929625EA0E}">
        <p15:presenceInfo xmlns:p15="http://schemas.microsoft.com/office/powerpoint/2012/main" userId="S-1-5-21-29509730-763046889-1244863647-350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527"/>
  </p:normalViewPr>
  <p:slideViewPr>
    <p:cSldViewPr snapToGrid="0">
      <p:cViewPr varScale="1">
        <p:scale>
          <a:sx n="90" d="100"/>
          <a:sy n="90"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EAF0B-9672-4546-8E3C-6CCD4BA1B0F1}"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205C2042-51A2-4A92-AB70-CD3CCE84BB4F}">
      <dgm:prSet/>
      <dgm:spPr/>
      <dgm:t>
        <a:bodyPr/>
        <a:lstStyle/>
        <a:p>
          <a:r>
            <a:rPr lang="en-US"/>
            <a:t>A </a:t>
          </a:r>
          <a:r>
            <a:rPr lang="en-US" err="1"/>
            <a:t>zemiological</a:t>
          </a:r>
          <a:r>
            <a:rPr lang="en-US"/>
            <a:t>/human rights approach</a:t>
          </a:r>
        </a:p>
      </dgm:t>
    </dgm:pt>
    <dgm:pt modelId="{909A777A-DAF6-48AB-82B4-64A408016CFB}" type="parTrans" cxnId="{FFA07BA2-DE00-4543-B3B8-15304CAD91C3}">
      <dgm:prSet/>
      <dgm:spPr/>
      <dgm:t>
        <a:bodyPr/>
        <a:lstStyle/>
        <a:p>
          <a:endParaRPr lang="en-US"/>
        </a:p>
      </dgm:t>
    </dgm:pt>
    <dgm:pt modelId="{D4011826-6C41-44C3-91BE-71A84B2BE192}" type="sibTrans" cxnId="{FFA07BA2-DE00-4543-B3B8-15304CAD91C3}">
      <dgm:prSet/>
      <dgm:spPr/>
      <dgm:t>
        <a:bodyPr/>
        <a:lstStyle/>
        <a:p>
          <a:endParaRPr lang="en-US"/>
        </a:p>
      </dgm:t>
    </dgm:pt>
    <dgm:pt modelId="{B37FCD70-E107-4815-B9BF-F582A04E8529}">
      <dgm:prSet/>
      <dgm:spPr/>
      <dgm:t>
        <a:bodyPr/>
        <a:lstStyle/>
        <a:p>
          <a:r>
            <a:rPr lang="en-GB"/>
            <a:t>A commitment to empowerment, human rights, and social justice</a:t>
          </a:r>
          <a:endParaRPr lang="en-US"/>
        </a:p>
      </dgm:t>
    </dgm:pt>
    <dgm:pt modelId="{A937057B-ECC7-42B0-94D9-FCD2EF38D0AD}" type="parTrans" cxnId="{6170F25A-6C07-4E5A-9039-5E4E553A0BFD}">
      <dgm:prSet/>
      <dgm:spPr/>
      <dgm:t>
        <a:bodyPr/>
        <a:lstStyle/>
        <a:p>
          <a:endParaRPr lang="en-US"/>
        </a:p>
      </dgm:t>
    </dgm:pt>
    <dgm:pt modelId="{1393E56E-8A88-4FFB-A2D4-62CF33C2EAF6}" type="sibTrans" cxnId="{6170F25A-6C07-4E5A-9039-5E4E553A0BFD}">
      <dgm:prSet/>
      <dgm:spPr/>
      <dgm:t>
        <a:bodyPr/>
        <a:lstStyle/>
        <a:p>
          <a:endParaRPr lang="en-US"/>
        </a:p>
      </dgm:t>
    </dgm:pt>
    <dgm:pt modelId="{F837F152-49FA-4C3F-95DE-4AC5B231B7BB}">
      <dgm:prSet/>
      <dgm:spPr/>
      <dgm:t>
        <a:bodyPr/>
        <a:lstStyle/>
        <a:p>
          <a:r>
            <a:rPr lang="en-US"/>
            <a:t>Research that </a:t>
          </a:r>
          <a:r>
            <a:rPr lang="en-US">
              <a:latin typeface="Gill Sans MT" panose="020B0502020104020203"/>
            </a:rPr>
            <a:t>explores</a:t>
          </a:r>
          <a:r>
            <a:rPr lang="en-US"/>
            <a:t> postcolonial &amp; neoliberal legacies and relationships</a:t>
          </a:r>
        </a:p>
      </dgm:t>
    </dgm:pt>
    <dgm:pt modelId="{6AF772E0-4245-42C0-AD91-7BD2F5212A48}" type="parTrans" cxnId="{7D314FFA-D63F-46CF-AA2E-939A828EF08D}">
      <dgm:prSet/>
      <dgm:spPr/>
      <dgm:t>
        <a:bodyPr/>
        <a:lstStyle/>
        <a:p>
          <a:endParaRPr lang="en-US"/>
        </a:p>
      </dgm:t>
    </dgm:pt>
    <dgm:pt modelId="{3D84F5A7-1DE0-4815-B562-82356BF5460E}" type="sibTrans" cxnId="{7D314FFA-D63F-46CF-AA2E-939A828EF08D}">
      <dgm:prSet/>
      <dgm:spPr/>
      <dgm:t>
        <a:bodyPr/>
        <a:lstStyle/>
        <a:p>
          <a:endParaRPr lang="en-US"/>
        </a:p>
      </dgm:t>
    </dgm:pt>
    <dgm:pt modelId="{28CFE2A2-49FF-4CDC-9D5A-5FF933A40C5F}">
      <dgm:prSet/>
      <dgm:spPr/>
      <dgm:t>
        <a:bodyPr/>
        <a:lstStyle/>
        <a:p>
          <a:endParaRPr lang="en-US"/>
        </a:p>
      </dgm:t>
    </dgm:pt>
    <dgm:pt modelId="{CBAEEC25-BA04-45F8-B99F-94F4BB22C0B9}" type="parTrans" cxnId="{AD86C4C6-242D-42B9-8101-D4D632D3FDA6}">
      <dgm:prSet/>
      <dgm:spPr/>
      <dgm:t>
        <a:bodyPr/>
        <a:lstStyle/>
        <a:p>
          <a:endParaRPr lang="en-US"/>
        </a:p>
      </dgm:t>
    </dgm:pt>
    <dgm:pt modelId="{F1631969-EBD9-4662-9AC5-0EB8712BFF69}" type="sibTrans" cxnId="{AD86C4C6-242D-42B9-8101-D4D632D3FDA6}">
      <dgm:prSet/>
      <dgm:spPr/>
      <dgm:t>
        <a:bodyPr/>
        <a:lstStyle/>
        <a:p>
          <a:endParaRPr lang="en-US"/>
        </a:p>
      </dgm:t>
    </dgm:pt>
    <dgm:pt modelId="{80457B5F-B5D8-4234-8151-7C099D7D5ED1}">
      <dgm:prSet phldr="0"/>
      <dgm:spPr/>
      <dgm:t>
        <a:bodyPr/>
        <a:lstStyle/>
        <a:p>
          <a:pPr rtl="0"/>
          <a:r>
            <a:rPr lang="en-US">
              <a:latin typeface="Gill Sans MT" panose="020B0502020104020203"/>
            </a:rPr>
            <a:t>Beyond legally defined 'crimes'</a:t>
          </a:r>
        </a:p>
      </dgm:t>
    </dgm:pt>
    <dgm:pt modelId="{ACCA4348-DFA3-476D-82BE-8F92C60E21EE}" type="parTrans" cxnId="{247701E7-ABDC-49F8-9DB6-F2E16F1DC0D6}">
      <dgm:prSet/>
      <dgm:spPr/>
      <dgm:t>
        <a:bodyPr/>
        <a:lstStyle/>
        <a:p>
          <a:endParaRPr lang="en-US"/>
        </a:p>
      </dgm:t>
    </dgm:pt>
    <dgm:pt modelId="{F8BF8882-070A-4E85-A80D-DA38D82EA56C}" type="sibTrans" cxnId="{247701E7-ABDC-49F8-9DB6-F2E16F1DC0D6}">
      <dgm:prSet/>
      <dgm:spPr/>
      <dgm:t>
        <a:bodyPr/>
        <a:lstStyle/>
        <a:p>
          <a:endParaRPr lang="en-US"/>
        </a:p>
      </dgm:t>
    </dgm:pt>
    <dgm:pt modelId="{26E2D0BB-3DCC-48C5-9B98-C3419AA5E3D4}">
      <dgm:prSet phldr="0"/>
      <dgm:spPr/>
      <dgm:t>
        <a:bodyPr/>
        <a:lstStyle/>
        <a:p>
          <a:pPr rtl="0"/>
          <a:r>
            <a:rPr lang="en-US">
              <a:latin typeface="Gill Sans MT" panose="020B0502020104020203"/>
            </a:rPr>
            <a:t>Social Harms</a:t>
          </a:r>
        </a:p>
      </dgm:t>
    </dgm:pt>
    <dgm:pt modelId="{D1B30EB4-215F-4E10-A7E9-CCE557A3B736}" type="parTrans" cxnId="{3350A07D-5847-455A-B91B-7E028DAE4B7A}">
      <dgm:prSet/>
      <dgm:spPr/>
      <dgm:t>
        <a:bodyPr/>
        <a:lstStyle/>
        <a:p>
          <a:endParaRPr lang="en-US"/>
        </a:p>
      </dgm:t>
    </dgm:pt>
    <dgm:pt modelId="{B58CA41A-446A-4B3E-A1F4-882778BC97CA}" type="sibTrans" cxnId="{3350A07D-5847-455A-B91B-7E028DAE4B7A}">
      <dgm:prSet/>
      <dgm:spPr/>
      <dgm:t>
        <a:bodyPr/>
        <a:lstStyle/>
        <a:p>
          <a:endParaRPr lang="en-US"/>
        </a:p>
      </dgm:t>
    </dgm:pt>
    <dgm:pt modelId="{36EE6ABB-4C87-4F05-9819-B8F1B3733DC9}">
      <dgm:prSet phldr="0"/>
      <dgm:spPr/>
      <dgm:t>
        <a:bodyPr/>
        <a:lstStyle/>
        <a:p>
          <a:pPr rtl="0"/>
          <a:r>
            <a:rPr lang="en-US" dirty="0">
              <a:latin typeface="Gill Sans MT" panose="020B0502020104020203"/>
            </a:rPr>
            <a:t>Sociology</a:t>
          </a:r>
          <a:endParaRPr lang="en-GB" dirty="0"/>
        </a:p>
      </dgm:t>
    </dgm:pt>
    <dgm:pt modelId="{45060090-443D-4037-B3DA-08FB9BDCBF6B}" type="parTrans" cxnId="{711293D0-0D35-48FF-89F9-0430F7CD1090}">
      <dgm:prSet/>
      <dgm:spPr/>
      <dgm:t>
        <a:bodyPr/>
        <a:lstStyle/>
        <a:p>
          <a:endParaRPr lang="en-US"/>
        </a:p>
      </dgm:t>
    </dgm:pt>
    <dgm:pt modelId="{B43EF114-FC48-46CE-913C-9D5B08ED7969}" type="sibTrans" cxnId="{711293D0-0D35-48FF-89F9-0430F7CD1090}">
      <dgm:prSet/>
      <dgm:spPr/>
      <dgm:t>
        <a:bodyPr/>
        <a:lstStyle/>
        <a:p>
          <a:endParaRPr lang="en-US"/>
        </a:p>
      </dgm:t>
    </dgm:pt>
    <dgm:pt modelId="{1485DC51-D140-4479-B4C0-41DD4B3717A2}">
      <dgm:prSet phldr="0"/>
      <dgm:spPr/>
      <dgm:t>
        <a:bodyPr/>
        <a:lstStyle/>
        <a:p>
          <a:pPr rtl="0"/>
          <a:r>
            <a:rPr lang="en-US"/>
            <a:t>Critical criminology</a:t>
          </a:r>
        </a:p>
      </dgm:t>
    </dgm:pt>
    <dgm:pt modelId="{A5C457BD-7E0B-49E4-A588-D5A89D55FEFC}" type="parTrans" cxnId="{BD6FF211-F4CF-47E2-AB03-5E2D59083455}">
      <dgm:prSet/>
      <dgm:spPr/>
      <dgm:t>
        <a:bodyPr/>
        <a:lstStyle/>
        <a:p>
          <a:endParaRPr lang="en-US"/>
        </a:p>
      </dgm:t>
    </dgm:pt>
    <dgm:pt modelId="{99EADFF0-1F68-41A4-B701-15AB97689AA2}" type="sibTrans" cxnId="{BD6FF211-F4CF-47E2-AB03-5E2D59083455}">
      <dgm:prSet/>
      <dgm:spPr/>
      <dgm:t>
        <a:bodyPr/>
        <a:lstStyle/>
        <a:p>
          <a:endParaRPr lang="en-US"/>
        </a:p>
      </dgm:t>
    </dgm:pt>
    <dgm:pt modelId="{1BC3C513-E9DC-499D-8AED-831F8E155B3E}">
      <dgm:prSet phldr="0"/>
      <dgm:spPr/>
      <dgm:t>
        <a:bodyPr/>
        <a:lstStyle/>
        <a:p>
          <a:pPr rtl="0"/>
          <a:r>
            <a:rPr lang="en-US" dirty="0">
              <a:latin typeface="Gill Sans MT" panose="020B0502020104020203"/>
            </a:rPr>
            <a:t>Human Rights foundation</a:t>
          </a:r>
        </a:p>
      </dgm:t>
    </dgm:pt>
    <dgm:pt modelId="{376F9EFF-7C09-4BAD-AB6E-696AEBC7AFE5}" type="parTrans" cxnId="{7DAFBE72-5835-4180-A541-1328944EFEE2}">
      <dgm:prSet/>
      <dgm:spPr/>
      <dgm:t>
        <a:bodyPr/>
        <a:lstStyle/>
        <a:p>
          <a:endParaRPr lang="en-US"/>
        </a:p>
      </dgm:t>
    </dgm:pt>
    <dgm:pt modelId="{445FB930-90EE-4ADE-A684-00CFDEA6D266}" type="sibTrans" cxnId="{7DAFBE72-5835-4180-A541-1328944EFEE2}">
      <dgm:prSet/>
      <dgm:spPr/>
      <dgm:t>
        <a:bodyPr/>
        <a:lstStyle/>
        <a:p>
          <a:endParaRPr lang="en-US"/>
        </a:p>
      </dgm:t>
    </dgm:pt>
    <dgm:pt modelId="{4D150664-264A-4D99-A8E4-4415CD1BC6D9}" type="pres">
      <dgm:prSet presAssocID="{CD5EAF0B-9672-4546-8E3C-6CCD4BA1B0F1}" presName="Name0" presStyleCnt="0">
        <dgm:presLayoutVars>
          <dgm:dir/>
          <dgm:animLvl val="lvl"/>
          <dgm:resizeHandles val="exact"/>
        </dgm:presLayoutVars>
      </dgm:prSet>
      <dgm:spPr/>
    </dgm:pt>
    <dgm:pt modelId="{2736BB31-C585-4E74-B20D-861F9654BE78}" type="pres">
      <dgm:prSet presAssocID="{205C2042-51A2-4A92-AB70-CD3CCE84BB4F}" presName="composite" presStyleCnt="0"/>
      <dgm:spPr/>
    </dgm:pt>
    <dgm:pt modelId="{3C7745BF-86A6-4BC5-AB49-042BDFA15B2F}" type="pres">
      <dgm:prSet presAssocID="{205C2042-51A2-4A92-AB70-CD3CCE84BB4F}" presName="parTx" presStyleLbl="alignNode1" presStyleIdx="0" presStyleCnt="3">
        <dgm:presLayoutVars>
          <dgm:chMax val="0"/>
          <dgm:chPref val="0"/>
          <dgm:bulletEnabled val="1"/>
        </dgm:presLayoutVars>
      </dgm:prSet>
      <dgm:spPr/>
    </dgm:pt>
    <dgm:pt modelId="{21FD80F0-74A6-472A-8CA2-7DD7A113F7BC}" type="pres">
      <dgm:prSet presAssocID="{205C2042-51A2-4A92-AB70-CD3CCE84BB4F}" presName="desTx" presStyleLbl="alignAccFollowNode1" presStyleIdx="0" presStyleCnt="3">
        <dgm:presLayoutVars>
          <dgm:bulletEnabled val="1"/>
        </dgm:presLayoutVars>
      </dgm:prSet>
      <dgm:spPr/>
    </dgm:pt>
    <dgm:pt modelId="{F6368B1E-327C-4C63-B17A-75493D4C34D6}" type="pres">
      <dgm:prSet presAssocID="{D4011826-6C41-44C3-91BE-71A84B2BE192}" presName="space" presStyleCnt="0"/>
      <dgm:spPr/>
    </dgm:pt>
    <dgm:pt modelId="{883DBA74-998A-42C4-810E-B5C861E27780}" type="pres">
      <dgm:prSet presAssocID="{B37FCD70-E107-4815-B9BF-F582A04E8529}" presName="composite" presStyleCnt="0"/>
      <dgm:spPr/>
    </dgm:pt>
    <dgm:pt modelId="{59FC3A38-AF3F-448F-B7F1-0C4E4F2D61AE}" type="pres">
      <dgm:prSet presAssocID="{B37FCD70-E107-4815-B9BF-F582A04E8529}" presName="parTx" presStyleLbl="alignNode1" presStyleIdx="1" presStyleCnt="3">
        <dgm:presLayoutVars>
          <dgm:chMax val="0"/>
          <dgm:chPref val="0"/>
          <dgm:bulletEnabled val="1"/>
        </dgm:presLayoutVars>
      </dgm:prSet>
      <dgm:spPr/>
    </dgm:pt>
    <dgm:pt modelId="{97D4D833-2DFE-49F1-9391-4F28DA5ABC6F}" type="pres">
      <dgm:prSet presAssocID="{B37FCD70-E107-4815-B9BF-F582A04E8529}" presName="desTx" presStyleLbl="alignAccFollowNode1" presStyleIdx="1" presStyleCnt="3">
        <dgm:presLayoutVars>
          <dgm:bulletEnabled val="1"/>
        </dgm:presLayoutVars>
      </dgm:prSet>
      <dgm:spPr/>
    </dgm:pt>
    <dgm:pt modelId="{E3FD50F7-8F3C-46F3-AFEC-4C22B1FEE47E}" type="pres">
      <dgm:prSet presAssocID="{1393E56E-8A88-4FFB-A2D4-62CF33C2EAF6}" presName="space" presStyleCnt="0"/>
      <dgm:spPr/>
    </dgm:pt>
    <dgm:pt modelId="{EE106039-69FC-4452-ABBB-06F1FBD4778D}" type="pres">
      <dgm:prSet presAssocID="{F837F152-49FA-4C3F-95DE-4AC5B231B7BB}" presName="composite" presStyleCnt="0"/>
      <dgm:spPr/>
    </dgm:pt>
    <dgm:pt modelId="{486E17DD-B1C7-4421-9760-FC920DB66E69}" type="pres">
      <dgm:prSet presAssocID="{F837F152-49FA-4C3F-95DE-4AC5B231B7BB}" presName="parTx" presStyleLbl="alignNode1" presStyleIdx="2" presStyleCnt="3">
        <dgm:presLayoutVars>
          <dgm:chMax val="0"/>
          <dgm:chPref val="0"/>
          <dgm:bulletEnabled val="1"/>
        </dgm:presLayoutVars>
      </dgm:prSet>
      <dgm:spPr/>
    </dgm:pt>
    <dgm:pt modelId="{C6252E57-128C-4E9D-9077-7C47965D7EA9}" type="pres">
      <dgm:prSet presAssocID="{F837F152-49FA-4C3F-95DE-4AC5B231B7BB}" presName="desTx" presStyleLbl="alignAccFollowNode1" presStyleIdx="2" presStyleCnt="3">
        <dgm:presLayoutVars>
          <dgm:bulletEnabled val="1"/>
        </dgm:presLayoutVars>
      </dgm:prSet>
      <dgm:spPr/>
    </dgm:pt>
  </dgm:ptLst>
  <dgm:cxnLst>
    <dgm:cxn modelId="{B7ABDA09-E85F-45FE-8EEC-D91484C13697}" type="presOf" srcId="{28CFE2A2-49FF-4CDC-9D5A-5FF933A40C5F}" destId="{C6252E57-128C-4E9D-9077-7C47965D7EA9}" srcOrd="0" destOrd="0" presId="urn:microsoft.com/office/officeart/2005/8/layout/hList1"/>
    <dgm:cxn modelId="{79D39911-A6CA-424C-84F0-1CD709BA1085}" type="presOf" srcId="{1BC3C513-E9DC-499D-8AED-831F8E155B3E}" destId="{21FD80F0-74A6-472A-8CA2-7DD7A113F7BC}" srcOrd="0" destOrd="2" presId="urn:microsoft.com/office/officeart/2005/8/layout/hList1"/>
    <dgm:cxn modelId="{BD6FF211-F4CF-47E2-AB03-5E2D59083455}" srcId="{B37FCD70-E107-4815-B9BF-F582A04E8529}" destId="{1485DC51-D140-4479-B4C0-41DD4B3717A2}" srcOrd="0" destOrd="0" parTransId="{A5C457BD-7E0B-49E4-A588-D5A89D55FEFC}" sibTransId="{99EADFF0-1F68-41A4-B701-15AB97689AA2}"/>
    <dgm:cxn modelId="{23870850-EAF2-4DA0-88D2-33631ACE4FB0}" type="presOf" srcId="{CD5EAF0B-9672-4546-8E3C-6CCD4BA1B0F1}" destId="{4D150664-264A-4D99-A8E4-4415CD1BC6D9}" srcOrd="0" destOrd="0" presId="urn:microsoft.com/office/officeart/2005/8/layout/hList1"/>
    <dgm:cxn modelId="{6170F25A-6C07-4E5A-9039-5E4E553A0BFD}" srcId="{CD5EAF0B-9672-4546-8E3C-6CCD4BA1B0F1}" destId="{B37FCD70-E107-4815-B9BF-F582A04E8529}" srcOrd="1" destOrd="0" parTransId="{A937057B-ECC7-42B0-94D9-FCD2EF38D0AD}" sibTransId="{1393E56E-8A88-4FFB-A2D4-62CF33C2EAF6}"/>
    <dgm:cxn modelId="{28498E67-515C-496B-B974-1C393DE0931B}" type="presOf" srcId="{1485DC51-D140-4479-B4C0-41DD4B3717A2}" destId="{97D4D833-2DFE-49F1-9391-4F28DA5ABC6F}" srcOrd="0" destOrd="0" presId="urn:microsoft.com/office/officeart/2005/8/layout/hList1"/>
    <dgm:cxn modelId="{7DAFBE72-5835-4180-A541-1328944EFEE2}" srcId="{205C2042-51A2-4A92-AB70-CD3CCE84BB4F}" destId="{1BC3C513-E9DC-499D-8AED-831F8E155B3E}" srcOrd="2" destOrd="0" parTransId="{376F9EFF-7C09-4BAD-AB6E-696AEBC7AFE5}" sibTransId="{445FB930-90EE-4ADE-A684-00CFDEA6D266}"/>
    <dgm:cxn modelId="{3350A07D-5847-455A-B91B-7E028DAE4B7A}" srcId="{205C2042-51A2-4A92-AB70-CD3CCE84BB4F}" destId="{26E2D0BB-3DCC-48C5-9B98-C3419AA5E3D4}" srcOrd="1" destOrd="0" parTransId="{D1B30EB4-215F-4E10-A7E9-CCE557A3B736}" sibTransId="{B58CA41A-446A-4B3E-A1F4-882778BC97CA}"/>
    <dgm:cxn modelId="{3344C790-548A-4A28-8272-3BF9939ADDA2}" type="presOf" srcId="{26E2D0BB-3DCC-48C5-9B98-C3419AA5E3D4}" destId="{21FD80F0-74A6-472A-8CA2-7DD7A113F7BC}" srcOrd="0" destOrd="1" presId="urn:microsoft.com/office/officeart/2005/8/layout/hList1"/>
    <dgm:cxn modelId="{FFA07BA2-DE00-4543-B3B8-15304CAD91C3}" srcId="{CD5EAF0B-9672-4546-8E3C-6CCD4BA1B0F1}" destId="{205C2042-51A2-4A92-AB70-CD3CCE84BB4F}" srcOrd="0" destOrd="0" parTransId="{909A777A-DAF6-48AB-82B4-64A408016CFB}" sibTransId="{D4011826-6C41-44C3-91BE-71A84B2BE192}"/>
    <dgm:cxn modelId="{81C4E6A8-5E27-40B6-BFF1-FA038E545039}" type="presOf" srcId="{F837F152-49FA-4C3F-95DE-4AC5B231B7BB}" destId="{486E17DD-B1C7-4421-9760-FC920DB66E69}" srcOrd="0" destOrd="0" presId="urn:microsoft.com/office/officeart/2005/8/layout/hList1"/>
    <dgm:cxn modelId="{FC0E06BD-1DC1-4722-9909-E5FB29F2F421}" type="presOf" srcId="{36EE6ABB-4C87-4F05-9819-B8F1B3733DC9}" destId="{97D4D833-2DFE-49F1-9391-4F28DA5ABC6F}" srcOrd="0" destOrd="1" presId="urn:microsoft.com/office/officeart/2005/8/layout/hList1"/>
    <dgm:cxn modelId="{AD86C4C6-242D-42B9-8101-D4D632D3FDA6}" srcId="{F837F152-49FA-4C3F-95DE-4AC5B231B7BB}" destId="{28CFE2A2-49FF-4CDC-9D5A-5FF933A40C5F}" srcOrd="0" destOrd="0" parTransId="{CBAEEC25-BA04-45F8-B99F-94F4BB22C0B9}" sibTransId="{F1631969-EBD9-4662-9AC5-0EB8712BFF69}"/>
    <dgm:cxn modelId="{711293D0-0D35-48FF-89F9-0430F7CD1090}" srcId="{B37FCD70-E107-4815-B9BF-F582A04E8529}" destId="{36EE6ABB-4C87-4F05-9819-B8F1B3733DC9}" srcOrd="1" destOrd="0" parTransId="{45060090-443D-4037-B3DA-08FB9BDCBF6B}" sibTransId="{B43EF114-FC48-46CE-913C-9D5B08ED7969}"/>
    <dgm:cxn modelId="{247701E7-ABDC-49F8-9DB6-F2E16F1DC0D6}" srcId="{205C2042-51A2-4A92-AB70-CD3CCE84BB4F}" destId="{80457B5F-B5D8-4234-8151-7C099D7D5ED1}" srcOrd="0" destOrd="0" parTransId="{ACCA4348-DFA3-476D-82BE-8F92C60E21EE}" sibTransId="{F8BF8882-070A-4E85-A80D-DA38D82EA56C}"/>
    <dgm:cxn modelId="{06D67CE8-731C-4F96-9756-F765298905AB}" type="presOf" srcId="{80457B5F-B5D8-4234-8151-7C099D7D5ED1}" destId="{21FD80F0-74A6-472A-8CA2-7DD7A113F7BC}" srcOrd="0" destOrd="0" presId="urn:microsoft.com/office/officeart/2005/8/layout/hList1"/>
    <dgm:cxn modelId="{6942F3F1-3678-4873-8B52-DECDCADFC7FC}" type="presOf" srcId="{205C2042-51A2-4A92-AB70-CD3CCE84BB4F}" destId="{3C7745BF-86A6-4BC5-AB49-042BDFA15B2F}" srcOrd="0" destOrd="0" presId="urn:microsoft.com/office/officeart/2005/8/layout/hList1"/>
    <dgm:cxn modelId="{7D314FFA-D63F-46CF-AA2E-939A828EF08D}" srcId="{CD5EAF0B-9672-4546-8E3C-6CCD4BA1B0F1}" destId="{F837F152-49FA-4C3F-95DE-4AC5B231B7BB}" srcOrd="2" destOrd="0" parTransId="{6AF772E0-4245-42C0-AD91-7BD2F5212A48}" sibTransId="{3D84F5A7-1DE0-4815-B562-82356BF5460E}"/>
    <dgm:cxn modelId="{E557C7FF-3D59-4324-B117-8F68ACEB033A}" type="presOf" srcId="{B37FCD70-E107-4815-B9BF-F582A04E8529}" destId="{59FC3A38-AF3F-448F-B7F1-0C4E4F2D61AE}" srcOrd="0" destOrd="0" presId="urn:microsoft.com/office/officeart/2005/8/layout/hList1"/>
    <dgm:cxn modelId="{8E54127C-EEF2-436B-9E47-A32B80816909}" type="presParOf" srcId="{4D150664-264A-4D99-A8E4-4415CD1BC6D9}" destId="{2736BB31-C585-4E74-B20D-861F9654BE78}" srcOrd="0" destOrd="0" presId="urn:microsoft.com/office/officeart/2005/8/layout/hList1"/>
    <dgm:cxn modelId="{D40015E5-8F56-4625-9DAC-156E4A12F465}" type="presParOf" srcId="{2736BB31-C585-4E74-B20D-861F9654BE78}" destId="{3C7745BF-86A6-4BC5-AB49-042BDFA15B2F}" srcOrd="0" destOrd="0" presId="urn:microsoft.com/office/officeart/2005/8/layout/hList1"/>
    <dgm:cxn modelId="{D9F1B0DA-E259-41D8-A392-47F0FE7A3923}" type="presParOf" srcId="{2736BB31-C585-4E74-B20D-861F9654BE78}" destId="{21FD80F0-74A6-472A-8CA2-7DD7A113F7BC}" srcOrd="1" destOrd="0" presId="urn:microsoft.com/office/officeart/2005/8/layout/hList1"/>
    <dgm:cxn modelId="{F34863F5-CC24-4539-AED8-83A0A91CD7F8}" type="presParOf" srcId="{4D150664-264A-4D99-A8E4-4415CD1BC6D9}" destId="{F6368B1E-327C-4C63-B17A-75493D4C34D6}" srcOrd="1" destOrd="0" presId="urn:microsoft.com/office/officeart/2005/8/layout/hList1"/>
    <dgm:cxn modelId="{1A788B34-E558-427F-8001-626C62A2ADC8}" type="presParOf" srcId="{4D150664-264A-4D99-A8E4-4415CD1BC6D9}" destId="{883DBA74-998A-42C4-810E-B5C861E27780}" srcOrd="2" destOrd="0" presId="urn:microsoft.com/office/officeart/2005/8/layout/hList1"/>
    <dgm:cxn modelId="{A2E20456-CAFC-4396-952D-851346754AD0}" type="presParOf" srcId="{883DBA74-998A-42C4-810E-B5C861E27780}" destId="{59FC3A38-AF3F-448F-B7F1-0C4E4F2D61AE}" srcOrd="0" destOrd="0" presId="urn:microsoft.com/office/officeart/2005/8/layout/hList1"/>
    <dgm:cxn modelId="{49DAE525-AC10-44F9-8462-F274974D1AAD}" type="presParOf" srcId="{883DBA74-998A-42C4-810E-B5C861E27780}" destId="{97D4D833-2DFE-49F1-9391-4F28DA5ABC6F}" srcOrd="1" destOrd="0" presId="urn:microsoft.com/office/officeart/2005/8/layout/hList1"/>
    <dgm:cxn modelId="{9710BCCF-B211-4DEA-B11E-1BEF5B68295B}" type="presParOf" srcId="{4D150664-264A-4D99-A8E4-4415CD1BC6D9}" destId="{E3FD50F7-8F3C-46F3-AFEC-4C22B1FEE47E}" srcOrd="3" destOrd="0" presId="urn:microsoft.com/office/officeart/2005/8/layout/hList1"/>
    <dgm:cxn modelId="{1A1C7225-B493-4438-AE30-461CAA905092}" type="presParOf" srcId="{4D150664-264A-4D99-A8E4-4415CD1BC6D9}" destId="{EE106039-69FC-4452-ABBB-06F1FBD4778D}" srcOrd="4" destOrd="0" presId="urn:microsoft.com/office/officeart/2005/8/layout/hList1"/>
    <dgm:cxn modelId="{DB6C2900-CA3E-4BF2-B58F-26BD1A2DCEBA}" type="presParOf" srcId="{EE106039-69FC-4452-ABBB-06F1FBD4778D}" destId="{486E17DD-B1C7-4421-9760-FC920DB66E69}" srcOrd="0" destOrd="0" presId="urn:microsoft.com/office/officeart/2005/8/layout/hList1"/>
    <dgm:cxn modelId="{3943ED0C-E3E8-485D-ACA4-3C4393BAE389}" type="presParOf" srcId="{EE106039-69FC-4452-ABBB-06F1FBD4778D}" destId="{C6252E57-128C-4E9D-9077-7C47965D7E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31CB3-ACBD-42E1-A88A-14B50A77A31F}"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C9967880-4646-4BF6-899B-D04726BE1A68}">
      <dgm:prSet/>
      <dgm:spPr/>
      <dgm:t>
        <a:bodyPr/>
        <a:lstStyle/>
        <a:p>
          <a:r>
            <a:rPr lang="en-US"/>
            <a:t>State crime</a:t>
          </a:r>
        </a:p>
      </dgm:t>
    </dgm:pt>
    <dgm:pt modelId="{7CD92DBF-5028-4C82-B7E3-E13066C4457C}" type="parTrans" cxnId="{F8B461A9-397C-4552-9C81-B5CD10A4421B}">
      <dgm:prSet/>
      <dgm:spPr/>
      <dgm:t>
        <a:bodyPr/>
        <a:lstStyle/>
        <a:p>
          <a:endParaRPr lang="en-US"/>
        </a:p>
      </dgm:t>
    </dgm:pt>
    <dgm:pt modelId="{E607A012-3CAA-405B-A09F-1CA6A37F93EE}" type="sibTrans" cxnId="{F8B461A9-397C-4552-9C81-B5CD10A4421B}">
      <dgm:prSet/>
      <dgm:spPr/>
      <dgm:t>
        <a:bodyPr/>
        <a:lstStyle/>
        <a:p>
          <a:endParaRPr lang="en-US"/>
        </a:p>
      </dgm:t>
    </dgm:pt>
    <dgm:pt modelId="{D857E925-EAF7-4403-A74F-4633783FA8A8}">
      <dgm:prSet/>
      <dgm:spPr/>
      <dgm:t>
        <a:bodyPr/>
        <a:lstStyle/>
        <a:p>
          <a:r>
            <a:rPr lang="en-US"/>
            <a:t>State co-offending</a:t>
          </a:r>
        </a:p>
      </dgm:t>
    </dgm:pt>
    <dgm:pt modelId="{B4643FB8-3227-4AA5-8694-66B4324EB692}" type="parTrans" cxnId="{9B7F8E2C-1F67-4AD7-8BB9-1E85E1552DCD}">
      <dgm:prSet/>
      <dgm:spPr/>
      <dgm:t>
        <a:bodyPr/>
        <a:lstStyle/>
        <a:p>
          <a:endParaRPr lang="en-US"/>
        </a:p>
      </dgm:t>
    </dgm:pt>
    <dgm:pt modelId="{1497897F-7730-4B8F-B398-D7B14372184E}" type="sibTrans" cxnId="{9B7F8E2C-1F67-4AD7-8BB9-1E85E1552DCD}">
      <dgm:prSet/>
      <dgm:spPr/>
      <dgm:t>
        <a:bodyPr/>
        <a:lstStyle/>
        <a:p>
          <a:endParaRPr lang="en-US"/>
        </a:p>
      </dgm:t>
    </dgm:pt>
    <dgm:pt modelId="{A0FBA460-21DD-4F81-8A1F-3FB445E0E9DE}">
      <dgm:prSet custT="1"/>
      <dgm:spPr/>
      <dgm:t>
        <a:bodyPr/>
        <a:lstStyle/>
        <a:p>
          <a:pPr rtl="0"/>
          <a:r>
            <a:rPr lang="en-GB" sz="1500" dirty="0"/>
            <a:t>“Two or more sovereign nations that seek to circumvent established legal and/or human rights standards and cause social harm” </a:t>
          </a:r>
          <a:r>
            <a:rPr lang="en-GB" sz="1050" dirty="0"/>
            <a:t>(Twyman-Ghoshal, 2021, p</a:t>
          </a:r>
          <a:r>
            <a:rPr lang="en-GB" sz="1050" dirty="0">
              <a:latin typeface="Gill Sans MT" panose="020B0502020104020203"/>
            </a:rPr>
            <a:t>.313). </a:t>
          </a:r>
          <a:endParaRPr lang="en-US" sz="1500" dirty="0">
            <a:latin typeface="Gill Sans MT" panose="020B0502020104020203"/>
          </a:endParaRPr>
        </a:p>
      </dgm:t>
    </dgm:pt>
    <dgm:pt modelId="{0BE78F2A-0237-44E3-8F4D-ABA83CEF9E9F}" type="parTrans" cxnId="{01A71C8F-95EF-4335-995D-BB0251FA7265}">
      <dgm:prSet/>
      <dgm:spPr/>
      <dgm:t>
        <a:bodyPr/>
        <a:lstStyle/>
        <a:p>
          <a:endParaRPr lang="en-US"/>
        </a:p>
      </dgm:t>
    </dgm:pt>
    <dgm:pt modelId="{EB84ABC1-E22C-4724-BDEA-2494B6F2ED39}" type="sibTrans" cxnId="{01A71C8F-95EF-4335-995D-BB0251FA7265}">
      <dgm:prSet/>
      <dgm:spPr/>
      <dgm:t>
        <a:bodyPr/>
        <a:lstStyle/>
        <a:p>
          <a:endParaRPr lang="en-US"/>
        </a:p>
      </dgm:t>
    </dgm:pt>
    <dgm:pt modelId="{DDEDFC50-13FF-4C10-B663-C8A6DED74CFD}">
      <dgm:prSet/>
      <dgm:spPr/>
      <dgm:t>
        <a:bodyPr/>
        <a:lstStyle/>
        <a:p>
          <a:pPr rtl="0"/>
          <a:r>
            <a:rPr lang="en-US"/>
            <a:t>Crime</a:t>
          </a:r>
          <a:r>
            <a:rPr lang="en-US">
              <a:latin typeface="Gill Sans MT" panose="020B0502020104020203"/>
            </a:rPr>
            <a:t> </a:t>
          </a:r>
        </a:p>
      </dgm:t>
    </dgm:pt>
    <dgm:pt modelId="{52E2F563-2E4C-4245-98CC-13803EB2CB37}" type="parTrans" cxnId="{DC392FB2-9BD3-484D-B689-47F7E4C54622}">
      <dgm:prSet/>
      <dgm:spPr/>
      <dgm:t>
        <a:bodyPr/>
        <a:lstStyle/>
        <a:p>
          <a:endParaRPr lang="en-US"/>
        </a:p>
      </dgm:t>
    </dgm:pt>
    <dgm:pt modelId="{F16C33FE-DB26-4A9D-B563-9E99B864478C}" type="sibTrans" cxnId="{DC392FB2-9BD3-484D-B689-47F7E4C54622}">
      <dgm:prSet/>
      <dgm:spPr/>
      <dgm:t>
        <a:bodyPr/>
        <a:lstStyle/>
        <a:p>
          <a:endParaRPr lang="en-US"/>
        </a:p>
      </dgm:t>
    </dgm:pt>
    <dgm:pt modelId="{9ECC0D90-98C6-4140-A4CE-ECB8FA62E350}">
      <dgm:prSet phldr="0" custT="1"/>
      <dgm:spPr/>
      <dgm:t>
        <a:bodyPr/>
        <a:lstStyle/>
        <a:p>
          <a:pPr rtl="0"/>
          <a:r>
            <a:rPr lang="en-GB" sz="1400" dirty="0"/>
            <a:t>“State crime includes any action that violates public international law, </a:t>
          </a:r>
          <a:r>
            <a:rPr lang="en-GB" sz="1400" dirty="0">
              <a:latin typeface="Gill Sans MT" panose="020B0502020104020203"/>
            </a:rPr>
            <a:t>international</a:t>
          </a:r>
          <a:r>
            <a:rPr lang="en-GB" sz="1400" dirty="0"/>
            <a:t> criminal law, or domestic law … committed by individuals acting in official or covert capacity as agents of the state … or resulting from state failure to exercise due diligence over the actions of its agents</a:t>
          </a:r>
          <a:r>
            <a:rPr lang="en-GB" sz="1400" dirty="0">
              <a:latin typeface="Gill Sans MT" panose="020B0502020104020203"/>
            </a:rPr>
            <a:t>." </a:t>
          </a:r>
          <a:r>
            <a:rPr lang="en-GB" sz="1050" dirty="0">
              <a:latin typeface="Gill Sans MT" panose="020B0502020104020203"/>
            </a:rPr>
            <a:t>(Kramer, Michalowski</a:t>
          </a:r>
          <a:r>
            <a:rPr lang="en-GB" sz="1050" dirty="0"/>
            <a:t>,</a:t>
          </a:r>
          <a:r>
            <a:rPr lang="en-GB" sz="1050" dirty="0">
              <a:latin typeface="Gill Sans MT" panose="020B0502020104020203"/>
            </a:rPr>
            <a:t> &amp;</a:t>
          </a:r>
          <a:r>
            <a:rPr lang="en-GB" sz="1050" dirty="0"/>
            <a:t> </a:t>
          </a:r>
          <a:r>
            <a:rPr lang="en-GB" sz="1050" dirty="0" err="1"/>
            <a:t>Rothe</a:t>
          </a:r>
          <a:r>
            <a:rPr lang="en-GB" sz="1050" dirty="0"/>
            <a:t>, </a:t>
          </a:r>
          <a:r>
            <a:rPr lang="en-GB" sz="1050" dirty="0">
              <a:latin typeface="Gill Sans MT" panose="020B0502020104020203"/>
            </a:rPr>
            <a:t>2005, p.52)</a:t>
          </a:r>
          <a:r>
            <a:rPr lang="en-US" sz="1050" dirty="0"/>
            <a:t> </a:t>
          </a:r>
          <a:endParaRPr lang="en-GB" sz="1400" dirty="0"/>
        </a:p>
      </dgm:t>
    </dgm:pt>
    <dgm:pt modelId="{278F1281-4832-49A2-B962-2457379DD1D6}" type="parTrans" cxnId="{6A3A4219-5B4B-4314-9C73-2AFCE7A00AB5}">
      <dgm:prSet/>
      <dgm:spPr/>
      <dgm:t>
        <a:bodyPr/>
        <a:lstStyle/>
        <a:p>
          <a:endParaRPr lang="en-US"/>
        </a:p>
      </dgm:t>
    </dgm:pt>
    <dgm:pt modelId="{233A0364-2E89-4FA6-AFA7-D594B99059B0}" type="sibTrans" cxnId="{6A3A4219-5B4B-4314-9C73-2AFCE7A00AB5}">
      <dgm:prSet/>
      <dgm:spPr/>
      <dgm:t>
        <a:bodyPr/>
        <a:lstStyle/>
        <a:p>
          <a:endParaRPr lang="en-US"/>
        </a:p>
      </dgm:t>
    </dgm:pt>
    <dgm:pt modelId="{9C8090D6-E845-4A20-BD33-9AB961ECCB06}">
      <dgm:prSet phldr="0" custT="1"/>
      <dgm:spPr/>
      <dgm:t>
        <a:bodyPr/>
        <a:lstStyle/>
        <a:p>
          <a:pPr rtl="0"/>
          <a:r>
            <a:rPr lang="en-GB" sz="1500" dirty="0">
              <a:latin typeface="Gill Sans MT" panose="020B0502020104020203"/>
            </a:rPr>
            <a:t>Using human</a:t>
          </a:r>
          <a:r>
            <a:rPr lang="en-GB" sz="1500" dirty="0"/>
            <a:t> rights and international</a:t>
          </a:r>
          <a:r>
            <a:rPr lang="en-GB" sz="1500" dirty="0">
              <a:latin typeface="Gill Sans MT" panose="020B0502020104020203"/>
            </a:rPr>
            <a:t> </a:t>
          </a:r>
          <a:r>
            <a:rPr lang="en-GB" sz="1500" dirty="0"/>
            <a:t>standards</a:t>
          </a:r>
          <a:r>
            <a:rPr lang="en-GB" sz="1500" dirty="0">
              <a:latin typeface="Gill Sans MT" panose="020B0502020104020203"/>
            </a:rPr>
            <a:t> </a:t>
          </a:r>
          <a:r>
            <a:rPr lang="en-GB" sz="1500" dirty="0"/>
            <a:t> as a benchmark for identifying </a:t>
          </a:r>
          <a:r>
            <a:rPr lang="en-GB" sz="1500" dirty="0">
              <a:latin typeface="Gill Sans MT" panose="020B0502020104020203"/>
            </a:rPr>
            <a:t>wilful socially</a:t>
          </a:r>
          <a:r>
            <a:rPr lang="en-GB" sz="1500" dirty="0"/>
            <a:t> injurious actions</a:t>
          </a:r>
          <a:r>
            <a:rPr lang="en-GB" sz="1500" dirty="0">
              <a:latin typeface="Gill Sans MT" panose="020B0502020104020203"/>
            </a:rPr>
            <a:t> </a:t>
          </a:r>
          <a:r>
            <a:rPr lang="en-GB" sz="1050" dirty="0">
              <a:latin typeface="Gill Sans MT" panose="020B0502020104020203"/>
            </a:rPr>
            <a:t>(</a:t>
          </a:r>
          <a:r>
            <a:rPr lang="en-GB" sz="1050" dirty="0" err="1">
              <a:latin typeface="Gill Sans MT" panose="020B0502020104020203"/>
            </a:rPr>
            <a:t>Schwendinger</a:t>
          </a:r>
          <a:r>
            <a:rPr lang="en-GB" sz="1050" dirty="0">
              <a:latin typeface="Gill Sans MT" panose="020B0502020104020203"/>
            </a:rPr>
            <a:t> &amp; </a:t>
          </a:r>
          <a:r>
            <a:rPr lang="en-GB" sz="1050" dirty="0" err="1">
              <a:latin typeface="Gill Sans MT" panose="020B0502020104020203"/>
            </a:rPr>
            <a:t>Schwendinger</a:t>
          </a:r>
          <a:r>
            <a:rPr lang="en-GB" sz="1050" dirty="0">
              <a:latin typeface="Gill Sans MT" panose="020B0502020104020203"/>
            </a:rPr>
            <a:t>, 1970; Barak, 1990)</a:t>
          </a:r>
          <a:r>
            <a:rPr lang="en-GB" sz="1500" dirty="0">
              <a:latin typeface="Gill Sans MT" panose="020B0502020104020203"/>
            </a:rPr>
            <a:t> </a:t>
          </a:r>
          <a:endParaRPr lang="en-US" sz="1500" dirty="0"/>
        </a:p>
      </dgm:t>
    </dgm:pt>
    <dgm:pt modelId="{F3E35357-E269-4EC3-AA2F-B80D774713D8}" type="parTrans" cxnId="{F4F4904F-1F0E-4F9C-9C4A-35B7DA42D675}">
      <dgm:prSet/>
      <dgm:spPr/>
      <dgm:t>
        <a:bodyPr/>
        <a:lstStyle/>
        <a:p>
          <a:endParaRPr lang="en-US"/>
        </a:p>
      </dgm:t>
    </dgm:pt>
    <dgm:pt modelId="{26BA3E1F-6FB7-4FD8-B1F8-46DCE6EAA4E8}" type="sibTrans" cxnId="{F4F4904F-1F0E-4F9C-9C4A-35B7DA42D675}">
      <dgm:prSet/>
      <dgm:spPr/>
      <dgm:t>
        <a:bodyPr/>
        <a:lstStyle/>
        <a:p>
          <a:endParaRPr lang="en-US"/>
        </a:p>
      </dgm:t>
    </dgm:pt>
    <dgm:pt modelId="{91782F78-36A6-6C4B-82AA-5EFCA0742854}">
      <dgm:prSet phldr="0" custT="1"/>
      <dgm:spPr/>
      <dgm:t>
        <a:bodyPr/>
        <a:lstStyle/>
        <a:p>
          <a:pPr>
            <a:buFont typeface="Arial" panose="020B0604020202020204" pitchFamily="34" charset="0"/>
            <a:buChar char="•"/>
          </a:pPr>
          <a:r>
            <a:rPr lang="en-US" sz="1400" b="0" i="0" dirty="0"/>
            <a:t>“Acts/actions or inaction/omissions committed by government agencies or caused by public policies whose victims suffer…” </a:t>
          </a:r>
          <a:r>
            <a:rPr lang="en-US" sz="1050" b="0" i="0" dirty="0"/>
            <a:t>(Barak, 2011, p.36). </a:t>
          </a:r>
          <a:r>
            <a:rPr lang="en-GB" sz="1050" b="0" i="0" dirty="0"/>
            <a:t>​</a:t>
          </a:r>
          <a:endParaRPr lang="en-GB" sz="1050" dirty="0"/>
        </a:p>
      </dgm:t>
    </dgm:pt>
    <dgm:pt modelId="{AC5D2C8C-9DAC-CF45-ABF7-8DFE3C3323E9}" type="parTrans" cxnId="{E02217EF-2307-2349-BFE0-EB1DC6D342F4}">
      <dgm:prSet/>
      <dgm:spPr/>
      <dgm:t>
        <a:bodyPr/>
        <a:lstStyle/>
        <a:p>
          <a:endParaRPr lang="en-US"/>
        </a:p>
      </dgm:t>
    </dgm:pt>
    <dgm:pt modelId="{F05D1E18-C33F-904F-B6B9-B473D44E6D0B}" type="sibTrans" cxnId="{E02217EF-2307-2349-BFE0-EB1DC6D342F4}">
      <dgm:prSet/>
      <dgm:spPr/>
      <dgm:t>
        <a:bodyPr/>
        <a:lstStyle/>
        <a:p>
          <a:endParaRPr lang="en-US"/>
        </a:p>
      </dgm:t>
    </dgm:pt>
    <dgm:pt modelId="{B5D5D32F-AECF-4A7E-80BC-4EB4426CF40E}" type="pres">
      <dgm:prSet presAssocID="{F9331CB3-ACBD-42E1-A88A-14B50A77A31F}" presName="linear" presStyleCnt="0">
        <dgm:presLayoutVars>
          <dgm:dir/>
          <dgm:animLvl val="lvl"/>
          <dgm:resizeHandles val="exact"/>
        </dgm:presLayoutVars>
      </dgm:prSet>
      <dgm:spPr/>
    </dgm:pt>
    <dgm:pt modelId="{18BF742F-AD8E-457F-AD19-215F281F51B6}" type="pres">
      <dgm:prSet presAssocID="{C9967880-4646-4BF6-899B-D04726BE1A68}" presName="parentLin" presStyleCnt="0"/>
      <dgm:spPr/>
    </dgm:pt>
    <dgm:pt modelId="{14DF7492-977C-4EAF-924E-EA128F652F47}" type="pres">
      <dgm:prSet presAssocID="{C9967880-4646-4BF6-899B-D04726BE1A68}" presName="parentLeftMargin" presStyleLbl="node1" presStyleIdx="0" presStyleCnt="3"/>
      <dgm:spPr/>
    </dgm:pt>
    <dgm:pt modelId="{C2F77266-B978-418E-8C72-812A7912646A}" type="pres">
      <dgm:prSet presAssocID="{C9967880-4646-4BF6-899B-D04726BE1A68}" presName="parentText" presStyleLbl="node1" presStyleIdx="0" presStyleCnt="3">
        <dgm:presLayoutVars>
          <dgm:chMax val="0"/>
          <dgm:bulletEnabled val="1"/>
        </dgm:presLayoutVars>
      </dgm:prSet>
      <dgm:spPr/>
    </dgm:pt>
    <dgm:pt modelId="{99DAC240-A075-4A16-9C4C-6792E7C88E99}" type="pres">
      <dgm:prSet presAssocID="{C9967880-4646-4BF6-899B-D04726BE1A68}" presName="negativeSpace" presStyleCnt="0"/>
      <dgm:spPr/>
    </dgm:pt>
    <dgm:pt modelId="{B9D0D9B4-72CD-49A7-AB20-EA1F80BE4163}" type="pres">
      <dgm:prSet presAssocID="{C9967880-4646-4BF6-899B-D04726BE1A68}" presName="childText" presStyleLbl="conFgAcc1" presStyleIdx="0" presStyleCnt="3">
        <dgm:presLayoutVars>
          <dgm:bulletEnabled val="1"/>
        </dgm:presLayoutVars>
      </dgm:prSet>
      <dgm:spPr/>
    </dgm:pt>
    <dgm:pt modelId="{C5BA596E-7513-4A46-9922-53328F6DD7F6}" type="pres">
      <dgm:prSet presAssocID="{E607A012-3CAA-405B-A09F-1CA6A37F93EE}" presName="spaceBetweenRectangles" presStyleCnt="0"/>
      <dgm:spPr/>
    </dgm:pt>
    <dgm:pt modelId="{12139CCB-D1AD-4C8A-A7DE-DD18AF021CEE}" type="pres">
      <dgm:prSet presAssocID="{D857E925-EAF7-4403-A74F-4633783FA8A8}" presName="parentLin" presStyleCnt="0"/>
      <dgm:spPr/>
    </dgm:pt>
    <dgm:pt modelId="{58E3E86A-A013-4E3A-9BF1-D0E0E8BA9726}" type="pres">
      <dgm:prSet presAssocID="{D857E925-EAF7-4403-A74F-4633783FA8A8}" presName="parentLeftMargin" presStyleLbl="node1" presStyleIdx="0" presStyleCnt="3"/>
      <dgm:spPr/>
    </dgm:pt>
    <dgm:pt modelId="{3AB5738D-4E26-436A-94BE-CB1962108585}" type="pres">
      <dgm:prSet presAssocID="{D857E925-EAF7-4403-A74F-4633783FA8A8}" presName="parentText" presStyleLbl="node1" presStyleIdx="1" presStyleCnt="3">
        <dgm:presLayoutVars>
          <dgm:chMax val="0"/>
          <dgm:bulletEnabled val="1"/>
        </dgm:presLayoutVars>
      </dgm:prSet>
      <dgm:spPr/>
    </dgm:pt>
    <dgm:pt modelId="{5BAD7930-39A1-4F3F-BF20-450BDA9DBD89}" type="pres">
      <dgm:prSet presAssocID="{D857E925-EAF7-4403-A74F-4633783FA8A8}" presName="negativeSpace" presStyleCnt="0"/>
      <dgm:spPr/>
    </dgm:pt>
    <dgm:pt modelId="{B7EF1D18-9DEB-475D-A382-893ACB785AC1}" type="pres">
      <dgm:prSet presAssocID="{D857E925-EAF7-4403-A74F-4633783FA8A8}" presName="childText" presStyleLbl="conFgAcc1" presStyleIdx="1" presStyleCnt="3">
        <dgm:presLayoutVars>
          <dgm:bulletEnabled val="1"/>
        </dgm:presLayoutVars>
      </dgm:prSet>
      <dgm:spPr/>
    </dgm:pt>
    <dgm:pt modelId="{74B0C530-A07F-4DAC-8A94-C3CE7254090C}" type="pres">
      <dgm:prSet presAssocID="{1497897F-7730-4B8F-B398-D7B14372184E}" presName="spaceBetweenRectangles" presStyleCnt="0"/>
      <dgm:spPr/>
    </dgm:pt>
    <dgm:pt modelId="{EFC9B682-67FF-4AB3-B895-BBF343177DB3}" type="pres">
      <dgm:prSet presAssocID="{DDEDFC50-13FF-4C10-B663-C8A6DED74CFD}" presName="parentLin" presStyleCnt="0"/>
      <dgm:spPr/>
    </dgm:pt>
    <dgm:pt modelId="{3DF400F5-9B97-46A8-BB3D-E91E9D09E5EF}" type="pres">
      <dgm:prSet presAssocID="{DDEDFC50-13FF-4C10-B663-C8A6DED74CFD}" presName="parentLeftMargin" presStyleLbl="node1" presStyleIdx="1" presStyleCnt="3"/>
      <dgm:spPr/>
    </dgm:pt>
    <dgm:pt modelId="{1B221E94-F8BD-42C0-98EA-853D70913AC9}" type="pres">
      <dgm:prSet presAssocID="{DDEDFC50-13FF-4C10-B663-C8A6DED74CFD}" presName="parentText" presStyleLbl="node1" presStyleIdx="2" presStyleCnt="3">
        <dgm:presLayoutVars>
          <dgm:chMax val="0"/>
          <dgm:bulletEnabled val="1"/>
        </dgm:presLayoutVars>
      </dgm:prSet>
      <dgm:spPr/>
    </dgm:pt>
    <dgm:pt modelId="{CF5E4C3D-E95C-4E5F-922C-AE1411E7BA26}" type="pres">
      <dgm:prSet presAssocID="{DDEDFC50-13FF-4C10-B663-C8A6DED74CFD}" presName="negativeSpace" presStyleCnt="0"/>
      <dgm:spPr/>
    </dgm:pt>
    <dgm:pt modelId="{B951DE74-B773-41E2-BC86-7B0774D23AA8}" type="pres">
      <dgm:prSet presAssocID="{DDEDFC50-13FF-4C10-B663-C8A6DED74CFD}" presName="childText" presStyleLbl="conFgAcc1" presStyleIdx="2" presStyleCnt="3">
        <dgm:presLayoutVars>
          <dgm:bulletEnabled val="1"/>
        </dgm:presLayoutVars>
      </dgm:prSet>
      <dgm:spPr/>
    </dgm:pt>
  </dgm:ptLst>
  <dgm:cxnLst>
    <dgm:cxn modelId="{B8ECDD10-D98A-4AC4-AD7C-CB472E2BAF52}" type="presOf" srcId="{9C8090D6-E845-4A20-BD33-9AB961ECCB06}" destId="{B951DE74-B773-41E2-BC86-7B0774D23AA8}" srcOrd="0" destOrd="0" presId="urn:microsoft.com/office/officeart/2005/8/layout/list1"/>
    <dgm:cxn modelId="{BDBD6616-D405-4841-8990-DB7A27412545}" type="presOf" srcId="{DDEDFC50-13FF-4C10-B663-C8A6DED74CFD}" destId="{1B221E94-F8BD-42C0-98EA-853D70913AC9}" srcOrd="1" destOrd="0" presId="urn:microsoft.com/office/officeart/2005/8/layout/list1"/>
    <dgm:cxn modelId="{6A3A4219-5B4B-4314-9C73-2AFCE7A00AB5}" srcId="{C9967880-4646-4BF6-899B-D04726BE1A68}" destId="{9ECC0D90-98C6-4140-A4CE-ECB8FA62E350}" srcOrd="1" destOrd="0" parTransId="{278F1281-4832-49A2-B962-2457379DD1D6}" sibTransId="{233A0364-2E89-4FA6-AFA7-D594B99059B0}"/>
    <dgm:cxn modelId="{9B7F8E2C-1F67-4AD7-8BB9-1E85E1552DCD}" srcId="{F9331CB3-ACBD-42E1-A88A-14B50A77A31F}" destId="{D857E925-EAF7-4403-A74F-4633783FA8A8}" srcOrd="1" destOrd="0" parTransId="{B4643FB8-3227-4AA5-8694-66B4324EB692}" sibTransId="{1497897F-7730-4B8F-B398-D7B14372184E}"/>
    <dgm:cxn modelId="{4DE74831-284D-4AD2-839F-E69E4ED80500}" type="presOf" srcId="{D857E925-EAF7-4403-A74F-4633783FA8A8}" destId="{3AB5738D-4E26-436A-94BE-CB1962108585}" srcOrd="1" destOrd="0" presId="urn:microsoft.com/office/officeart/2005/8/layout/list1"/>
    <dgm:cxn modelId="{EB3D8736-C542-4AEF-80CC-00AF0E9839F1}" type="presOf" srcId="{D857E925-EAF7-4403-A74F-4633783FA8A8}" destId="{58E3E86A-A013-4E3A-9BF1-D0E0E8BA9726}" srcOrd="0" destOrd="0" presId="urn:microsoft.com/office/officeart/2005/8/layout/list1"/>
    <dgm:cxn modelId="{F68A5A4B-CE96-4AED-A274-01B2791AC1EC}" type="presOf" srcId="{A0FBA460-21DD-4F81-8A1F-3FB445E0E9DE}" destId="{B7EF1D18-9DEB-475D-A382-893ACB785AC1}" srcOrd="0" destOrd="0" presId="urn:microsoft.com/office/officeart/2005/8/layout/list1"/>
    <dgm:cxn modelId="{F4F4904F-1F0E-4F9C-9C4A-35B7DA42D675}" srcId="{DDEDFC50-13FF-4C10-B663-C8A6DED74CFD}" destId="{9C8090D6-E845-4A20-BD33-9AB961ECCB06}" srcOrd="0" destOrd="0" parTransId="{F3E35357-E269-4EC3-AA2F-B80D774713D8}" sibTransId="{26BA3E1F-6FB7-4FD8-B1F8-46DCE6EAA4E8}"/>
    <dgm:cxn modelId="{B3342350-47F4-4264-A080-DE0CDB4602F3}" type="presOf" srcId="{C9967880-4646-4BF6-899B-D04726BE1A68}" destId="{C2F77266-B978-418E-8C72-812A7912646A}" srcOrd="1" destOrd="0" presId="urn:microsoft.com/office/officeart/2005/8/layout/list1"/>
    <dgm:cxn modelId="{52552687-726A-4F3B-B399-79A45F6A04FD}" type="presOf" srcId="{C9967880-4646-4BF6-899B-D04726BE1A68}" destId="{14DF7492-977C-4EAF-924E-EA128F652F47}" srcOrd="0" destOrd="0" presId="urn:microsoft.com/office/officeart/2005/8/layout/list1"/>
    <dgm:cxn modelId="{01A71C8F-95EF-4335-995D-BB0251FA7265}" srcId="{D857E925-EAF7-4403-A74F-4633783FA8A8}" destId="{A0FBA460-21DD-4F81-8A1F-3FB445E0E9DE}" srcOrd="0" destOrd="0" parTransId="{0BE78F2A-0237-44E3-8F4D-ABA83CEF9E9F}" sibTransId="{EB84ABC1-E22C-4724-BDEA-2494B6F2ED39}"/>
    <dgm:cxn modelId="{3A44449C-2F75-4776-B218-24B05A1BB0BF}" type="presOf" srcId="{9ECC0D90-98C6-4140-A4CE-ECB8FA62E350}" destId="{B9D0D9B4-72CD-49A7-AB20-EA1F80BE4163}" srcOrd="0" destOrd="1" presId="urn:microsoft.com/office/officeart/2005/8/layout/list1"/>
    <dgm:cxn modelId="{BE3168A3-0BD8-4DCD-8122-2F42487FBB10}" type="presOf" srcId="{DDEDFC50-13FF-4C10-B663-C8A6DED74CFD}" destId="{3DF400F5-9B97-46A8-BB3D-E91E9D09E5EF}" srcOrd="0" destOrd="0" presId="urn:microsoft.com/office/officeart/2005/8/layout/list1"/>
    <dgm:cxn modelId="{F8B461A9-397C-4552-9C81-B5CD10A4421B}" srcId="{F9331CB3-ACBD-42E1-A88A-14B50A77A31F}" destId="{C9967880-4646-4BF6-899B-D04726BE1A68}" srcOrd="0" destOrd="0" parTransId="{7CD92DBF-5028-4C82-B7E3-E13066C4457C}" sibTransId="{E607A012-3CAA-405B-A09F-1CA6A37F93EE}"/>
    <dgm:cxn modelId="{DC392FB2-9BD3-484D-B689-47F7E4C54622}" srcId="{F9331CB3-ACBD-42E1-A88A-14B50A77A31F}" destId="{DDEDFC50-13FF-4C10-B663-C8A6DED74CFD}" srcOrd="2" destOrd="0" parTransId="{52E2F563-2E4C-4245-98CC-13803EB2CB37}" sibTransId="{F16C33FE-DB26-4A9D-B563-9E99B864478C}"/>
    <dgm:cxn modelId="{45F3A4B9-727A-A545-9238-C51779510EFC}" type="presOf" srcId="{91782F78-36A6-6C4B-82AA-5EFCA0742854}" destId="{B9D0D9B4-72CD-49A7-AB20-EA1F80BE4163}" srcOrd="0" destOrd="0" presId="urn:microsoft.com/office/officeart/2005/8/layout/list1"/>
    <dgm:cxn modelId="{35B85CC4-BEB2-40D6-82FA-4FAC47022E63}" type="presOf" srcId="{F9331CB3-ACBD-42E1-A88A-14B50A77A31F}" destId="{B5D5D32F-AECF-4A7E-80BC-4EB4426CF40E}" srcOrd="0" destOrd="0" presId="urn:microsoft.com/office/officeart/2005/8/layout/list1"/>
    <dgm:cxn modelId="{E02217EF-2307-2349-BFE0-EB1DC6D342F4}" srcId="{C9967880-4646-4BF6-899B-D04726BE1A68}" destId="{91782F78-36A6-6C4B-82AA-5EFCA0742854}" srcOrd="0" destOrd="0" parTransId="{AC5D2C8C-9DAC-CF45-ABF7-8DFE3C3323E9}" sibTransId="{F05D1E18-C33F-904F-B6B9-B473D44E6D0B}"/>
    <dgm:cxn modelId="{919DD80D-710E-4D9F-ABC0-52486A97DB1E}" type="presParOf" srcId="{B5D5D32F-AECF-4A7E-80BC-4EB4426CF40E}" destId="{18BF742F-AD8E-457F-AD19-215F281F51B6}" srcOrd="0" destOrd="0" presId="urn:microsoft.com/office/officeart/2005/8/layout/list1"/>
    <dgm:cxn modelId="{D6C581A9-9729-40E0-AB0B-168A6C014B5A}" type="presParOf" srcId="{18BF742F-AD8E-457F-AD19-215F281F51B6}" destId="{14DF7492-977C-4EAF-924E-EA128F652F47}" srcOrd="0" destOrd="0" presId="urn:microsoft.com/office/officeart/2005/8/layout/list1"/>
    <dgm:cxn modelId="{B193873B-0C6C-491A-8F6E-60A7947C6C20}" type="presParOf" srcId="{18BF742F-AD8E-457F-AD19-215F281F51B6}" destId="{C2F77266-B978-418E-8C72-812A7912646A}" srcOrd="1" destOrd="0" presId="urn:microsoft.com/office/officeart/2005/8/layout/list1"/>
    <dgm:cxn modelId="{0047FC66-EC0F-44ED-B0AB-5C062FCC29FA}" type="presParOf" srcId="{B5D5D32F-AECF-4A7E-80BC-4EB4426CF40E}" destId="{99DAC240-A075-4A16-9C4C-6792E7C88E99}" srcOrd="1" destOrd="0" presId="urn:microsoft.com/office/officeart/2005/8/layout/list1"/>
    <dgm:cxn modelId="{0840576A-7EFE-4E9C-955F-40465F945E9C}" type="presParOf" srcId="{B5D5D32F-AECF-4A7E-80BC-4EB4426CF40E}" destId="{B9D0D9B4-72CD-49A7-AB20-EA1F80BE4163}" srcOrd="2" destOrd="0" presId="urn:microsoft.com/office/officeart/2005/8/layout/list1"/>
    <dgm:cxn modelId="{1E469FB5-8994-4C75-9E02-514B808DC583}" type="presParOf" srcId="{B5D5D32F-AECF-4A7E-80BC-4EB4426CF40E}" destId="{C5BA596E-7513-4A46-9922-53328F6DD7F6}" srcOrd="3" destOrd="0" presId="urn:microsoft.com/office/officeart/2005/8/layout/list1"/>
    <dgm:cxn modelId="{5C901B15-CF58-4813-901E-44AF87FE3D00}" type="presParOf" srcId="{B5D5D32F-AECF-4A7E-80BC-4EB4426CF40E}" destId="{12139CCB-D1AD-4C8A-A7DE-DD18AF021CEE}" srcOrd="4" destOrd="0" presId="urn:microsoft.com/office/officeart/2005/8/layout/list1"/>
    <dgm:cxn modelId="{F2545C82-476A-47CC-8B61-D7FEF7145AC4}" type="presParOf" srcId="{12139CCB-D1AD-4C8A-A7DE-DD18AF021CEE}" destId="{58E3E86A-A013-4E3A-9BF1-D0E0E8BA9726}" srcOrd="0" destOrd="0" presId="urn:microsoft.com/office/officeart/2005/8/layout/list1"/>
    <dgm:cxn modelId="{6FDE56F9-5223-45E7-A634-B23F1EC03B51}" type="presParOf" srcId="{12139CCB-D1AD-4C8A-A7DE-DD18AF021CEE}" destId="{3AB5738D-4E26-436A-94BE-CB1962108585}" srcOrd="1" destOrd="0" presId="urn:microsoft.com/office/officeart/2005/8/layout/list1"/>
    <dgm:cxn modelId="{5511421E-6340-4482-8637-829CAEE7068E}" type="presParOf" srcId="{B5D5D32F-AECF-4A7E-80BC-4EB4426CF40E}" destId="{5BAD7930-39A1-4F3F-BF20-450BDA9DBD89}" srcOrd="5" destOrd="0" presId="urn:microsoft.com/office/officeart/2005/8/layout/list1"/>
    <dgm:cxn modelId="{8AFB1787-E4D9-4D7B-AE31-7E9D31E3FFEB}" type="presParOf" srcId="{B5D5D32F-AECF-4A7E-80BC-4EB4426CF40E}" destId="{B7EF1D18-9DEB-475D-A382-893ACB785AC1}" srcOrd="6" destOrd="0" presId="urn:microsoft.com/office/officeart/2005/8/layout/list1"/>
    <dgm:cxn modelId="{B87B60BB-768C-421A-8A38-878F1792BE66}" type="presParOf" srcId="{B5D5D32F-AECF-4A7E-80BC-4EB4426CF40E}" destId="{74B0C530-A07F-4DAC-8A94-C3CE7254090C}" srcOrd="7" destOrd="0" presId="urn:microsoft.com/office/officeart/2005/8/layout/list1"/>
    <dgm:cxn modelId="{2E8E3B48-EC8C-455B-9605-53B02484627D}" type="presParOf" srcId="{B5D5D32F-AECF-4A7E-80BC-4EB4426CF40E}" destId="{EFC9B682-67FF-4AB3-B895-BBF343177DB3}" srcOrd="8" destOrd="0" presId="urn:microsoft.com/office/officeart/2005/8/layout/list1"/>
    <dgm:cxn modelId="{9E3D9F11-1554-414F-BD2B-C0B007B58873}" type="presParOf" srcId="{EFC9B682-67FF-4AB3-B895-BBF343177DB3}" destId="{3DF400F5-9B97-46A8-BB3D-E91E9D09E5EF}" srcOrd="0" destOrd="0" presId="urn:microsoft.com/office/officeart/2005/8/layout/list1"/>
    <dgm:cxn modelId="{B0A436E8-3FB6-484E-B3C1-B47DF6009A5B}" type="presParOf" srcId="{EFC9B682-67FF-4AB3-B895-BBF343177DB3}" destId="{1B221E94-F8BD-42C0-98EA-853D70913AC9}" srcOrd="1" destOrd="0" presId="urn:microsoft.com/office/officeart/2005/8/layout/list1"/>
    <dgm:cxn modelId="{2D4F6277-F827-474B-8F4A-E71ACD6D8FC2}" type="presParOf" srcId="{B5D5D32F-AECF-4A7E-80BC-4EB4426CF40E}" destId="{CF5E4C3D-E95C-4E5F-922C-AE1411E7BA26}" srcOrd="9" destOrd="0" presId="urn:microsoft.com/office/officeart/2005/8/layout/list1"/>
    <dgm:cxn modelId="{67A96F51-3F11-4C73-B4E9-638AE510A57A}" type="presParOf" srcId="{B5D5D32F-AECF-4A7E-80BC-4EB4426CF40E}" destId="{B951DE74-B773-41E2-BC86-7B0774D23AA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745BF-86A6-4BC5-AB49-042BDFA15B2F}">
      <dsp:nvSpPr>
        <dsp:cNvPr id="0" name=""/>
        <dsp:cNvSpPr/>
      </dsp:nvSpPr>
      <dsp:spPr>
        <a:xfrm>
          <a:off x="3180" y="172227"/>
          <a:ext cx="3101017" cy="100764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A </a:t>
          </a:r>
          <a:r>
            <a:rPr lang="en-US" sz="2100" kern="1200" err="1"/>
            <a:t>zemiological</a:t>
          </a:r>
          <a:r>
            <a:rPr lang="en-US" sz="2100" kern="1200"/>
            <a:t>/human rights approach</a:t>
          </a:r>
        </a:p>
      </dsp:txBody>
      <dsp:txXfrm>
        <a:off x="3180" y="172227"/>
        <a:ext cx="3101017" cy="1007640"/>
      </dsp:txXfrm>
    </dsp:sp>
    <dsp:sp modelId="{21FD80F0-74A6-472A-8CA2-7DD7A113F7BC}">
      <dsp:nvSpPr>
        <dsp:cNvPr id="0" name=""/>
        <dsp:cNvSpPr/>
      </dsp:nvSpPr>
      <dsp:spPr>
        <a:xfrm>
          <a:off x="3180" y="1179867"/>
          <a:ext cx="3101017" cy="178699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Gill Sans MT" panose="020B0502020104020203"/>
            </a:rPr>
            <a:t>Beyond legally defined 'crimes'</a:t>
          </a:r>
        </a:p>
        <a:p>
          <a:pPr marL="228600" lvl="1" indent="-228600" algn="l" defTabSz="933450" rtl="0">
            <a:lnSpc>
              <a:spcPct val="90000"/>
            </a:lnSpc>
            <a:spcBef>
              <a:spcPct val="0"/>
            </a:spcBef>
            <a:spcAft>
              <a:spcPct val="15000"/>
            </a:spcAft>
            <a:buChar char="•"/>
          </a:pPr>
          <a:r>
            <a:rPr lang="en-US" sz="2100" kern="1200">
              <a:latin typeface="Gill Sans MT" panose="020B0502020104020203"/>
            </a:rPr>
            <a:t>Social Harms</a:t>
          </a:r>
        </a:p>
        <a:p>
          <a:pPr marL="228600" lvl="1" indent="-228600" algn="l" defTabSz="933450" rtl="0">
            <a:lnSpc>
              <a:spcPct val="90000"/>
            </a:lnSpc>
            <a:spcBef>
              <a:spcPct val="0"/>
            </a:spcBef>
            <a:spcAft>
              <a:spcPct val="15000"/>
            </a:spcAft>
            <a:buChar char="•"/>
          </a:pPr>
          <a:r>
            <a:rPr lang="en-US" sz="2100" kern="1200" dirty="0">
              <a:latin typeface="Gill Sans MT" panose="020B0502020104020203"/>
            </a:rPr>
            <a:t>Human Rights foundation</a:t>
          </a:r>
        </a:p>
      </dsp:txBody>
      <dsp:txXfrm>
        <a:off x="3180" y="1179867"/>
        <a:ext cx="3101017" cy="1786995"/>
      </dsp:txXfrm>
    </dsp:sp>
    <dsp:sp modelId="{59FC3A38-AF3F-448F-B7F1-0C4E4F2D61AE}">
      <dsp:nvSpPr>
        <dsp:cNvPr id="0" name=""/>
        <dsp:cNvSpPr/>
      </dsp:nvSpPr>
      <dsp:spPr>
        <a:xfrm>
          <a:off x="3538340" y="172227"/>
          <a:ext cx="3101017" cy="1007640"/>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 commitment to empowerment, human rights, and social justice</a:t>
          </a:r>
          <a:endParaRPr lang="en-US" sz="2100" kern="1200"/>
        </a:p>
      </dsp:txBody>
      <dsp:txXfrm>
        <a:off x="3538340" y="172227"/>
        <a:ext cx="3101017" cy="1007640"/>
      </dsp:txXfrm>
    </dsp:sp>
    <dsp:sp modelId="{97D4D833-2DFE-49F1-9391-4F28DA5ABC6F}">
      <dsp:nvSpPr>
        <dsp:cNvPr id="0" name=""/>
        <dsp:cNvSpPr/>
      </dsp:nvSpPr>
      <dsp:spPr>
        <a:xfrm>
          <a:off x="3538340" y="1179867"/>
          <a:ext cx="3101017" cy="178699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t>Critical criminology</a:t>
          </a:r>
        </a:p>
        <a:p>
          <a:pPr marL="228600" lvl="1" indent="-228600" algn="l" defTabSz="933450" rtl="0">
            <a:lnSpc>
              <a:spcPct val="90000"/>
            </a:lnSpc>
            <a:spcBef>
              <a:spcPct val="0"/>
            </a:spcBef>
            <a:spcAft>
              <a:spcPct val="15000"/>
            </a:spcAft>
            <a:buChar char="•"/>
          </a:pPr>
          <a:r>
            <a:rPr lang="en-US" sz="2100" kern="1200" dirty="0">
              <a:latin typeface="Gill Sans MT" panose="020B0502020104020203"/>
            </a:rPr>
            <a:t>Sociology</a:t>
          </a:r>
          <a:endParaRPr lang="en-GB" sz="2100" kern="1200" dirty="0"/>
        </a:p>
      </dsp:txBody>
      <dsp:txXfrm>
        <a:off x="3538340" y="1179867"/>
        <a:ext cx="3101017" cy="1786995"/>
      </dsp:txXfrm>
    </dsp:sp>
    <dsp:sp modelId="{486E17DD-B1C7-4421-9760-FC920DB66E69}">
      <dsp:nvSpPr>
        <dsp:cNvPr id="0" name=""/>
        <dsp:cNvSpPr/>
      </dsp:nvSpPr>
      <dsp:spPr>
        <a:xfrm>
          <a:off x="7073500" y="172227"/>
          <a:ext cx="3101017" cy="1007640"/>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Research that </a:t>
          </a:r>
          <a:r>
            <a:rPr lang="en-US" sz="2100" kern="1200">
              <a:latin typeface="Gill Sans MT" panose="020B0502020104020203"/>
            </a:rPr>
            <a:t>explores</a:t>
          </a:r>
          <a:r>
            <a:rPr lang="en-US" sz="2100" kern="1200"/>
            <a:t> postcolonial &amp; neoliberal legacies and relationships</a:t>
          </a:r>
        </a:p>
      </dsp:txBody>
      <dsp:txXfrm>
        <a:off x="7073500" y="172227"/>
        <a:ext cx="3101017" cy="1007640"/>
      </dsp:txXfrm>
    </dsp:sp>
    <dsp:sp modelId="{C6252E57-128C-4E9D-9077-7C47965D7EA9}">
      <dsp:nvSpPr>
        <dsp:cNvPr id="0" name=""/>
        <dsp:cNvSpPr/>
      </dsp:nvSpPr>
      <dsp:spPr>
        <a:xfrm>
          <a:off x="7073500" y="1179867"/>
          <a:ext cx="3101017" cy="178699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n-US" sz="2100" kern="1200"/>
        </a:p>
      </dsp:txBody>
      <dsp:txXfrm>
        <a:off x="7073500" y="1179867"/>
        <a:ext cx="3101017" cy="1786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0D9B4-72CD-49A7-AB20-EA1F80BE4163}">
      <dsp:nvSpPr>
        <dsp:cNvPr id="0" name=""/>
        <dsp:cNvSpPr/>
      </dsp:nvSpPr>
      <dsp:spPr>
        <a:xfrm>
          <a:off x="0" y="240349"/>
          <a:ext cx="5607050" cy="20317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12420" rIns="435169"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t>“Acts/actions or inaction/omissions committed by government agencies or caused by public policies whose victims suffer…” </a:t>
          </a:r>
          <a:r>
            <a:rPr lang="en-US" sz="1050" b="0" i="0" kern="1200" dirty="0"/>
            <a:t>(Barak, 2011, p.36). </a:t>
          </a:r>
          <a:r>
            <a:rPr lang="en-GB" sz="1050" b="0" i="0" kern="1200" dirty="0"/>
            <a:t>​</a:t>
          </a:r>
          <a:endParaRPr lang="en-GB" sz="1050" kern="1200" dirty="0"/>
        </a:p>
        <a:p>
          <a:pPr marL="114300" lvl="1" indent="-114300" algn="l" defTabSz="622300" rtl="0">
            <a:lnSpc>
              <a:spcPct val="90000"/>
            </a:lnSpc>
            <a:spcBef>
              <a:spcPct val="0"/>
            </a:spcBef>
            <a:spcAft>
              <a:spcPct val="15000"/>
            </a:spcAft>
            <a:buChar char="•"/>
          </a:pPr>
          <a:r>
            <a:rPr lang="en-GB" sz="1400" kern="1200" dirty="0"/>
            <a:t>“State crime includes any action that violates public international law, </a:t>
          </a:r>
          <a:r>
            <a:rPr lang="en-GB" sz="1400" kern="1200" dirty="0">
              <a:latin typeface="Gill Sans MT" panose="020B0502020104020203"/>
            </a:rPr>
            <a:t>international</a:t>
          </a:r>
          <a:r>
            <a:rPr lang="en-GB" sz="1400" kern="1200" dirty="0"/>
            <a:t> criminal law, or domestic law … committed by individuals acting in official or covert capacity as agents of the state … or resulting from state failure to exercise due diligence over the actions of its agents</a:t>
          </a:r>
          <a:r>
            <a:rPr lang="en-GB" sz="1400" kern="1200" dirty="0">
              <a:latin typeface="Gill Sans MT" panose="020B0502020104020203"/>
            </a:rPr>
            <a:t>." </a:t>
          </a:r>
          <a:r>
            <a:rPr lang="en-GB" sz="1050" kern="1200" dirty="0">
              <a:latin typeface="Gill Sans MT" panose="020B0502020104020203"/>
            </a:rPr>
            <a:t>(Kramer, Michalowski</a:t>
          </a:r>
          <a:r>
            <a:rPr lang="en-GB" sz="1050" kern="1200" dirty="0"/>
            <a:t>,</a:t>
          </a:r>
          <a:r>
            <a:rPr lang="en-GB" sz="1050" kern="1200" dirty="0">
              <a:latin typeface="Gill Sans MT" panose="020B0502020104020203"/>
            </a:rPr>
            <a:t> &amp;</a:t>
          </a:r>
          <a:r>
            <a:rPr lang="en-GB" sz="1050" kern="1200" dirty="0"/>
            <a:t> </a:t>
          </a:r>
          <a:r>
            <a:rPr lang="en-GB" sz="1050" kern="1200" dirty="0" err="1"/>
            <a:t>Rothe</a:t>
          </a:r>
          <a:r>
            <a:rPr lang="en-GB" sz="1050" kern="1200" dirty="0"/>
            <a:t>, </a:t>
          </a:r>
          <a:r>
            <a:rPr lang="en-GB" sz="1050" kern="1200" dirty="0">
              <a:latin typeface="Gill Sans MT" panose="020B0502020104020203"/>
            </a:rPr>
            <a:t>2005, p.52)</a:t>
          </a:r>
          <a:r>
            <a:rPr lang="en-US" sz="1050" kern="1200" dirty="0"/>
            <a:t> </a:t>
          </a:r>
          <a:endParaRPr lang="en-GB" sz="1400" kern="1200" dirty="0"/>
        </a:p>
      </dsp:txBody>
      <dsp:txXfrm>
        <a:off x="0" y="240349"/>
        <a:ext cx="5607050" cy="2031750"/>
      </dsp:txXfrm>
    </dsp:sp>
    <dsp:sp modelId="{C2F77266-B978-418E-8C72-812A7912646A}">
      <dsp:nvSpPr>
        <dsp:cNvPr id="0" name=""/>
        <dsp:cNvSpPr/>
      </dsp:nvSpPr>
      <dsp:spPr>
        <a:xfrm>
          <a:off x="280352" y="18949"/>
          <a:ext cx="3924935" cy="44280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666750">
            <a:lnSpc>
              <a:spcPct val="90000"/>
            </a:lnSpc>
            <a:spcBef>
              <a:spcPct val="0"/>
            </a:spcBef>
            <a:spcAft>
              <a:spcPct val="35000"/>
            </a:spcAft>
            <a:buNone/>
          </a:pPr>
          <a:r>
            <a:rPr lang="en-US" sz="1500" kern="1200"/>
            <a:t>State crime</a:t>
          </a:r>
        </a:p>
      </dsp:txBody>
      <dsp:txXfrm>
        <a:off x="301968" y="40565"/>
        <a:ext cx="3881703" cy="399568"/>
      </dsp:txXfrm>
    </dsp:sp>
    <dsp:sp modelId="{B7EF1D18-9DEB-475D-A382-893ACB785AC1}">
      <dsp:nvSpPr>
        <dsp:cNvPr id="0" name=""/>
        <dsp:cNvSpPr/>
      </dsp:nvSpPr>
      <dsp:spPr>
        <a:xfrm>
          <a:off x="0" y="2574500"/>
          <a:ext cx="5607050" cy="10158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12420" rIns="435169" bIns="106680"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a:t>“Two or more sovereign nations that seek to circumvent established legal and/or human rights standards and cause social harm” </a:t>
          </a:r>
          <a:r>
            <a:rPr lang="en-GB" sz="1050" kern="1200" dirty="0"/>
            <a:t>(Twyman-Ghoshal, 2021, p</a:t>
          </a:r>
          <a:r>
            <a:rPr lang="en-GB" sz="1050" kern="1200" dirty="0">
              <a:latin typeface="Gill Sans MT" panose="020B0502020104020203"/>
            </a:rPr>
            <a:t>.313). </a:t>
          </a:r>
          <a:endParaRPr lang="en-US" sz="1500" kern="1200" dirty="0">
            <a:latin typeface="Gill Sans MT" panose="020B0502020104020203"/>
          </a:endParaRPr>
        </a:p>
      </dsp:txBody>
      <dsp:txXfrm>
        <a:off x="0" y="2574500"/>
        <a:ext cx="5607050" cy="1015875"/>
      </dsp:txXfrm>
    </dsp:sp>
    <dsp:sp modelId="{3AB5738D-4E26-436A-94BE-CB1962108585}">
      <dsp:nvSpPr>
        <dsp:cNvPr id="0" name=""/>
        <dsp:cNvSpPr/>
      </dsp:nvSpPr>
      <dsp:spPr>
        <a:xfrm>
          <a:off x="280352" y="2353100"/>
          <a:ext cx="3924935" cy="44280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666750">
            <a:lnSpc>
              <a:spcPct val="90000"/>
            </a:lnSpc>
            <a:spcBef>
              <a:spcPct val="0"/>
            </a:spcBef>
            <a:spcAft>
              <a:spcPct val="35000"/>
            </a:spcAft>
            <a:buNone/>
          </a:pPr>
          <a:r>
            <a:rPr lang="en-US" sz="1500" kern="1200"/>
            <a:t>State co-offending</a:t>
          </a:r>
        </a:p>
      </dsp:txBody>
      <dsp:txXfrm>
        <a:off x="301968" y="2374716"/>
        <a:ext cx="3881703" cy="399568"/>
      </dsp:txXfrm>
    </dsp:sp>
    <dsp:sp modelId="{B951DE74-B773-41E2-BC86-7B0774D23AA8}">
      <dsp:nvSpPr>
        <dsp:cNvPr id="0" name=""/>
        <dsp:cNvSpPr/>
      </dsp:nvSpPr>
      <dsp:spPr>
        <a:xfrm>
          <a:off x="0" y="3892774"/>
          <a:ext cx="5607050" cy="10158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12420" rIns="435169" bIns="106680"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a:latin typeface="Gill Sans MT" panose="020B0502020104020203"/>
            </a:rPr>
            <a:t>Using human</a:t>
          </a:r>
          <a:r>
            <a:rPr lang="en-GB" sz="1500" kern="1200" dirty="0"/>
            <a:t> rights and international</a:t>
          </a:r>
          <a:r>
            <a:rPr lang="en-GB" sz="1500" kern="1200" dirty="0">
              <a:latin typeface="Gill Sans MT" panose="020B0502020104020203"/>
            </a:rPr>
            <a:t> </a:t>
          </a:r>
          <a:r>
            <a:rPr lang="en-GB" sz="1500" kern="1200" dirty="0"/>
            <a:t>standards</a:t>
          </a:r>
          <a:r>
            <a:rPr lang="en-GB" sz="1500" kern="1200" dirty="0">
              <a:latin typeface="Gill Sans MT" panose="020B0502020104020203"/>
            </a:rPr>
            <a:t> </a:t>
          </a:r>
          <a:r>
            <a:rPr lang="en-GB" sz="1500" kern="1200" dirty="0"/>
            <a:t> as a benchmark for identifying </a:t>
          </a:r>
          <a:r>
            <a:rPr lang="en-GB" sz="1500" kern="1200" dirty="0">
              <a:latin typeface="Gill Sans MT" panose="020B0502020104020203"/>
            </a:rPr>
            <a:t>wilful socially</a:t>
          </a:r>
          <a:r>
            <a:rPr lang="en-GB" sz="1500" kern="1200" dirty="0"/>
            <a:t> injurious actions</a:t>
          </a:r>
          <a:r>
            <a:rPr lang="en-GB" sz="1500" kern="1200" dirty="0">
              <a:latin typeface="Gill Sans MT" panose="020B0502020104020203"/>
            </a:rPr>
            <a:t> </a:t>
          </a:r>
          <a:r>
            <a:rPr lang="en-GB" sz="1050" kern="1200" dirty="0">
              <a:latin typeface="Gill Sans MT" panose="020B0502020104020203"/>
            </a:rPr>
            <a:t>(</a:t>
          </a:r>
          <a:r>
            <a:rPr lang="en-GB" sz="1050" kern="1200" dirty="0" err="1">
              <a:latin typeface="Gill Sans MT" panose="020B0502020104020203"/>
            </a:rPr>
            <a:t>Schwendinger</a:t>
          </a:r>
          <a:r>
            <a:rPr lang="en-GB" sz="1050" kern="1200" dirty="0">
              <a:latin typeface="Gill Sans MT" panose="020B0502020104020203"/>
            </a:rPr>
            <a:t> &amp; </a:t>
          </a:r>
          <a:r>
            <a:rPr lang="en-GB" sz="1050" kern="1200" dirty="0" err="1">
              <a:latin typeface="Gill Sans MT" panose="020B0502020104020203"/>
            </a:rPr>
            <a:t>Schwendinger</a:t>
          </a:r>
          <a:r>
            <a:rPr lang="en-GB" sz="1050" kern="1200" dirty="0">
              <a:latin typeface="Gill Sans MT" panose="020B0502020104020203"/>
            </a:rPr>
            <a:t>, 1970; Barak, 1990)</a:t>
          </a:r>
          <a:r>
            <a:rPr lang="en-GB" sz="1500" kern="1200" dirty="0">
              <a:latin typeface="Gill Sans MT" panose="020B0502020104020203"/>
            </a:rPr>
            <a:t> </a:t>
          </a:r>
          <a:endParaRPr lang="en-US" sz="1500" kern="1200" dirty="0"/>
        </a:p>
      </dsp:txBody>
      <dsp:txXfrm>
        <a:off x="0" y="3892774"/>
        <a:ext cx="5607050" cy="1015875"/>
      </dsp:txXfrm>
    </dsp:sp>
    <dsp:sp modelId="{1B221E94-F8BD-42C0-98EA-853D70913AC9}">
      <dsp:nvSpPr>
        <dsp:cNvPr id="0" name=""/>
        <dsp:cNvSpPr/>
      </dsp:nvSpPr>
      <dsp:spPr>
        <a:xfrm>
          <a:off x="280352" y="3671375"/>
          <a:ext cx="3924935" cy="442800"/>
        </a:xfrm>
        <a:prstGeom prst="round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666750" rtl="0">
            <a:lnSpc>
              <a:spcPct val="90000"/>
            </a:lnSpc>
            <a:spcBef>
              <a:spcPct val="0"/>
            </a:spcBef>
            <a:spcAft>
              <a:spcPct val="35000"/>
            </a:spcAft>
            <a:buNone/>
          </a:pPr>
          <a:r>
            <a:rPr lang="en-US" sz="1500" kern="1200"/>
            <a:t>Crime</a:t>
          </a:r>
          <a:r>
            <a:rPr lang="en-US" sz="1500" kern="1200">
              <a:latin typeface="Gill Sans MT" panose="020B0502020104020203"/>
            </a:rPr>
            <a:t> </a:t>
          </a:r>
        </a:p>
      </dsp:txBody>
      <dsp:txXfrm>
        <a:off x="301968" y="3692991"/>
        <a:ext cx="388170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D7743-CF8E-4E4F-AE92-374A53D68567}" type="datetimeFigureOut">
              <a:rPr lang="en-GB" smtClean="0"/>
              <a:t>22/09/2022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38EF4E-9A09-4244-9C45-35E2B23DBF05}" type="slidenum">
              <a:rPr lang="en-GB" smtClean="0"/>
              <a:t>‹#›</a:t>
            </a:fld>
            <a:endParaRPr lang="en-GB"/>
          </a:p>
        </p:txBody>
      </p:sp>
    </p:spTree>
    <p:extLst>
      <p:ext uri="{BB962C8B-B14F-4D97-AF65-F5344CB8AC3E}">
        <p14:creationId xmlns:p14="http://schemas.microsoft.com/office/powerpoint/2010/main" val="167955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38EF4E-9A09-4244-9C45-35E2B23DBF05}" type="slidenum">
              <a:rPr lang="en-GB" smtClean="0"/>
              <a:t>1</a:t>
            </a:fld>
            <a:endParaRPr lang="en-GB"/>
          </a:p>
        </p:txBody>
      </p:sp>
    </p:spTree>
    <p:extLst>
      <p:ext uri="{BB962C8B-B14F-4D97-AF65-F5344CB8AC3E}">
        <p14:creationId xmlns:p14="http://schemas.microsoft.com/office/powerpoint/2010/main" val="53974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co-offending concept sits within a new geo-political environment. It seems to be a new form of colonialism - replicating old ways of domination. However in addition to the continuation of old forms of imperialism,  in a new international context, which builds on postcolonial legacies amounts the core and maintaining spheres of influence that is </a:t>
            </a:r>
            <a:r>
              <a:rPr lang="en-US" dirty="0" err="1"/>
              <a:t>relpicated</a:t>
            </a:r>
            <a:r>
              <a:rPr lang="en-US" dirty="0"/>
              <a:t> in a neoliberal system, you also see </a:t>
            </a:r>
            <a:r>
              <a:rPr lang="en-US" dirty="0" err="1"/>
              <a:t>normalisation</a:t>
            </a:r>
            <a:r>
              <a:rPr lang="en-US" dirty="0"/>
              <a:t> of oppressive structural system, which is in opposition to international concerns for human rights and international law. </a:t>
            </a:r>
            <a:endParaRPr lang="en-GB" dirty="0">
              <a:cs typeface="Calibri" panose="020F0502020204030204"/>
            </a:endParaRPr>
          </a:p>
          <a:p>
            <a:endParaRPr lang="en-US">
              <a:ea typeface="Calibri"/>
              <a:cs typeface="Calibri"/>
            </a:endParaRPr>
          </a:p>
          <a:p>
            <a:r>
              <a:rPr lang="en-US" dirty="0">
                <a:ea typeface="Calibri"/>
                <a:cs typeface="Calibri"/>
              </a:rPr>
              <a:t>There seems to be evidence in the early analyses of the test cases, that there is a transfer of colonial economic structures, not only from core to core as in Chagos, but also from core to peripheries. Where the oppressive structural systems are being replicated. </a:t>
            </a:r>
          </a:p>
          <a:p>
            <a:endParaRPr lang="en-US">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10</a:t>
            </a:fld>
            <a:endParaRPr lang="en-GB"/>
          </a:p>
        </p:txBody>
      </p:sp>
    </p:spTree>
    <p:extLst>
      <p:ext uri="{BB962C8B-B14F-4D97-AF65-F5344CB8AC3E}">
        <p14:creationId xmlns:p14="http://schemas.microsoft.com/office/powerpoint/2010/main" val="354978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38EF4E-9A09-4244-9C45-35E2B23DBF05}" type="slidenum">
              <a:rPr lang="en-GB" smtClean="0"/>
              <a:t>11</a:t>
            </a:fld>
            <a:endParaRPr lang="en-GB"/>
          </a:p>
        </p:txBody>
      </p:sp>
    </p:spTree>
    <p:extLst>
      <p:ext uri="{BB962C8B-B14F-4D97-AF65-F5344CB8AC3E}">
        <p14:creationId xmlns:p14="http://schemas.microsoft.com/office/powerpoint/2010/main" val="287216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38EF4E-9A09-4244-9C45-35E2B23DBF05}" type="slidenum">
              <a:rPr lang="en-GB" smtClean="0"/>
              <a:t>12</a:t>
            </a:fld>
            <a:endParaRPr lang="en-GB"/>
          </a:p>
        </p:txBody>
      </p:sp>
    </p:spTree>
    <p:extLst>
      <p:ext uri="{BB962C8B-B14F-4D97-AF65-F5344CB8AC3E}">
        <p14:creationId xmlns:p14="http://schemas.microsoft.com/office/powerpoint/2010/main" val="88539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 begin with expressing our positionality and providing a reflexive statement. We are approaching this research from a </a:t>
            </a:r>
            <a:r>
              <a:rPr lang="en-GB" dirty="0" err="1">
                <a:cs typeface="Calibri"/>
              </a:rPr>
              <a:t>zemiological</a:t>
            </a:r>
            <a:r>
              <a:rPr lang="en-GB" dirty="0">
                <a:cs typeface="Calibri"/>
              </a:rPr>
              <a:t> perspective – where we see 'crime' as broadly defined to include wilful social harms and use human rights as a framework for understanding harm.  </a:t>
            </a:r>
          </a:p>
          <a:p>
            <a:r>
              <a:rPr lang="en-GB" dirty="0">
                <a:cs typeface="Calibri"/>
              </a:rPr>
              <a:t>Our work is committed to empowerment, human rights, and social justice, we are a critical criminologist and an urban sociologist that make assumptions on these foundations.</a:t>
            </a:r>
            <a:endParaRPr lang="en-GB" dirty="0">
              <a:ea typeface="Calibri"/>
              <a:cs typeface="Calibri"/>
            </a:endParaRPr>
          </a:p>
          <a:p>
            <a:r>
              <a:rPr lang="en-GB" dirty="0">
                <a:cs typeface="Calibri"/>
              </a:rPr>
              <a:t>Our past research has explored postcolonial and neoliberal legacies and relationships, which has led us to this work. </a:t>
            </a:r>
          </a:p>
        </p:txBody>
      </p:sp>
      <p:sp>
        <p:nvSpPr>
          <p:cNvPr id="4" name="Slide Number Placeholder 3"/>
          <p:cNvSpPr>
            <a:spLocks noGrp="1"/>
          </p:cNvSpPr>
          <p:nvPr>
            <p:ph type="sldNum" sz="quarter" idx="5"/>
          </p:nvPr>
        </p:nvSpPr>
        <p:spPr/>
        <p:txBody>
          <a:bodyPr/>
          <a:lstStyle/>
          <a:p>
            <a:fld id="{F838EF4E-9A09-4244-9C45-35E2B23DBF05}" type="slidenum">
              <a:rPr lang="en-GB" smtClean="0"/>
              <a:t>2</a:t>
            </a:fld>
            <a:endParaRPr lang="en-GB"/>
          </a:p>
        </p:txBody>
      </p:sp>
    </p:spTree>
    <p:extLst>
      <p:ext uri="{BB962C8B-B14F-4D97-AF65-F5344CB8AC3E}">
        <p14:creationId xmlns:p14="http://schemas.microsoft.com/office/powerpoint/2010/main" val="264330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State crime is an important but understudied area within criminology (Rothe &amp; Friedrichs, 2006; Rothe &amp; Kauzlarich, 2016; Peoples &amp; Sutton, 2017) that grows from a concern of social disadvantages and vulnerabilities created through asymmetrical power dynamics.  </a:t>
            </a:r>
          </a:p>
          <a:p>
            <a:r>
              <a:rPr lang="en-GB">
                <a:ea typeface="Calibri"/>
                <a:cs typeface="Calibri"/>
              </a:rPr>
              <a:t>State crime includes action of individuals acting on behalf of the state, includes both commission and omission. </a:t>
            </a:r>
            <a:endParaRPr lang="en-GB"/>
          </a:p>
          <a:p>
            <a:r>
              <a:rPr lang="en-GB"/>
              <a:t>The concept of state co-offending is defined as a joint venture between “two or more sovereign nations that seek to circumvent established legal and/or human rights standards and cause social harm” (Twyman-Ghoshal, 2021) and emerged out of research on the Chagos Archipelago. </a:t>
            </a:r>
            <a:endParaRPr lang="en-GB">
              <a:ea typeface="Calibri" panose="020F0502020204030204"/>
              <a:cs typeface="Calibri" panose="020F0502020204030204"/>
            </a:endParaRPr>
          </a:p>
          <a:p>
            <a:r>
              <a:rPr lang="en-GB"/>
              <a:t>We are using a broad definition of crime that uses human rights and international standards as a benchmark for identifying wilful socially injurious actions .</a:t>
            </a:r>
            <a:endParaRPr lang="en-GB">
              <a:ea typeface="Calibri" panose="020F0502020204030204"/>
              <a:cs typeface="Calibri" panose="020F0502020204030204"/>
            </a:endParaRPr>
          </a:p>
          <a:p>
            <a:endParaRPr lang="en-GB">
              <a:cs typeface="Calibri"/>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3</a:t>
            </a:fld>
            <a:endParaRPr lang="en-GB"/>
          </a:p>
        </p:txBody>
      </p:sp>
    </p:spTree>
    <p:extLst>
      <p:ext uri="{BB962C8B-B14F-4D97-AF65-F5344CB8AC3E}">
        <p14:creationId xmlns:p14="http://schemas.microsoft.com/office/powerpoint/2010/main" val="61246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38EF4E-9A09-4244-9C45-35E2B23DBF05}" type="slidenum">
              <a:rPr lang="en-GB" smtClean="0"/>
              <a:t>4</a:t>
            </a:fld>
            <a:endParaRPr lang="en-GB"/>
          </a:p>
        </p:txBody>
      </p:sp>
    </p:spTree>
    <p:extLst>
      <p:ext uri="{BB962C8B-B14F-4D97-AF65-F5344CB8AC3E}">
        <p14:creationId xmlns:p14="http://schemas.microsoft.com/office/powerpoint/2010/main" val="231608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research uses an inductive research strategy, where we want to identify the tendencies (the patterns) of a phenomenon that was observed in the primary case (Chagos), we want to understand the occurrence and variability of the phenomenon </a:t>
            </a:r>
          </a:p>
          <a:p>
            <a:r>
              <a:rPr lang="en-US">
                <a:cs typeface="Calibri"/>
              </a:rPr>
              <a:t>We set certain parameters for selecting cases: </a:t>
            </a:r>
          </a:p>
          <a:p>
            <a:r>
              <a:rPr lang="en-US"/>
              <a:t>- Two state (or more) involvement</a:t>
            </a:r>
            <a:endParaRPr lang="en-US">
              <a:cs typeface="Calibri"/>
            </a:endParaRPr>
          </a:p>
          <a:p>
            <a:r>
              <a:rPr lang="en-US"/>
              <a:t>- Variance in Geographic Regions</a:t>
            </a:r>
            <a:endParaRPr lang="en-US">
              <a:cs typeface="Calibri"/>
            </a:endParaRPr>
          </a:p>
          <a:p>
            <a:r>
              <a:rPr lang="en-US"/>
              <a:t>- Variance in Types of Harms</a:t>
            </a:r>
            <a:endParaRPr lang="en-US">
              <a:cs typeface="Calibri"/>
            </a:endParaRPr>
          </a:p>
          <a:p>
            <a:r>
              <a:rPr lang="en-US">
                <a:cs typeface="Calibri"/>
              </a:rPr>
              <a:t>We have three cases at the moment. The primary case was one that I researched for a project on the Chagos Archipelago (BIOT) where stat co-offending emerged as a reality. </a:t>
            </a:r>
          </a:p>
          <a:p>
            <a:r>
              <a:rPr lang="en-US">
                <a:cs typeface="Calibri"/>
              </a:rPr>
              <a:t>We have since selected two very different cases to see if we </a:t>
            </a:r>
            <a:r>
              <a:rPr lang="en-US" err="1">
                <a:cs typeface="Calibri"/>
              </a:rPr>
              <a:t>recognise</a:t>
            </a:r>
            <a:r>
              <a:rPr lang="en-US">
                <a:cs typeface="Calibri"/>
              </a:rPr>
              <a:t> a similar co-offending pattern as in the primary case:</a:t>
            </a:r>
            <a:endParaRPr lang="en-US">
              <a:ea typeface="Calibri"/>
              <a:cs typeface="Calibri"/>
            </a:endParaRPr>
          </a:p>
          <a:p>
            <a:r>
              <a:rPr lang="en-US"/>
              <a:t>- Yemen</a:t>
            </a:r>
            <a:endParaRPr lang="en-US">
              <a:cs typeface="Calibri"/>
            </a:endParaRPr>
          </a:p>
          <a:p>
            <a:r>
              <a:rPr lang="en-US"/>
              <a:t>- Extraordinary Renditions</a:t>
            </a:r>
            <a:endParaRPr lang="en-US">
              <a:cs typeface="Calibri"/>
            </a:endParaRPr>
          </a:p>
          <a:p>
            <a:r>
              <a:rPr lang="en-US">
                <a:cs typeface="Calibri"/>
              </a:rPr>
              <a:t>The research has two phases, an initial phase that provides some key descriptive data and a second deeper research phase that looks to </a:t>
            </a:r>
            <a:r>
              <a:rPr lang="en-US" err="1">
                <a:cs typeface="Calibri"/>
              </a:rPr>
              <a:t>theorise</a:t>
            </a:r>
            <a:r>
              <a:rPr lang="en-US">
                <a:cs typeface="Calibri"/>
              </a:rPr>
              <a:t> explanatory linkages between phenomena. </a:t>
            </a:r>
          </a:p>
          <a:p>
            <a:r>
              <a:rPr lang="en-US">
                <a:cs typeface="Calibri"/>
              </a:rPr>
              <a:t>Today we will be able to provide some preliminary findings from phase 1 of the test cases. </a:t>
            </a:r>
            <a:endParaRPr lang="en-US"/>
          </a:p>
          <a:p>
            <a:endParaRPr lang="en-US">
              <a:cs typeface="Calibri"/>
            </a:endParaRPr>
          </a:p>
          <a:p>
            <a:r>
              <a:rPr lang="en-US">
                <a:cs typeface="Calibri"/>
              </a:rPr>
              <a:t>Data used: Includes published databases, government document, legal statutes, legal cases, journalistic and academic analysis, and self-reports. </a:t>
            </a:r>
            <a:endParaRPr lang="en-US">
              <a:ea typeface="Calibri"/>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5</a:t>
            </a:fld>
            <a:endParaRPr lang="en-GB"/>
          </a:p>
        </p:txBody>
      </p:sp>
    </p:spTree>
    <p:extLst>
      <p:ext uri="{BB962C8B-B14F-4D97-AF65-F5344CB8AC3E}">
        <p14:creationId xmlns:p14="http://schemas.microsoft.com/office/powerpoint/2010/main" val="40578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Harmers: </a:t>
            </a:r>
          </a:p>
          <a:p>
            <a:r>
              <a:rPr lang="en-GB"/>
              <a:t>  United Kingdom – United States </a:t>
            </a:r>
            <a:endParaRPr lang="en-GB">
              <a:cs typeface="Calibri"/>
            </a:endParaRPr>
          </a:p>
          <a:p>
            <a:endParaRPr lang="en-GB"/>
          </a:p>
          <a:p>
            <a:r>
              <a:rPr lang="en-GB" b="1"/>
              <a:t>Crime/Harm: </a:t>
            </a:r>
            <a:endParaRPr lang="en-GB" b="1">
              <a:cs typeface="Calibri" panose="020F0502020204030204"/>
            </a:endParaRPr>
          </a:p>
          <a:p>
            <a:r>
              <a:rPr lang="en-GB"/>
              <a:t>- </a:t>
            </a:r>
            <a:r>
              <a:rPr lang="en-GB" b="1"/>
              <a:t>Forced Eviction</a:t>
            </a:r>
            <a:endParaRPr lang="en-GB" b="1">
              <a:ea typeface="Calibri"/>
              <a:cs typeface="Calibri" panose="020F0502020204030204"/>
            </a:endParaRPr>
          </a:p>
          <a:p>
            <a:r>
              <a:rPr lang="en-GB"/>
              <a:t>Forced Eviction falls foul of the UDHR and the International Convention on the Elimination of All Forms of Racial Discrimination 1965, article 5 (e). At the time of the forced eviction of the </a:t>
            </a:r>
            <a:r>
              <a:rPr lang="en-GB" err="1"/>
              <a:t>Ilois</a:t>
            </a:r>
            <a:r>
              <a:rPr lang="en-GB"/>
              <a:t> which included coercion and complete displacement of the population internationally, the norms that were in force at the time were broken by the British in collusion with the Americans.</a:t>
            </a:r>
            <a:endParaRPr lang="en-GB">
              <a:cs typeface="Calibri"/>
            </a:endParaRPr>
          </a:p>
          <a:p>
            <a:r>
              <a:rPr lang="en-GB"/>
              <a:t>FE is defined in the General Comment No. 7, International Covenant on Economic, Social, and Cultural Rights, 1976 as </a:t>
            </a:r>
            <a:endParaRPr lang="en-GB">
              <a:cs typeface="Calibri"/>
            </a:endParaRPr>
          </a:p>
          <a:p>
            <a:r>
              <a:rPr lang="en-GB"/>
              <a:t>“the permanent or temporary removal against their will of individuals, families and/or communities from the homes and/or land which they occupy, without the provision of, and access to, appropriate forms of legal or other protection” Art 11(1)</a:t>
            </a:r>
            <a:endParaRPr lang="en-GB">
              <a:cs typeface="Calibri"/>
            </a:endParaRPr>
          </a:p>
          <a:p>
            <a:r>
              <a:rPr lang="en-GB"/>
              <a:t>150 countries have signed and ratified this:</a:t>
            </a:r>
            <a:endParaRPr lang="en-GB">
              <a:cs typeface="Calibri"/>
            </a:endParaRPr>
          </a:p>
          <a:p>
            <a:r>
              <a:rPr lang="en-GB"/>
              <a:t>USA: Signed 1977, not ratified.</a:t>
            </a:r>
            <a:endParaRPr lang="en-GB">
              <a:cs typeface="Calibri"/>
            </a:endParaRPr>
          </a:p>
          <a:p>
            <a:r>
              <a:rPr lang="en-GB"/>
              <a:t>UK: Signed 1968, ratified 1976 (Chagos eviction happened from 1968 to 1973)</a:t>
            </a:r>
            <a:endParaRPr lang="en-GB">
              <a:cs typeface="Calibri"/>
            </a:endParaRPr>
          </a:p>
          <a:p>
            <a:r>
              <a:rPr lang="en-GB"/>
              <a:t>Mauritius: State Party, Ratified in 1973</a:t>
            </a:r>
            <a:endParaRPr lang="en-GB">
              <a:cs typeface="Calibri"/>
            </a:endParaRPr>
          </a:p>
          <a:p>
            <a:endParaRPr lang="en-GB">
              <a:cs typeface="Calibri"/>
            </a:endParaRPr>
          </a:p>
          <a:p>
            <a:r>
              <a:rPr lang="en-GB" b="1"/>
              <a:t>- Incomplete Decolonisation &amp; Recolonisation</a:t>
            </a:r>
            <a:endParaRPr lang="en-GB" b="1">
              <a:cs typeface="Calibri" panose="020F0502020204030204"/>
            </a:endParaRPr>
          </a:p>
          <a:p>
            <a:r>
              <a:rPr lang="en-GB"/>
              <a:t>This deal occurred despite two UN General Assembly Declarations. </a:t>
            </a:r>
          </a:p>
          <a:p>
            <a:r>
              <a:rPr lang="en-GB"/>
              <a:t>UN General Assembly Declaration 1514 (XV) of 1960 ‘Declaration on the Granting of Independence to Colonial Countries and Peoples’ was aimed at preventing colonial powers from disrupting the national unity and territorial integrity of a country, in an effort to maintain their presence and sovereignty and to ensure that former colonies go their right to self-determination.</a:t>
            </a:r>
            <a:endParaRPr lang="en-GB">
              <a:cs typeface="Calibri"/>
            </a:endParaRPr>
          </a:p>
          <a:p>
            <a:r>
              <a:rPr lang="en-GB"/>
              <a:t>When the creation of BIOT was announced, the UN General Assembly passed Resolution 2066(XX) of 1965 directing the UK to “take no action which would dismember the territory of Mauritius and violate its territorial integrity."</a:t>
            </a:r>
            <a:endParaRPr lang="en-GB">
              <a:cs typeface="Calibri"/>
            </a:endParaRPr>
          </a:p>
          <a:p>
            <a:endParaRPr lang="en-GB"/>
          </a:p>
          <a:p>
            <a:r>
              <a:rPr lang="en-GB">
                <a:cs typeface="Calibri"/>
              </a:rPr>
              <a:t>Agreements between the US and UK were </a:t>
            </a:r>
            <a:r>
              <a:rPr lang="en-GB" b="1">
                <a:cs typeface="Calibri"/>
              </a:rPr>
              <a:t>secret </a:t>
            </a:r>
            <a:r>
              <a:rPr lang="en-GB">
                <a:cs typeface="Calibri"/>
              </a:rPr>
              <a:t>– documents show knowledge of deviant nature of acts. Agreement between US &amp; UK</a:t>
            </a:r>
          </a:p>
          <a:p>
            <a:r>
              <a:rPr lang="en-GB"/>
              <a:t>Concealed from US Congress, UK Parliament, and the United Nations</a:t>
            </a:r>
            <a:endParaRPr lang="en-GB">
              <a:cs typeface="Calibri" panose="020F0502020204030204"/>
            </a:endParaRPr>
          </a:p>
          <a:p>
            <a:r>
              <a:rPr lang="en-GB"/>
              <a:t>Used an Exchange of Notes vs. Treaty to avoid international oversight. </a:t>
            </a:r>
            <a:endParaRPr lang="en-GB">
              <a:cs typeface="Calibri" panose="020F0502020204030204"/>
            </a:endParaRPr>
          </a:p>
          <a:p>
            <a:r>
              <a:rPr lang="en-GB"/>
              <a:t>Order in Council, no parliamentary oversight</a:t>
            </a:r>
            <a:endParaRPr lang="en-GB">
              <a:cs typeface="Calibri" panose="020F0502020204030204"/>
            </a:endParaRPr>
          </a:p>
          <a:p>
            <a:r>
              <a:rPr lang="en-GB"/>
              <a:t>Created a fiction of ‘No Permanent Residents’ - that </a:t>
            </a:r>
            <a:r>
              <a:rPr lang="en-GB" err="1"/>
              <a:t>Chagossians</a:t>
            </a:r>
            <a:r>
              <a:rPr lang="en-GB"/>
              <a:t> were temporary workers.</a:t>
            </a:r>
          </a:p>
          <a:p>
            <a:endParaRPr lang="en-GB">
              <a:cs typeface="Calibri"/>
            </a:endParaRPr>
          </a:p>
          <a:p>
            <a:r>
              <a:rPr lang="en-GB" b="1"/>
              <a:t>Harmed: </a:t>
            </a:r>
            <a:endParaRPr lang="en-GB" b="1">
              <a:cs typeface="Calibri" panose="020F0502020204030204"/>
            </a:endParaRPr>
          </a:p>
          <a:p>
            <a:r>
              <a:rPr lang="en-GB"/>
              <a:t>- </a:t>
            </a:r>
            <a:r>
              <a:rPr lang="en-GB" err="1"/>
              <a:t>Chagossian</a:t>
            </a:r>
            <a:r>
              <a:rPr lang="en-GB"/>
              <a:t> Indigenous population</a:t>
            </a:r>
            <a:endParaRPr lang="en-GB">
              <a:cs typeface="Calibri"/>
            </a:endParaRPr>
          </a:p>
          <a:p>
            <a:r>
              <a:rPr lang="en-GB"/>
              <a:t>The Effect on people of Chagos was that they were</a:t>
            </a:r>
            <a:endParaRPr lang="en-GB">
              <a:cs typeface="Calibri" panose="020F0502020204030204"/>
            </a:endParaRPr>
          </a:p>
          <a:p>
            <a:r>
              <a:rPr lang="en-GB"/>
              <a:t>deprived individually and collectively of their possession and homeland. </a:t>
            </a:r>
            <a:endParaRPr lang="en-GB">
              <a:cs typeface="Calibri" panose="020F0502020204030204"/>
            </a:endParaRPr>
          </a:p>
          <a:p>
            <a:r>
              <a:rPr lang="en-GB"/>
              <a:t>forced relocation was not supported with any meaningful efforts or financial assistance for resettlement </a:t>
            </a:r>
            <a:endParaRPr lang="en-GB">
              <a:cs typeface="Calibri" panose="020F0502020204030204"/>
            </a:endParaRPr>
          </a:p>
          <a:p>
            <a:r>
              <a:rPr lang="en-GB"/>
              <a:t>which means they ended up living in deplorable conditions - dilapidated shacks or slums (V&amp;J, 2009, p.191)</a:t>
            </a:r>
            <a:endParaRPr lang="en-GB">
              <a:cs typeface="Calibri" panose="020F0502020204030204"/>
            </a:endParaRPr>
          </a:p>
          <a:p>
            <a:r>
              <a:rPr lang="en-GB"/>
              <a:t>in abject poverty (Vine, 2004; Lunn, 2012) (V&amp;J, 2009, p.191) with high rates of unemployment </a:t>
            </a:r>
            <a:endParaRPr lang="en-GB">
              <a:cs typeface="Calibri" panose="020F0502020204030204"/>
            </a:endParaRPr>
          </a:p>
          <a:p>
            <a:r>
              <a:rPr lang="en-GB"/>
              <a:t>the population was traumatized, dislocated, hopeless, and insecure </a:t>
            </a:r>
            <a:endParaRPr lang="en-GB">
              <a:cs typeface="Calibri" panose="020F0502020204030204"/>
            </a:endParaRPr>
          </a:p>
          <a:p>
            <a:r>
              <a:rPr lang="en-GB" b="1"/>
              <a:t>- Mauritius</a:t>
            </a:r>
            <a:endParaRPr lang="en-GB" b="1">
              <a:cs typeface="Calibri" panose="020F0502020204030204"/>
            </a:endParaRPr>
          </a:p>
          <a:p>
            <a:r>
              <a:rPr lang="en-GB">
                <a:cs typeface="Calibri" panose="020F0502020204030204"/>
              </a:rPr>
              <a:t>Detachment of Chagos from Mauritius, </a:t>
            </a:r>
          </a:p>
          <a:p>
            <a:endParaRPr lang="en-GB"/>
          </a:p>
          <a:p>
            <a:r>
              <a:rPr lang="en-GB" i="1"/>
              <a:t>Harmer – Harmed Relationship:</a:t>
            </a:r>
            <a:endParaRPr lang="en-GB" i="1">
              <a:cs typeface="Calibri" panose="020F0502020204030204"/>
            </a:endParaRPr>
          </a:p>
          <a:p>
            <a:r>
              <a:rPr lang="en-GB"/>
              <a:t>- Mauritius was a foreign-dependent territory, negotiations while Mauritius was seeking independence from the UK (Lancaster House Agreement, 1965). Created a new </a:t>
            </a:r>
            <a:r>
              <a:rPr lang="en-GB" err="1"/>
              <a:t>freesatnding</a:t>
            </a:r>
            <a:r>
              <a:rPr lang="en-GB"/>
              <a:t> </a:t>
            </a:r>
            <a:r>
              <a:rPr lang="en-GB" err="1"/>
              <a:t>colonyu</a:t>
            </a:r>
            <a:r>
              <a:rPr lang="en-GB"/>
              <a:t>, on indeterminate lease from </a:t>
            </a:r>
            <a:r>
              <a:rPr lang="en-GB" err="1"/>
              <a:t>mauritius</a:t>
            </a:r>
            <a:r>
              <a:rPr lang="en-GB"/>
              <a:t> to UK. </a:t>
            </a:r>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6</a:t>
            </a:fld>
            <a:endParaRPr lang="en-GB"/>
          </a:p>
        </p:txBody>
      </p:sp>
    </p:spTree>
    <p:extLst>
      <p:ext uri="{BB962C8B-B14F-4D97-AF65-F5344CB8AC3E}">
        <p14:creationId xmlns:p14="http://schemas.microsoft.com/office/powerpoint/2010/main" val="234349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Nature of the exchange:</a:t>
            </a:r>
          </a:p>
          <a:p>
            <a:r>
              <a:rPr lang="en-GB"/>
              <a:t>Social Exchange that provided mutual material &amp; immaterial rewards</a:t>
            </a:r>
            <a:endParaRPr lang="en-GB">
              <a:cs typeface="Calibri"/>
            </a:endParaRPr>
          </a:p>
          <a:p>
            <a:endParaRPr lang="en-GB"/>
          </a:p>
          <a:p>
            <a:r>
              <a:rPr lang="en-GB" b="1"/>
              <a:t>Selection process</a:t>
            </a:r>
            <a:r>
              <a:rPr lang="en-GB"/>
              <a:t>:</a:t>
            </a:r>
            <a:endParaRPr lang="en-GB">
              <a:cs typeface="Calibri" panose="020F0502020204030204"/>
            </a:endParaRPr>
          </a:p>
          <a:p>
            <a:r>
              <a:rPr lang="en-GB"/>
              <a:t>Shared social network, existing exchanges/relationship that spans decades (WW2)</a:t>
            </a:r>
            <a:endParaRPr lang="en-GB">
              <a:cs typeface="Calibri"/>
            </a:endParaRPr>
          </a:p>
          <a:p>
            <a:endParaRPr lang="en-GB"/>
          </a:p>
          <a:p>
            <a:r>
              <a:rPr lang="en-GB" b="1"/>
              <a:t>Emergence of act:</a:t>
            </a:r>
            <a:r>
              <a:rPr lang="en-GB"/>
              <a:t> </a:t>
            </a:r>
            <a:endParaRPr lang="en-GB">
              <a:cs typeface="Calibri" panose="020F0502020204030204"/>
            </a:endParaRPr>
          </a:p>
          <a:p>
            <a:r>
              <a:rPr lang="en-GB"/>
              <a:t>Experiences of strain and identification of a mutually acceptable solution, legacy of a WW2 debt, where the UK was helped by the US. </a:t>
            </a:r>
            <a:endParaRPr lang="en-GB">
              <a:cs typeface="Calibri" panose="020F0502020204030204"/>
            </a:endParaRPr>
          </a:p>
          <a:p>
            <a:r>
              <a:rPr lang="en-GB"/>
              <a:t>US: expand sphere of influence, gain a strategic base location with no inhabitants as part of its vast base structure, which provides full freedom of manoeuvre. </a:t>
            </a:r>
            <a:endParaRPr lang="en-GB">
              <a:cs typeface="Calibri"/>
            </a:endParaRPr>
          </a:p>
          <a:p>
            <a:r>
              <a:rPr lang="en-GB">
                <a:cs typeface="Calibri"/>
              </a:rPr>
              <a:t>UK: WW2 precedent, cash strapped so used colonial legacy as currency to buy military assets, plus passed its colonial legacy to trusted partner</a:t>
            </a:r>
            <a:endParaRPr lang="en-GB">
              <a:ea typeface="Calibri"/>
              <a:cs typeface="Calibri"/>
            </a:endParaRPr>
          </a:p>
          <a:p>
            <a:endParaRPr lang="en-GB"/>
          </a:p>
          <a:p>
            <a:r>
              <a:rPr lang="en-GB" b="1"/>
              <a:t>Historical contexts and alliances:</a:t>
            </a:r>
            <a:endParaRPr lang="en-GB" b="1">
              <a:cs typeface="Calibri" panose="020F0502020204030204"/>
            </a:endParaRPr>
          </a:p>
          <a:p>
            <a:r>
              <a:rPr lang="en-GB"/>
              <a:t>Shared history and trusting 'special relationship', shared culture, kinship, supported shared vision of Anglo-American geopolitical interests</a:t>
            </a:r>
            <a:endParaRPr lang="en-GB">
              <a:cs typeface="Calibri"/>
            </a:endParaRPr>
          </a:p>
          <a:p>
            <a:endParaRPr lang="en-GB"/>
          </a:p>
          <a:p>
            <a:r>
              <a:rPr lang="en-GB" b="1"/>
              <a:t>Effects and repercussions: </a:t>
            </a:r>
            <a:endParaRPr lang="en-GB" b="1">
              <a:cs typeface="Calibri" panose="020F0502020204030204"/>
            </a:endParaRPr>
          </a:p>
          <a:p>
            <a:r>
              <a:rPr lang="en-GB"/>
              <a:t>Normalised imperial behaviour which transitioned from overt colonial dominance to a more subtle form of </a:t>
            </a:r>
            <a:r>
              <a:rPr lang="en-GB" err="1"/>
              <a:t>neocolonial</a:t>
            </a:r>
            <a:r>
              <a:rPr lang="en-GB"/>
              <a:t> domination, act of transference. Lack of consequences for violation of international norms, no effect of the International Court of Justice ruling/UN General Assembly resolution that by November 22, 2019 the administration of the archipelago should end. </a:t>
            </a:r>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7</a:t>
            </a:fld>
            <a:endParaRPr lang="en-GB"/>
          </a:p>
        </p:txBody>
      </p:sp>
    </p:spTree>
    <p:extLst>
      <p:ext uri="{BB962C8B-B14F-4D97-AF65-F5344CB8AC3E}">
        <p14:creationId xmlns:p14="http://schemas.microsoft.com/office/powerpoint/2010/main" val="413047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While a Yemen truce hangs in the balance, little to no progress has been made by parties to the conflict to address ongoing and widespread violations and abuses of international human rights and humanitarian law or remedy the harms they have inflicted on civilians throughout the conflict. The humanitarian situation in Yemen remains desperate, and, in recent weeks, armed clashes have once again increased. Civilians continue to fall victim to shelling, drone strikes and other attacks. These factors attest to the urgent and critical need to reinvigorate international accountability efforts on Yemen through the establishment of an independent international investigation. </a:t>
            </a:r>
            <a:endParaRPr lang="en-US"/>
          </a:p>
          <a:p>
            <a:endParaRPr lang="en-GB"/>
          </a:p>
          <a:p>
            <a:r>
              <a:rPr lang="en-GB"/>
              <a:t>Classification: the longstanding non-international armed conflict between the government and the Houthis continues. During 2015, the Houthis assumed control over Yemen’s capital Sana’a. Upon invitation of Yemen’s President Hadi, an international coalition led by Saudi Arabia intervening since March 2015. The involvement of Saudi Arabia and its allies does not affect the classification as it takes place with the consent of Yemen.</a:t>
            </a:r>
          </a:p>
          <a:p>
            <a:r>
              <a:rPr lang="en-GB"/>
              <a:t>- Yemen is a party to the four 1949 Geneva Conventions. All parties to the conflict are bound by Article 3 common to the 1949 Geneva Conventions that provides for the minimum standard to be respected and requires humane treatment without adverse distinction of all persons not or no longer taking active parts in hostilities. It prohibits murder, mutilation, torture, cruel, inhuman and degrading treatment, hostage taking and unfair trials.</a:t>
            </a:r>
          </a:p>
          <a:p>
            <a:r>
              <a:rPr lang="en-GB"/>
              <a:t>- Yemen is also a party to the 1977 Additional Protocol II applicable to non-international armed conflicts. The ability of the Houthis and al-Qaeda of the Arabian Peninsula to exercise territorial control over large parts of Yemen suggests that they fulfil the required criterion for the applicability of Protocol II, namely the ability to carry out sustained and concerted military operations; impose discipline; and the ability to implement Protocol II.  However, Protocol II does not apply between armed groups. All parties are bound by customary international humanitarian law applicable to non-international armed conflicts. </a:t>
            </a:r>
          </a:p>
          <a:p>
            <a:r>
              <a:rPr lang="en-GB"/>
              <a:t>- In addition to international humanitarian law, international human rights law continues to apply during times of armed conflict. Under human rights law, the territorial state has an obligation to prevent and to investigate alleged violations, including by non-state actors. </a:t>
            </a:r>
          </a:p>
          <a:p>
            <a:endParaRPr lang="en-GB">
              <a:cs typeface="Calibri" panose="020F0502020204030204"/>
            </a:endParaRPr>
          </a:p>
          <a:p>
            <a:r>
              <a:rPr lang="en-GB"/>
              <a:t>As highlighted by the UN High Commissioner for Human Rights, “We know that lasting peace is interlinked with justice, development and respect for human rights.” Unfortunately, justice, truth and reparation for human rights abuses were overlooked by the international community after mass pro-democracy protests in Yemen toppled the government of the former President Ali Abdullah Saleh in 2011. </a:t>
            </a:r>
            <a:endParaRPr lang="en-US"/>
          </a:p>
          <a:p>
            <a:endParaRPr lang="en-GB"/>
          </a:p>
          <a:p>
            <a:r>
              <a:rPr lang="en-GB"/>
              <a:t>Between 2011-2014, the Gulf Cooperation Council’s (GCC) political initiative for Yemen, as endorsed by the UN Security Council, prioritized implementing a quick transition of power at the expense of ensuring accountability, establishing the rule of law and addressing the government’s long record of human rights violations. The immunity afforded to former President Saleh and others only entrenched a culture of impunity that likely played a key role in the renewal of armed conflict and the commission of widespread human rights abuses and war crimes within the country. Almost ten years later the international community is in danger of repeating the same mistake. For years Saudi Arabia, the United Arab Emirates (UAE), the Internationally Recognized Government of Yemen, the Ansar Allah (Houthi) armed group, and other warring parties have caused, and continue to cause, massive civilian harm and suffering in Yemen, carry out frequent and serious violations of international human rights and humanitarian law, [1] and have failed to conduct credible investigations, provide reparations, or ensure justice for victims. In the last month, attacks against civilians and other related violence have resulted in 232 civilian casualties including 57 children. The last week of July witnessed the highest increase of child casualties in one week since early 2020. Before its untimely dissolution in 2021, the UN Group of Eminent Experts (GEE), established by the UN Human Rights Council (HRC) in 2017, recommended that UN member states refer the situation in Yemen to the International Criminal Court (ICC), support the establishment of a criminal-accountability-focused investigative mechanism, and stressed the need to realize victims’ right to reparation. In late 2021, HRC members narrowly rejected the resolution that would have renewed the GEE’s mandate after Saudi Arabia, backed by the UAE, lobbied HRC members to vote against its renewal. </a:t>
            </a:r>
            <a:endParaRPr lang="en-US">
              <a:cs typeface="Calibri"/>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8</a:t>
            </a:fld>
            <a:endParaRPr lang="en-GB"/>
          </a:p>
        </p:txBody>
      </p:sp>
    </p:spTree>
    <p:extLst>
      <p:ext uri="{BB962C8B-B14F-4D97-AF65-F5344CB8AC3E}">
        <p14:creationId xmlns:p14="http://schemas.microsoft.com/office/powerpoint/2010/main" val="166634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In test case number two we are looking at extraordinary renditions. Renditions describe a process where you transfer a person from one jurisdiction to another, this process has been used in the US   as form of recapturing fugitive slaves and therefore has a very problematic legacy. Rendition includes legal mechanisms such as deportation and extradition (</a:t>
            </a:r>
            <a:r>
              <a:rPr lang="en-GB" err="1">
                <a:ea typeface="Calibri"/>
                <a:cs typeface="Calibri"/>
              </a:rPr>
              <a:t>Frankopan</a:t>
            </a:r>
            <a:r>
              <a:rPr lang="en-GB">
                <a:ea typeface="Calibri"/>
                <a:cs typeface="Calibri"/>
              </a:rPr>
              <a:t>, 2008). These actions usually occur with court oversight and with some form of due process where there is a link between the person being rendered to and the country they are taken to (</a:t>
            </a:r>
            <a:r>
              <a:rPr lang="en-GB" err="1">
                <a:ea typeface="Calibri"/>
                <a:cs typeface="Calibri"/>
              </a:rPr>
              <a:t>e.g</a:t>
            </a:r>
            <a:r>
              <a:rPr lang="en-GB">
                <a:ea typeface="Calibri"/>
                <a:cs typeface="Calibri"/>
              </a:rPr>
              <a:t> citizenship or where a crime occurred for prosecution purposes). Extraordinary rendition describes this type of transfer but for the purpose of being subjected to interrogation, which included torture. There is no relationship to the location being rendered, and there is no judicial oversight. </a:t>
            </a:r>
          </a:p>
          <a:p>
            <a:endParaRPr lang="en-GB">
              <a:ea typeface="Calibri"/>
              <a:cs typeface="Calibri"/>
            </a:endParaRPr>
          </a:p>
          <a:p>
            <a:r>
              <a:rPr lang="en-GB">
                <a:ea typeface="Calibri"/>
                <a:cs typeface="Calibri"/>
              </a:rPr>
              <a:t>The cases were all initiated by the United States as part of the war on terror, post 9/11. The hub for the rendition flights was Washinton Dulles Airport. The countries that were complicit in the renditions cases are estimated to range between 54 to 69 distinct countries. The renditions are known to have occurred from 2001-2012, but a process of rendition in the US existed as far back as the 1980s although in different forms. </a:t>
            </a:r>
          </a:p>
          <a:p>
            <a:endParaRPr lang="en-GB">
              <a:ea typeface="Calibri"/>
              <a:cs typeface="Calibri"/>
            </a:endParaRPr>
          </a:p>
          <a:p>
            <a:r>
              <a:rPr lang="en-GB">
                <a:ea typeface="Calibri"/>
                <a:cs typeface="Calibri"/>
              </a:rPr>
              <a:t>The international crimes identified included various UDHR violations, including arbitrary arrest and detention, enforced disappearances, and forcible transfer and most importantly torture. </a:t>
            </a:r>
            <a:endParaRPr lang="en-GB"/>
          </a:p>
          <a:p>
            <a:r>
              <a:rPr lang="en-GB">
                <a:ea typeface="Calibri"/>
                <a:cs typeface="Calibri"/>
              </a:rPr>
              <a:t>Not all individuates who were rendered have been identified, so far over 130+ individuals were identified by research conducted by </a:t>
            </a:r>
            <a:r>
              <a:rPr lang="en-GB"/>
              <a:t>Blakeley &amp; Raphael (creators of the largest renditions database). </a:t>
            </a:r>
            <a:endParaRPr lang="en-GB">
              <a:cs typeface="Calibri"/>
            </a:endParaRPr>
          </a:p>
          <a:p>
            <a:endParaRPr lang="en-GB"/>
          </a:p>
          <a:p>
            <a:r>
              <a:rPr lang="en-GB"/>
              <a:t>These individuals included prisoners captured as part of the war on terror, but also random individuals who had been taken on false allegations. Nearly all of these individuals were Arabs that were from Global South countries or of </a:t>
            </a:r>
            <a:r>
              <a:rPr lang="en-GB" err="1"/>
              <a:t>minoratised</a:t>
            </a:r>
            <a:r>
              <a:rPr lang="en-GB"/>
              <a:t> identities (usually Arab) from Global North countries. </a:t>
            </a:r>
            <a:endParaRPr lang="en-GB">
              <a:ea typeface="Calibri"/>
              <a:cs typeface="Calibri"/>
            </a:endParaRPr>
          </a:p>
          <a:p>
            <a:endParaRPr lang="en-GB">
              <a:ea typeface="Calibri"/>
              <a:cs typeface="Calibri"/>
            </a:endParaRPr>
          </a:p>
          <a:p>
            <a:r>
              <a:rPr lang="en-GB">
                <a:ea typeface="Calibri"/>
                <a:cs typeface="Calibri"/>
              </a:rPr>
              <a:t>The relationship between the harm and harmed is based on a clear power differential, both internationally (geopolitical relations) but also domestically (social status). It remains to be explored how these relationships were formed, what foundations they were built on, what the nature of exchange was for the countries co-offending, and in this particular case, how the "war on terror" </a:t>
            </a:r>
            <a:r>
              <a:rPr lang="en-GB" b="1">
                <a:ea typeface="Calibri"/>
                <a:cs typeface="Calibri"/>
              </a:rPr>
              <a:t>narrative </a:t>
            </a:r>
            <a:r>
              <a:rPr lang="en-GB">
                <a:ea typeface="Calibri"/>
                <a:cs typeface="Calibri"/>
              </a:rPr>
              <a:t>enabled so many countries to participate in harmful and deviant behaviours. </a:t>
            </a: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F838EF4E-9A09-4244-9C45-35E2B23DBF05}" type="slidenum">
              <a:rPr lang="en-GB" smtClean="0"/>
              <a:t>9</a:t>
            </a:fld>
            <a:endParaRPr lang="en-GB"/>
          </a:p>
        </p:txBody>
      </p:sp>
    </p:spTree>
    <p:extLst>
      <p:ext uri="{BB962C8B-B14F-4D97-AF65-F5344CB8AC3E}">
        <p14:creationId xmlns:p14="http://schemas.microsoft.com/office/powerpoint/2010/main" val="50691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CADBD16-5BFB-4D9F-9646-C75D1B53BBB6}" type="datetimeFigureOut">
              <a:rPr lang="en-US" smtClean="0"/>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019457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ADBD16-5BFB-4D9F-9646-C75D1B53BBB6}"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577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ADBD16-5BFB-4D9F-9646-C75D1B53BBB6}" type="datetimeFigureOut">
              <a:rPr lang="en-US" smtClean="0"/>
              <a:t>9/22/22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7902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ADBD16-5BFB-4D9F-9646-C75D1B53BBB6}" type="datetimeFigureOut">
              <a:rPr lang="en-US" smtClean="0"/>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8551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CADBD16-5BFB-4D9F-9646-C75D1B53BBB6}" type="datetimeFigureOut">
              <a:rPr lang="en-US" smtClean="0"/>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19451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CADBD16-5BFB-4D9F-9646-C75D1B53BBB6}" type="datetimeFigureOut">
              <a:rPr lang="en-US" smtClean="0"/>
              <a:t>9/22/22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8314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CADBD16-5BFB-4D9F-9646-C75D1B53BBB6}" type="datetimeFigureOut">
              <a:rPr lang="en-US" smtClean="0"/>
              <a:pPr/>
              <a:t>9/22/22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615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ADBD16-5BFB-4D9F-9646-C75D1B53BBB6}" type="datetimeFigureOut">
              <a:rPr lang="en-US" smtClean="0"/>
              <a:t>9/22/22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0060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DBD16-5BFB-4D9F-9646-C75D1B53BBB6}" type="datetimeFigureOut">
              <a:rPr lang="en-US" smtClean="0"/>
              <a:t>9/22/22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707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DBD16-5BFB-4D9F-9646-C75D1B53BBB6}" type="datetimeFigureOut">
              <a:rPr lang="en-US" smtClean="0"/>
              <a:t>9/22/22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773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3CADBD16-5BFB-4D9F-9646-C75D1B53BBB6}" type="datetimeFigureOut">
              <a:rPr lang="en-US" smtClean="0"/>
              <a:t>9/22/22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60639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ADBD16-5BFB-4D9F-9646-C75D1B53BBB6}" type="datetimeFigureOut">
              <a:rPr lang="en-US" smtClean="0"/>
              <a:pPr/>
              <a:t>9/22/22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0722274-0FAA-4649-AA4E-4210F4F32167}" type="slidenum">
              <a:rPr lang="en-US" smtClean="0"/>
              <a:pPr/>
              <a:t>‹#›</a:t>
            </a:fld>
            <a:endParaRPr lang="en-US"/>
          </a:p>
        </p:txBody>
      </p:sp>
    </p:spTree>
    <p:extLst>
      <p:ext uri="{BB962C8B-B14F-4D97-AF65-F5344CB8AC3E}">
        <p14:creationId xmlns:p14="http://schemas.microsoft.com/office/powerpoint/2010/main" val="242819366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oelmasri@glos.ac.uk" TargetMode="External"/><Relationship Id="rId4" Type="http://schemas.openxmlformats.org/officeDocument/2006/relationships/hyperlink" Target="mailto:atwymanghoshal@glos.ac.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B1BA8F3-F11F-7BE0-F1DD-EE0A94BE3B19}"/>
              </a:ext>
            </a:extLst>
          </p:cNvPr>
          <p:cNvPicPr>
            <a:picLocks noChangeAspect="1"/>
          </p:cNvPicPr>
          <p:nvPr/>
        </p:nvPicPr>
        <p:blipFill rotWithShape="1">
          <a:blip r:embed="rId3"/>
          <a:srcRect t="1545" b="12904"/>
          <a:stretch/>
        </p:blipFill>
        <p:spPr>
          <a:xfrm>
            <a:off x="20" y="10"/>
            <a:ext cx="12191980" cy="6857990"/>
          </a:xfrm>
          <a:prstGeom prst="rect">
            <a:avLst/>
          </a:prstGeom>
        </p:spPr>
      </p:pic>
      <p:sp>
        <p:nvSpPr>
          <p:cNvPr id="2" name="Title 1"/>
          <p:cNvSpPr>
            <a:spLocks noGrp="1"/>
          </p:cNvSpPr>
          <p:nvPr>
            <p:ph type="ctrTitle"/>
          </p:nvPr>
        </p:nvSpPr>
        <p:spPr>
          <a:xfrm>
            <a:off x="1600200" y="2386744"/>
            <a:ext cx="8991600" cy="1645920"/>
          </a:xfrm>
          <a:solidFill>
            <a:schemeClr val="tx1">
              <a:alpha val="80000"/>
            </a:schemeClr>
          </a:solidFill>
          <a:ln>
            <a:solidFill>
              <a:schemeClr val="bg1">
                <a:lumMod val="75000"/>
                <a:lumOff val="25000"/>
              </a:schemeClr>
            </a:solidFill>
          </a:ln>
        </p:spPr>
        <p:txBody>
          <a:bodyPr>
            <a:normAutofit/>
          </a:bodyPr>
          <a:lstStyle/>
          <a:p>
            <a:r>
              <a:rPr lang="en-US" sz="2900">
                <a:solidFill>
                  <a:schemeClr val="bg1">
                    <a:lumMod val="85000"/>
                    <a:lumOff val="15000"/>
                  </a:schemeClr>
                </a:solidFill>
                <a:ea typeface="+mj-lt"/>
                <a:cs typeface="+mj-lt"/>
              </a:rPr>
              <a:t>Marriages of Convenience: Developing the state co-offending conceptual framework</a:t>
            </a:r>
          </a:p>
        </p:txBody>
      </p:sp>
      <p:sp>
        <p:nvSpPr>
          <p:cNvPr id="3" name="Subtitle 2"/>
          <p:cNvSpPr>
            <a:spLocks noGrp="1"/>
          </p:cNvSpPr>
          <p:nvPr>
            <p:ph type="subTitle" idx="1"/>
          </p:nvPr>
        </p:nvSpPr>
        <p:spPr>
          <a:xfrm>
            <a:off x="3990594" y="5669715"/>
            <a:ext cx="6801612" cy="1239894"/>
          </a:xfrm>
        </p:spPr>
        <p:txBody>
          <a:bodyPr>
            <a:normAutofit/>
          </a:bodyPr>
          <a:lstStyle/>
          <a:p>
            <a:r>
              <a:rPr lang="en-US">
                <a:solidFill>
                  <a:srgbClr val="FFFFFF"/>
                </a:solidFill>
              </a:rPr>
              <a:t>Dr Anamika Twyman Ghoshal &amp; Dr Omar El Masri</a:t>
            </a:r>
          </a:p>
          <a:p>
            <a:r>
              <a:rPr lang="en-US">
                <a:solidFill>
                  <a:srgbClr val="FFFFFF"/>
                </a:solidFill>
              </a:rPr>
              <a:t>University of Gloucestershire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7E8AF-7452-B47F-1236-614AF1FA5EE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Emerging Patterns</a:t>
            </a:r>
          </a:p>
        </p:txBody>
      </p:sp>
      <p:sp>
        <p:nvSpPr>
          <p:cNvPr id="3" name="Content Placeholder 2">
            <a:extLst>
              <a:ext uri="{FF2B5EF4-FFF2-40B4-BE49-F238E27FC236}">
                <a16:creationId xmlns:a16="http://schemas.microsoft.com/office/drawing/2014/main" id="{D9F56B10-31D5-EDE7-E397-2F8AEFDF16CB}"/>
              </a:ext>
            </a:extLst>
          </p:cNvPr>
          <p:cNvSpPr>
            <a:spLocks noGrp="1"/>
          </p:cNvSpPr>
          <p:nvPr>
            <p:ph idx="1"/>
          </p:nvPr>
        </p:nvSpPr>
        <p:spPr>
          <a:xfrm>
            <a:off x="5591695" y="1402080"/>
            <a:ext cx="5320696" cy="4053840"/>
          </a:xfrm>
        </p:spPr>
        <p:txBody>
          <a:bodyPr vert="horz" lIns="91440" tIns="45720" rIns="91440" bIns="45720" rtlCol="0" anchor="ctr">
            <a:normAutofit/>
          </a:bodyPr>
          <a:lstStyle/>
          <a:p>
            <a:pPr>
              <a:lnSpc>
                <a:spcPct val="90000"/>
              </a:lnSpc>
            </a:pPr>
            <a:r>
              <a:rPr lang="en-US" sz="1800" dirty="0"/>
              <a:t>Postcolonial legacies amongst the ‘core’</a:t>
            </a:r>
            <a:r>
              <a:rPr lang="en-US" sz="1200" dirty="0"/>
              <a:t> (Wallerstein, 1991)</a:t>
            </a:r>
            <a:r>
              <a:rPr lang="en-US" sz="1800" dirty="0"/>
              <a:t> – continuing spheres of influence </a:t>
            </a:r>
          </a:p>
          <a:p>
            <a:pPr lvl="1">
              <a:lnSpc>
                <a:spcPct val="90000"/>
              </a:lnSpc>
            </a:pPr>
            <a:r>
              <a:rPr lang="en-US" sz="1800" dirty="0"/>
              <a:t>Neocolonial trends that reproduce through neoliberalism</a:t>
            </a:r>
            <a:r>
              <a:rPr lang="en-US" sz="1400" dirty="0"/>
              <a:t> </a:t>
            </a:r>
          </a:p>
          <a:p>
            <a:pPr lvl="1">
              <a:lnSpc>
                <a:spcPct val="90000"/>
              </a:lnSpc>
            </a:pPr>
            <a:r>
              <a:rPr lang="en-US" sz="1800" dirty="0"/>
              <a:t>‘</a:t>
            </a:r>
            <a:r>
              <a:rPr lang="en-US" sz="1800" dirty="0" err="1"/>
              <a:t>Normalisation</a:t>
            </a:r>
            <a:r>
              <a:rPr lang="en-US" sz="1800" dirty="0"/>
              <a:t>’ </a:t>
            </a:r>
            <a:r>
              <a:rPr lang="en-US" sz="1200" dirty="0"/>
              <a:t>(Vaughan, 1996) </a:t>
            </a:r>
            <a:r>
              <a:rPr lang="en-US" sz="1800" dirty="0"/>
              <a:t>of oppressive structural systems</a:t>
            </a:r>
          </a:p>
          <a:p>
            <a:pPr>
              <a:lnSpc>
                <a:spcPct val="90000"/>
              </a:lnSpc>
            </a:pPr>
            <a:r>
              <a:rPr lang="en-US" sz="1800" dirty="0"/>
              <a:t>Colonial economic structures </a:t>
            </a:r>
          </a:p>
          <a:p>
            <a:pPr lvl="1">
              <a:lnSpc>
                <a:spcPct val="90000"/>
              </a:lnSpc>
            </a:pPr>
            <a:r>
              <a:rPr lang="en-US" sz="1800" dirty="0"/>
              <a:t>Transfer from core to core (established)</a:t>
            </a:r>
          </a:p>
          <a:p>
            <a:pPr lvl="1">
              <a:lnSpc>
                <a:spcPct val="90000"/>
              </a:lnSpc>
            </a:pPr>
            <a:r>
              <a:rPr lang="en-US" sz="1800" dirty="0"/>
              <a:t>Replicating core in the periphery/peripheries (emerging)</a:t>
            </a:r>
          </a:p>
          <a:p>
            <a:pPr>
              <a:lnSpc>
                <a:spcPct val="90000"/>
              </a:lnSpc>
            </a:pPr>
            <a:endParaRPr lang="en-US" sz="1800" dirty="0"/>
          </a:p>
        </p:txBody>
      </p:sp>
    </p:spTree>
    <p:extLst>
      <p:ext uri="{BB962C8B-B14F-4D97-AF65-F5344CB8AC3E}">
        <p14:creationId xmlns:p14="http://schemas.microsoft.com/office/powerpoint/2010/main" val="179981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28101-6D16-33BD-D809-5809D952CAD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Next Steps</a:t>
            </a:r>
          </a:p>
        </p:txBody>
      </p:sp>
      <p:sp>
        <p:nvSpPr>
          <p:cNvPr id="3" name="Content Placeholder 2">
            <a:extLst>
              <a:ext uri="{FF2B5EF4-FFF2-40B4-BE49-F238E27FC236}">
                <a16:creationId xmlns:a16="http://schemas.microsoft.com/office/drawing/2014/main" id="{C1035B06-95A4-A5D6-ECCC-8627B77D46A0}"/>
              </a:ext>
            </a:extLst>
          </p:cNvPr>
          <p:cNvSpPr>
            <a:spLocks noGrp="1"/>
          </p:cNvSpPr>
          <p:nvPr>
            <p:ph idx="1"/>
          </p:nvPr>
        </p:nvSpPr>
        <p:spPr>
          <a:xfrm>
            <a:off x="5591695" y="1402080"/>
            <a:ext cx="5320696" cy="4053840"/>
          </a:xfrm>
        </p:spPr>
        <p:txBody>
          <a:bodyPr anchor="ctr">
            <a:normAutofit/>
          </a:bodyPr>
          <a:lstStyle/>
          <a:p>
            <a:r>
              <a:rPr lang="en-US" dirty="0"/>
              <a:t>Continue research on test cases</a:t>
            </a:r>
          </a:p>
          <a:p>
            <a:pPr lvl="1"/>
            <a:r>
              <a:rPr lang="en-US" dirty="0" err="1"/>
              <a:t>Theorise</a:t>
            </a:r>
            <a:r>
              <a:rPr lang="en-US" dirty="0"/>
              <a:t> the explanatory linkages between the phenomena</a:t>
            </a:r>
          </a:p>
          <a:p>
            <a:r>
              <a:rPr lang="en-US" dirty="0"/>
              <a:t>Add cases to create a database of cases</a:t>
            </a:r>
          </a:p>
          <a:p>
            <a:pPr lvl="1"/>
            <a:r>
              <a:rPr lang="en-US" dirty="0"/>
              <a:t>Develop the theory of explanatory linkages</a:t>
            </a:r>
          </a:p>
          <a:p>
            <a:endParaRPr lang="en-US" dirty="0"/>
          </a:p>
        </p:txBody>
      </p:sp>
    </p:spTree>
    <p:extLst>
      <p:ext uri="{BB962C8B-B14F-4D97-AF65-F5344CB8AC3E}">
        <p14:creationId xmlns:p14="http://schemas.microsoft.com/office/powerpoint/2010/main" val="25262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B1BA8F3-F11F-7BE0-F1DD-EE0A94BE3B19}"/>
              </a:ext>
            </a:extLst>
          </p:cNvPr>
          <p:cNvPicPr>
            <a:picLocks noChangeAspect="1"/>
          </p:cNvPicPr>
          <p:nvPr/>
        </p:nvPicPr>
        <p:blipFill rotWithShape="1">
          <a:blip r:embed="rId3"/>
          <a:srcRect t="1545" b="12904"/>
          <a:stretch/>
        </p:blipFill>
        <p:spPr>
          <a:xfrm>
            <a:off x="20" y="10"/>
            <a:ext cx="12191980" cy="6857990"/>
          </a:xfrm>
          <a:prstGeom prst="rect">
            <a:avLst/>
          </a:prstGeom>
        </p:spPr>
      </p:pic>
      <p:sp>
        <p:nvSpPr>
          <p:cNvPr id="2" name="Title 1"/>
          <p:cNvSpPr>
            <a:spLocks noGrp="1"/>
          </p:cNvSpPr>
          <p:nvPr>
            <p:ph type="ctrTitle"/>
          </p:nvPr>
        </p:nvSpPr>
        <p:spPr>
          <a:xfrm>
            <a:off x="1600200" y="2386744"/>
            <a:ext cx="8991600" cy="1645920"/>
          </a:xfrm>
          <a:solidFill>
            <a:schemeClr val="tx1">
              <a:alpha val="80000"/>
            </a:schemeClr>
          </a:solidFill>
          <a:ln>
            <a:solidFill>
              <a:schemeClr val="bg1">
                <a:lumMod val="75000"/>
                <a:lumOff val="25000"/>
              </a:schemeClr>
            </a:solidFill>
          </a:ln>
        </p:spPr>
        <p:txBody>
          <a:bodyPr>
            <a:normAutofit fontScale="90000"/>
          </a:bodyPr>
          <a:lstStyle/>
          <a:p>
            <a:r>
              <a:rPr lang="en-US" sz="2900" b="1">
                <a:solidFill>
                  <a:schemeClr val="bg1">
                    <a:lumMod val="85000"/>
                    <a:lumOff val="15000"/>
                  </a:schemeClr>
                </a:solidFill>
                <a:ea typeface="+mj-lt"/>
                <a:cs typeface="+mj-lt"/>
              </a:rPr>
              <a:t>Thank you</a:t>
            </a:r>
            <a:br>
              <a:rPr lang="en-US" sz="2900" b="1">
                <a:ea typeface="+mj-lt"/>
                <a:cs typeface="+mj-lt"/>
              </a:rPr>
            </a:br>
            <a:br>
              <a:rPr lang="en-US" sz="2900">
                <a:ea typeface="+mj-lt"/>
                <a:cs typeface="+mj-lt"/>
              </a:rPr>
            </a:br>
            <a:r>
              <a:rPr lang="en-US" sz="2700" cap="none">
                <a:ea typeface="+mj-lt"/>
                <a:cs typeface="+mj-lt"/>
              </a:rPr>
              <a:t>Dr Anamika Twyman Ghoshal &amp; Dr Omar El Masri</a:t>
            </a:r>
            <a:br>
              <a:rPr lang="en-US" sz="2700" cap="none">
                <a:ea typeface="+mj-lt"/>
                <a:cs typeface="+mj-lt"/>
              </a:rPr>
            </a:br>
            <a:r>
              <a:rPr lang="en-US" sz="2000" cap="none">
                <a:ea typeface="+mj-lt"/>
                <a:cs typeface="+mj-lt"/>
              </a:rPr>
              <a:t>        </a:t>
            </a:r>
            <a:r>
              <a:rPr lang="en-US" sz="2000" cap="none">
                <a:ea typeface="+mj-lt"/>
                <a:cs typeface="+mj-lt"/>
                <a:hlinkClick r:id="rId4"/>
              </a:rPr>
              <a:t>atwymanghoshal</a:t>
            </a:r>
            <a:r>
              <a:rPr lang="en-US" sz="2000" cap="none">
                <a:hlinkClick r:id="rId4"/>
              </a:rPr>
              <a:t>@glos.ac.uk</a:t>
            </a:r>
            <a:r>
              <a:rPr lang="en-US" sz="2000" cap="none"/>
              <a:t>          </a:t>
            </a:r>
            <a:r>
              <a:rPr lang="en-US" sz="2000" cap="none">
                <a:hlinkClick r:id="rId5"/>
              </a:rPr>
              <a:t>oelmasri@glos.ac.uk</a:t>
            </a:r>
            <a:r>
              <a:rPr lang="en-US" sz="2000" cap="none"/>
              <a:t>  </a:t>
            </a:r>
            <a:endParaRPr lang="en-US" sz="2900" err="1"/>
          </a:p>
        </p:txBody>
      </p:sp>
      <p:sp>
        <p:nvSpPr>
          <p:cNvPr id="3" name="Subtitle 2"/>
          <p:cNvSpPr>
            <a:spLocks noGrp="1"/>
          </p:cNvSpPr>
          <p:nvPr>
            <p:ph type="subTitle" idx="1"/>
          </p:nvPr>
        </p:nvSpPr>
        <p:spPr>
          <a:xfrm>
            <a:off x="3990594" y="5641492"/>
            <a:ext cx="6801612" cy="967080"/>
          </a:xfrm>
        </p:spPr>
        <p:txBody>
          <a:bodyPr vert="horz" lIns="91440" tIns="45720" rIns="91440" bIns="45720" rtlCol="0" anchor="t">
            <a:normAutofit/>
          </a:bodyPr>
          <a:lstStyle/>
          <a:p>
            <a:r>
              <a:rPr lang="en-US">
                <a:solidFill>
                  <a:srgbClr val="FFFFFF"/>
                </a:solidFill>
              </a:rPr>
              <a:t>School of Natural &amp; Social Sciences</a:t>
            </a:r>
          </a:p>
          <a:p>
            <a:r>
              <a:rPr lang="en-US">
                <a:solidFill>
                  <a:srgbClr val="FFFFFF"/>
                </a:solidFill>
              </a:rPr>
              <a:t>University of Gloucestershire</a:t>
            </a:r>
            <a:endParaRPr lang="en-US"/>
          </a:p>
        </p:txBody>
      </p:sp>
    </p:spTree>
    <p:extLst>
      <p:ext uri="{BB962C8B-B14F-4D97-AF65-F5344CB8AC3E}">
        <p14:creationId xmlns:p14="http://schemas.microsoft.com/office/powerpoint/2010/main" val="203396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FC41-2BAF-A321-050D-D3C2F587AA45}"/>
              </a:ext>
            </a:extLst>
          </p:cNvPr>
          <p:cNvSpPr>
            <a:spLocks noGrp="1"/>
          </p:cNvSpPr>
          <p:nvPr>
            <p:ph type="title"/>
          </p:nvPr>
        </p:nvSpPr>
        <p:spPr>
          <a:xfrm>
            <a:off x="2231136" y="964692"/>
            <a:ext cx="7729728" cy="1188720"/>
          </a:xfrm>
        </p:spPr>
        <p:txBody>
          <a:bodyPr>
            <a:normAutofit/>
          </a:bodyPr>
          <a:lstStyle/>
          <a:p>
            <a:r>
              <a:rPr lang="en-US" err="1"/>
              <a:t>POSITIONALITy</a:t>
            </a:r>
            <a:r>
              <a:rPr lang="en-US"/>
              <a:t> &amp; </a:t>
            </a:r>
            <a:br>
              <a:rPr lang="en-US"/>
            </a:br>
            <a:r>
              <a:rPr lang="en-US"/>
              <a:t>Reflexive Statement</a:t>
            </a:r>
          </a:p>
        </p:txBody>
      </p:sp>
      <p:graphicFrame>
        <p:nvGraphicFramePr>
          <p:cNvPr id="5" name="Content Placeholder 2">
            <a:extLst>
              <a:ext uri="{FF2B5EF4-FFF2-40B4-BE49-F238E27FC236}">
                <a16:creationId xmlns:a16="http://schemas.microsoft.com/office/drawing/2014/main" id="{270FD189-70D2-886B-A0B7-4B9D31A43627}"/>
              </a:ext>
            </a:extLst>
          </p:cNvPr>
          <p:cNvGraphicFramePr>
            <a:graphicFrameLocks noGrp="1"/>
          </p:cNvGraphicFramePr>
          <p:nvPr>
            <p:ph idx="1"/>
            <p:extLst>
              <p:ext uri="{D42A27DB-BD31-4B8C-83A1-F6EECF244321}">
                <p14:modId xmlns:p14="http://schemas.microsoft.com/office/powerpoint/2010/main" val="1147546966"/>
              </p:ext>
            </p:extLst>
          </p:nvPr>
        </p:nvGraphicFramePr>
        <p:xfrm>
          <a:off x="946984" y="2638425"/>
          <a:ext cx="10177699" cy="313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50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AFC41-2BAF-A321-050D-D3C2F587AA45}"/>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a:solidFill>
                  <a:schemeClr val="bg1"/>
                </a:solidFill>
              </a:rPr>
              <a:t>Definition of terms</a:t>
            </a:r>
            <a:endParaRPr lang="en-US">
              <a:solidFill>
                <a:schemeClr val="bg1"/>
              </a:solidFill>
              <a:highlight>
                <a:srgbClr val="FFFF00"/>
              </a:highlight>
            </a:endParaRPr>
          </a:p>
        </p:txBody>
      </p:sp>
      <p:graphicFrame>
        <p:nvGraphicFramePr>
          <p:cNvPr id="5" name="Content Placeholder 2">
            <a:extLst>
              <a:ext uri="{FF2B5EF4-FFF2-40B4-BE49-F238E27FC236}">
                <a16:creationId xmlns:a16="http://schemas.microsoft.com/office/drawing/2014/main" id="{BD28EE8A-1BCF-5AE4-CCDC-9A6B2A3C59DA}"/>
              </a:ext>
            </a:extLst>
          </p:cNvPr>
          <p:cNvGraphicFramePr>
            <a:graphicFrameLocks noGrp="1"/>
          </p:cNvGraphicFramePr>
          <p:nvPr>
            <p:ph idx="1"/>
            <p:extLst>
              <p:ext uri="{D42A27DB-BD31-4B8C-83A1-F6EECF244321}">
                <p14:modId xmlns:p14="http://schemas.microsoft.com/office/powerpoint/2010/main" val="66766370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2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D0DD8-9772-7A99-F8CC-924E04D0BE7B}"/>
              </a:ext>
            </a:extLst>
          </p:cNvPr>
          <p:cNvSpPr>
            <a:spLocks noGrp="1"/>
          </p:cNvSpPr>
          <p:nvPr>
            <p:ph type="title"/>
          </p:nvPr>
        </p:nvSpPr>
        <p:spPr>
          <a:xfrm>
            <a:off x="2231136" y="467418"/>
            <a:ext cx="7729728" cy="1188720"/>
          </a:xfrm>
          <a:solidFill>
            <a:schemeClr val="bg1"/>
          </a:solidFill>
        </p:spPr>
        <p:txBody>
          <a:bodyPr>
            <a:normAutofit/>
          </a:bodyPr>
          <a:lstStyle/>
          <a:p>
            <a:r>
              <a:rPr lang="en-US"/>
              <a:t>Research Aims</a:t>
            </a:r>
          </a:p>
        </p:txBody>
      </p:sp>
      <p:sp>
        <p:nvSpPr>
          <p:cNvPr id="3" name="Content Placeholder 2">
            <a:extLst>
              <a:ext uri="{FF2B5EF4-FFF2-40B4-BE49-F238E27FC236}">
                <a16:creationId xmlns:a16="http://schemas.microsoft.com/office/drawing/2014/main" id="{0E2F6FF8-6BAB-A883-7A6C-A31854BCCF97}"/>
              </a:ext>
            </a:extLst>
          </p:cNvPr>
          <p:cNvSpPr>
            <a:spLocks noGrp="1"/>
          </p:cNvSpPr>
          <p:nvPr>
            <p:ph idx="1"/>
          </p:nvPr>
        </p:nvSpPr>
        <p:spPr>
          <a:xfrm>
            <a:off x="1706062" y="2291262"/>
            <a:ext cx="8779512" cy="2879256"/>
          </a:xfrm>
        </p:spPr>
        <p:txBody>
          <a:bodyPr vert="horz" lIns="91440" tIns="45720" rIns="91440" bIns="45720" rtlCol="0" anchor="t">
            <a:normAutofit/>
          </a:bodyPr>
          <a:lstStyle/>
          <a:p>
            <a:pPr>
              <a:lnSpc>
                <a:spcPct val="90000"/>
              </a:lnSpc>
            </a:pPr>
            <a:r>
              <a:rPr lang="en-US" dirty="0">
                <a:solidFill>
                  <a:srgbClr val="404040"/>
                </a:solidFill>
              </a:rPr>
              <a:t>Is there a pattern of state co-offending?</a:t>
            </a:r>
          </a:p>
          <a:p>
            <a:pPr>
              <a:lnSpc>
                <a:spcPct val="90000"/>
              </a:lnSpc>
            </a:pPr>
            <a:r>
              <a:rPr lang="en-US" dirty="0">
                <a:solidFill>
                  <a:srgbClr val="404040"/>
                </a:solidFill>
              </a:rPr>
              <a:t>Understand the nature of state co-offending practices</a:t>
            </a:r>
          </a:p>
          <a:p>
            <a:pPr lvl="1">
              <a:lnSpc>
                <a:spcPct val="90000"/>
              </a:lnSpc>
            </a:pPr>
            <a:r>
              <a:rPr lang="en-US" dirty="0">
                <a:solidFill>
                  <a:srgbClr val="404040"/>
                </a:solidFill>
              </a:rPr>
              <a:t>Explore the legacy of colonialism </a:t>
            </a:r>
            <a:r>
              <a:rPr lang="en-US" dirty="0">
                <a:solidFill>
                  <a:srgbClr val="404040"/>
                </a:solidFill>
                <a:ea typeface="+mn-lt"/>
                <a:cs typeface="+mn-lt"/>
              </a:rPr>
              <a:t>on current/contemporary forms of state co-offending</a:t>
            </a:r>
          </a:p>
          <a:p>
            <a:pPr>
              <a:lnSpc>
                <a:spcPct val="90000"/>
              </a:lnSpc>
            </a:pPr>
            <a:r>
              <a:rPr lang="en-US" dirty="0">
                <a:solidFill>
                  <a:srgbClr val="404040"/>
                </a:solidFill>
              </a:rPr>
              <a:t>Identify the effects and impacts of these activities using a </a:t>
            </a:r>
            <a:r>
              <a:rPr lang="en-US" dirty="0" err="1">
                <a:solidFill>
                  <a:srgbClr val="404040"/>
                </a:solidFill>
              </a:rPr>
              <a:t>zemiological</a:t>
            </a:r>
            <a:r>
              <a:rPr lang="en-US" dirty="0">
                <a:solidFill>
                  <a:srgbClr val="404040"/>
                </a:solidFill>
              </a:rPr>
              <a:t> perspective (victim-centered approach)</a:t>
            </a:r>
          </a:p>
          <a:p>
            <a:pPr>
              <a:lnSpc>
                <a:spcPct val="90000"/>
              </a:lnSpc>
            </a:pPr>
            <a:endParaRPr lang="en-US" dirty="0">
              <a:solidFill>
                <a:srgbClr val="404040"/>
              </a:solidFill>
            </a:endParaRPr>
          </a:p>
        </p:txBody>
      </p:sp>
    </p:spTree>
    <p:extLst>
      <p:ext uri="{BB962C8B-B14F-4D97-AF65-F5344CB8AC3E}">
        <p14:creationId xmlns:p14="http://schemas.microsoft.com/office/powerpoint/2010/main" val="27410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EA197-E41B-458B-B4E7-90FF988DAF26}"/>
              </a:ext>
            </a:extLst>
          </p:cNvPr>
          <p:cNvSpPr>
            <a:spLocks noGrp="1"/>
          </p:cNvSpPr>
          <p:nvPr>
            <p:ph sz="half" idx="2"/>
          </p:nvPr>
        </p:nvSpPr>
        <p:spPr>
          <a:xfrm>
            <a:off x="1583436" y="2377440"/>
            <a:ext cx="4270248" cy="3807086"/>
          </a:xfrm>
        </p:spPr>
        <p:txBody>
          <a:bodyPr vert="horz" lIns="91440" tIns="45720" rIns="91440" bIns="45720" rtlCol="0" anchor="t">
            <a:normAutofit fontScale="70000" lnSpcReduction="20000"/>
          </a:bodyPr>
          <a:lstStyle/>
          <a:p>
            <a:pPr>
              <a:spcBef>
                <a:spcPts val="600"/>
              </a:spcBef>
            </a:pPr>
            <a:r>
              <a:rPr lang="en-US" sz="2600" b="1" dirty="0">
                <a:solidFill>
                  <a:schemeClr val="tx1"/>
                </a:solidFill>
              </a:rPr>
              <a:t>Exploratory </a:t>
            </a:r>
            <a:r>
              <a:rPr lang="en-GB" sz="2600" b="1" dirty="0">
                <a:solidFill>
                  <a:schemeClr val="tx1"/>
                </a:solidFill>
                <a:ea typeface="+mn-lt"/>
                <a:cs typeface="+mn-lt"/>
              </a:rPr>
              <a:t>inductive research strategy </a:t>
            </a:r>
            <a:r>
              <a:rPr lang="en-GB" sz="1700" b="1" dirty="0">
                <a:solidFill>
                  <a:schemeClr val="tx1"/>
                </a:solidFill>
                <a:ea typeface="+mn-lt"/>
                <a:cs typeface="+mn-lt"/>
              </a:rPr>
              <a:t> </a:t>
            </a:r>
            <a:r>
              <a:rPr lang="en-GB" sz="1700" dirty="0">
                <a:solidFill>
                  <a:schemeClr val="tx1"/>
                </a:solidFill>
                <a:ea typeface="+mn-lt"/>
                <a:cs typeface="+mn-lt"/>
              </a:rPr>
              <a:t>(Reiter, 2017)</a:t>
            </a:r>
          </a:p>
          <a:p>
            <a:pPr lvl="1">
              <a:spcBef>
                <a:spcPts val="600"/>
              </a:spcBef>
            </a:pPr>
            <a:r>
              <a:rPr lang="en-US" sz="2200" dirty="0">
                <a:solidFill>
                  <a:schemeClr val="tx1"/>
                </a:solidFill>
              </a:rPr>
              <a:t>Identify the tendencies of the phenomenon </a:t>
            </a:r>
          </a:p>
          <a:p>
            <a:pPr lvl="1">
              <a:spcBef>
                <a:spcPts val="600"/>
              </a:spcBef>
            </a:pPr>
            <a:r>
              <a:rPr lang="en-US" sz="2200" dirty="0">
                <a:solidFill>
                  <a:schemeClr val="tx1"/>
                </a:solidFill>
              </a:rPr>
              <a:t>Study the occurrence &amp; variability</a:t>
            </a:r>
            <a:endParaRPr lang="en-GB" sz="2200" dirty="0">
              <a:solidFill>
                <a:schemeClr val="tx1"/>
              </a:solidFill>
            </a:endParaRPr>
          </a:p>
          <a:p>
            <a:pPr>
              <a:spcBef>
                <a:spcPts val="600"/>
              </a:spcBef>
            </a:pPr>
            <a:r>
              <a:rPr lang="en-US" sz="2600" b="1" dirty="0">
                <a:solidFill>
                  <a:srgbClr val="262626"/>
                </a:solidFill>
              </a:rPr>
              <a:t>Parameters</a:t>
            </a:r>
            <a:r>
              <a:rPr lang="en-US" sz="2600" b="1" dirty="0"/>
              <a:t> for selecting cases</a:t>
            </a:r>
            <a:endParaRPr lang="en-GB" dirty="0"/>
          </a:p>
          <a:p>
            <a:pPr lvl="1">
              <a:spcBef>
                <a:spcPts val="600"/>
              </a:spcBef>
            </a:pPr>
            <a:r>
              <a:rPr lang="en-US" sz="2200" dirty="0"/>
              <a:t>Two state (or more) involvement</a:t>
            </a:r>
          </a:p>
          <a:p>
            <a:pPr lvl="1">
              <a:spcBef>
                <a:spcPts val="600"/>
              </a:spcBef>
            </a:pPr>
            <a:r>
              <a:rPr lang="en-US" sz="2200" dirty="0">
                <a:ea typeface="+mn-lt"/>
                <a:cs typeface="+mn-lt"/>
              </a:rPr>
              <a:t>Variance in Geographic Regions</a:t>
            </a:r>
          </a:p>
          <a:p>
            <a:pPr lvl="1">
              <a:spcBef>
                <a:spcPts val="600"/>
              </a:spcBef>
            </a:pPr>
            <a:r>
              <a:rPr lang="en-US" sz="2200" dirty="0">
                <a:ea typeface="+mn-lt"/>
                <a:cs typeface="+mn-lt"/>
              </a:rPr>
              <a:t>Variance in Types of Harms/Crimes</a:t>
            </a:r>
            <a:endParaRPr lang="en-US" sz="2200" b="1" dirty="0"/>
          </a:p>
          <a:p>
            <a:pPr>
              <a:spcBef>
                <a:spcPts val="600"/>
              </a:spcBef>
            </a:pPr>
            <a:r>
              <a:rPr lang="en-US" sz="2600" b="1" dirty="0">
                <a:solidFill>
                  <a:schemeClr val="tx1"/>
                </a:solidFill>
              </a:rPr>
              <a:t>Initial cases selected</a:t>
            </a:r>
          </a:p>
          <a:p>
            <a:pPr lvl="1">
              <a:spcBef>
                <a:spcPts val="600"/>
              </a:spcBef>
            </a:pPr>
            <a:r>
              <a:rPr lang="en-US" sz="2200" dirty="0"/>
              <a:t>Primary case: </a:t>
            </a:r>
          </a:p>
          <a:p>
            <a:pPr lvl="2">
              <a:spcBef>
                <a:spcPts val="600"/>
              </a:spcBef>
            </a:pPr>
            <a:r>
              <a:rPr lang="en-US" sz="2200" dirty="0" err="1"/>
              <a:t>Chagos</a:t>
            </a:r>
            <a:r>
              <a:rPr lang="en-US" sz="2200" dirty="0"/>
              <a:t> (British Indian Ocean Territory)</a:t>
            </a:r>
          </a:p>
          <a:p>
            <a:pPr lvl="1">
              <a:spcBef>
                <a:spcPts val="600"/>
              </a:spcBef>
            </a:pPr>
            <a:r>
              <a:rPr lang="en-US" sz="2200" dirty="0"/>
              <a:t>Two test cases:</a:t>
            </a:r>
          </a:p>
          <a:p>
            <a:pPr lvl="2">
              <a:spcBef>
                <a:spcPts val="600"/>
              </a:spcBef>
            </a:pPr>
            <a:r>
              <a:rPr lang="en-US" sz="2200" dirty="0"/>
              <a:t>Yemen</a:t>
            </a:r>
          </a:p>
          <a:p>
            <a:pPr lvl="2">
              <a:spcBef>
                <a:spcPts val="600"/>
              </a:spcBef>
            </a:pPr>
            <a:r>
              <a:rPr lang="en-US" sz="2200" dirty="0"/>
              <a:t>Extraordinary Renditions</a:t>
            </a:r>
            <a:endParaRPr lang="en-US" sz="2200" b="1" dirty="0">
              <a:solidFill>
                <a:schemeClr val="tx1"/>
              </a:solidFill>
            </a:endParaRPr>
          </a:p>
          <a:p>
            <a:pPr lvl="2">
              <a:spcBef>
                <a:spcPts val="600"/>
              </a:spcBef>
            </a:pPr>
            <a:endParaRPr lang="en-GB" dirty="0"/>
          </a:p>
        </p:txBody>
      </p:sp>
      <p:sp>
        <p:nvSpPr>
          <p:cNvPr id="4" name="Content Placeholder 3">
            <a:extLst>
              <a:ext uri="{FF2B5EF4-FFF2-40B4-BE49-F238E27FC236}">
                <a16:creationId xmlns:a16="http://schemas.microsoft.com/office/drawing/2014/main" id="{BEF25D18-B05B-432E-85F2-1613B80C9807}"/>
              </a:ext>
            </a:extLst>
          </p:cNvPr>
          <p:cNvSpPr>
            <a:spLocks noGrp="1"/>
          </p:cNvSpPr>
          <p:nvPr>
            <p:ph sz="quarter" idx="4"/>
          </p:nvPr>
        </p:nvSpPr>
        <p:spPr>
          <a:xfrm>
            <a:off x="6338316" y="2313433"/>
            <a:ext cx="4253484" cy="3871093"/>
          </a:xfrm>
        </p:spPr>
        <p:txBody>
          <a:bodyPr vert="horz" lIns="91440" tIns="45720" rIns="91440" bIns="45720" rtlCol="0" anchor="t">
            <a:noAutofit/>
          </a:bodyPr>
          <a:lstStyle/>
          <a:p>
            <a:pPr>
              <a:spcBef>
                <a:spcPts val="600"/>
              </a:spcBef>
            </a:pPr>
            <a:r>
              <a:rPr lang="en-GB" sz="1600" b="1" dirty="0">
                <a:solidFill>
                  <a:schemeClr val="tx1"/>
                </a:solidFill>
                <a:ea typeface="+mn-lt"/>
                <a:cs typeface="+mn-lt"/>
              </a:rPr>
              <a:t>Research </a:t>
            </a:r>
            <a:r>
              <a:rPr lang="en-US" sz="1600" b="1" dirty="0">
                <a:solidFill>
                  <a:schemeClr val="tx1"/>
                </a:solidFill>
              </a:rPr>
              <a:t>Phase 1: Basic Features</a:t>
            </a:r>
            <a:endParaRPr lang="en-US" sz="1600" dirty="0">
              <a:solidFill>
                <a:schemeClr val="tx1"/>
              </a:solidFill>
            </a:endParaRPr>
          </a:p>
          <a:p>
            <a:pPr lvl="2">
              <a:spcBef>
                <a:spcPts val="600"/>
              </a:spcBef>
            </a:pPr>
            <a:r>
              <a:rPr lang="en-GB" sz="1200" dirty="0">
                <a:solidFill>
                  <a:schemeClr val="tx1"/>
                </a:solidFill>
                <a:ea typeface="+mn-lt"/>
                <a:cs typeface="+mn-lt"/>
              </a:rPr>
              <a:t>WHO are the co-offending state partners, </a:t>
            </a:r>
          </a:p>
          <a:p>
            <a:pPr lvl="2">
              <a:spcBef>
                <a:spcPts val="600"/>
              </a:spcBef>
            </a:pPr>
            <a:r>
              <a:rPr lang="en-GB" sz="1200" dirty="0">
                <a:solidFill>
                  <a:schemeClr val="tx1"/>
                </a:solidFill>
                <a:ea typeface="+mn-lt"/>
                <a:cs typeface="+mn-lt"/>
              </a:rPr>
              <a:t>WHERE are the co-offending state partners located,</a:t>
            </a:r>
          </a:p>
          <a:p>
            <a:pPr lvl="2">
              <a:spcBef>
                <a:spcPts val="600"/>
              </a:spcBef>
            </a:pPr>
            <a:r>
              <a:rPr lang="en-GB" sz="1200" dirty="0">
                <a:solidFill>
                  <a:schemeClr val="tx1"/>
                </a:solidFill>
                <a:ea typeface="+mn-lt"/>
                <a:cs typeface="+mn-lt"/>
              </a:rPr>
              <a:t>WHAT is the relationship, </a:t>
            </a:r>
          </a:p>
          <a:p>
            <a:pPr lvl="2">
              <a:spcBef>
                <a:spcPts val="600"/>
              </a:spcBef>
            </a:pPr>
            <a:r>
              <a:rPr lang="en-GB" sz="1200" dirty="0">
                <a:solidFill>
                  <a:schemeClr val="tx1"/>
                </a:solidFill>
                <a:ea typeface="+mn-lt"/>
                <a:cs typeface="+mn-lt"/>
              </a:rPr>
              <a:t>WHAT is the nature of the harm,</a:t>
            </a:r>
          </a:p>
          <a:p>
            <a:pPr lvl="2">
              <a:spcBef>
                <a:spcPts val="600"/>
              </a:spcBef>
            </a:pPr>
            <a:r>
              <a:rPr lang="en-GB" sz="1200" dirty="0">
                <a:solidFill>
                  <a:schemeClr val="tx1"/>
                </a:solidFill>
                <a:ea typeface="+mn-lt"/>
                <a:cs typeface="+mn-lt"/>
              </a:rPr>
              <a:t>WHERE is the harm located.</a:t>
            </a:r>
            <a:endParaRPr lang="en-US" sz="1200" b="1" dirty="0">
              <a:solidFill>
                <a:schemeClr val="tx1"/>
              </a:solidFill>
            </a:endParaRPr>
          </a:p>
          <a:p>
            <a:pPr>
              <a:spcBef>
                <a:spcPts val="600"/>
              </a:spcBef>
            </a:pPr>
            <a:r>
              <a:rPr lang="en-US" sz="1600" b="1" dirty="0">
                <a:solidFill>
                  <a:schemeClr val="tx1"/>
                </a:solidFill>
              </a:rPr>
              <a:t>Research Phase 2:Theorising explanatory linkages between the phenomena; understanding the why and how</a:t>
            </a:r>
          </a:p>
          <a:p>
            <a:pPr lvl="2">
              <a:spcBef>
                <a:spcPts val="600"/>
              </a:spcBef>
            </a:pPr>
            <a:r>
              <a:rPr lang="en-GB" sz="1200" dirty="0">
                <a:solidFill>
                  <a:schemeClr val="tx1"/>
                </a:solidFill>
                <a:ea typeface="+mn-lt"/>
                <a:cs typeface="+mn-lt"/>
              </a:rPr>
              <a:t>WHAT is the nature of the exchange/mutual benefits,</a:t>
            </a:r>
          </a:p>
          <a:p>
            <a:pPr lvl="2">
              <a:spcBef>
                <a:spcPts val="600"/>
              </a:spcBef>
            </a:pPr>
            <a:r>
              <a:rPr lang="en-GB" sz="1200" dirty="0">
                <a:solidFill>
                  <a:schemeClr val="tx1"/>
                </a:solidFill>
                <a:ea typeface="+mn-lt"/>
                <a:cs typeface="+mn-lt"/>
              </a:rPr>
              <a:t>WHAT was the selection process, </a:t>
            </a:r>
          </a:p>
          <a:p>
            <a:pPr lvl="2">
              <a:spcBef>
                <a:spcPts val="600"/>
              </a:spcBef>
            </a:pPr>
            <a:r>
              <a:rPr lang="en-GB" sz="1200" dirty="0">
                <a:solidFill>
                  <a:schemeClr val="tx1"/>
                </a:solidFill>
                <a:ea typeface="+mn-lt"/>
                <a:cs typeface="+mn-lt"/>
              </a:rPr>
              <a:t>WHAT brings collaborators together and WHEN do they come together,</a:t>
            </a:r>
          </a:p>
          <a:p>
            <a:pPr lvl="2">
              <a:spcBef>
                <a:spcPts val="600"/>
              </a:spcBef>
            </a:pPr>
            <a:r>
              <a:rPr lang="en-GB" sz="1200" dirty="0">
                <a:solidFill>
                  <a:schemeClr val="tx1"/>
                </a:solidFill>
                <a:ea typeface="+mn-lt"/>
                <a:cs typeface="+mn-lt"/>
              </a:rPr>
              <a:t>WHAT are the pertinent historical contexts and alliances,</a:t>
            </a:r>
          </a:p>
          <a:p>
            <a:pPr lvl="2">
              <a:spcBef>
                <a:spcPts val="600"/>
              </a:spcBef>
            </a:pPr>
            <a:r>
              <a:rPr lang="en-GB" sz="1200" dirty="0">
                <a:solidFill>
                  <a:schemeClr val="tx1"/>
                </a:solidFill>
                <a:ea typeface="+mn-lt"/>
                <a:cs typeface="+mn-lt"/>
              </a:rPr>
              <a:t>WHAT types of effects and repercussions emerge. </a:t>
            </a:r>
          </a:p>
          <a:p>
            <a:endParaRPr lang="en-GB" sz="1100" dirty="0"/>
          </a:p>
        </p:txBody>
      </p:sp>
      <p:sp>
        <p:nvSpPr>
          <p:cNvPr id="6" name="Title 5">
            <a:extLst>
              <a:ext uri="{FF2B5EF4-FFF2-40B4-BE49-F238E27FC236}">
                <a16:creationId xmlns:a16="http://schemas.microsoft.com/office/drawing/2014/main" id="{9E82F554-D1FE-4BE6-9B49-3AB947A7C48A}"/>
              </a:ext>
            </a:extLst>
          </p:cNvPr>
          <p:cNvSpPr>
            <a:spLocks noGrp="1"/>
          </p:cNvSpPr>
          <p:nvPr>
            <p:ph type="title"/>
          </p:nvPr>
        </p:nvSpPr>
        <p:spPr/>
        <p:txBody>
          <a:bodyPr/>
          <a:lstStyle/>
          <a:p>
            <a:r>
              <a:rPr lang="en-GB"/>
              <a:t>RESEARCH METHOD</a:t>
            </a:r>
          </a:p>
        </p:txBody>
      </p:sp>
    </p:spTree>
    <p:extLst>
      <p:ext uri="{BB962C8B-B14F-4D97-AF65-F5344CB8AC3E}">
        <p14:creationId xmlns:p14="http://schemas.microsoft.com/office/powerpoint/2010/main" val="35894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ED5E-6255-E243-C8D2-D9DD3897CDEE}"/>
              </a:ext>
            </a:extLst>
          </p:cNvPr>
          <p:cNvSpPr>
            <a:spLocks noGrp="1"/>
          </p:cNvSpPr>
          <p:nvPr>
            <p:ph type="title"/>
          </p:nvPr>
        </p:nvSpPr>
        <p:spPr>
          <a:xfrm>
            <a:off x="6900672" y="475312"/>
            <a:ext cx="4486656" cy="1174991"/>
          </a:xfrm>
        </p:spPr>
        <p:txBody>
          <a:bodyPr>
            <a:normAutofit/>
          </a:bodyPr>
          <a:lstStyle/>
          <a:p>
            <a:r>
              <a:rPr lang="en-US" sz="2400"/>
              <a:t>PRIMARY CASE: Chagos</a:t>
            </a:r>
          </a:p>
        </p:txBody>
      </p:sp>
      <p:pic>
        <p:nvPicPr>
          <p:cNvPr id="5" name="Picture 5" descr="Map&#10;&#10;Description automatically generated">
            <a:extLst>
              <a:ext uri="{FF2B5EF4-FFF2-40B4-BE49-F238E27FC236}">
                <a16:creationId xmlns:a16="http://schemas.microsoft.com/office/drawing/2014/main" id="{B95A3688-61C2-FC22-D712-AEA8FB22B834}"/>
              </a:ext>
            </a:extLst>
          </p:cNvPr>
          <p:cNvPicPr>
            <a:picLocks noChangeAspect="1"/>
          </p:cNvPicPr>
          <p:nvPr/>
        </p:nvPicPr>
        <p:blipFill rotWithShape="1">
          <a:blip r:embed="rId3"/>
          <a:srcRect r="1660"/>
          <a:stretch/>
        </p:blipFill>
        <p:spPr>
          <a:xfrm>
            <a:off x="20" y="10"/>
            <a:ext cx="6086621" cy="6857990"/>
          </a:xfrm>
          <a:prstGeom prst="rect">
            <a:avLst/>
          </a:prstGeom>
        </p:spPr>
      </p:pic>
      <p:sp>
        <p:nvSpPr>
          <p:cNvPr id="3" name="Content Placeholder 2">
            <a:extLst>
              <a:ext uri="{FF2B5EF4-FFF2-40B4-BE49-F238E27FC236}">
                <a16:creationId xmlns:a16="http://schemas.microsoft.com/office/drawing/2014/main" id="{BAE442A8-4416-93F1-2DB9-3A1651FD7132}"/>
              </a:ext>
            </a:extLst>
          </p:cNvPr>
          <p:cNvSpPr>
            <a:spLocks noGrp="1"/>
          </p:cNvSpPr>
          <p:nvPr>
            <p:ph idx="1"/>
          </p:nvPr>
        </p:nvSpPr>
        <p:spPr>
          <a:xfrm>
            <a:off x="6900672" y="1917716"/>
            <a:ext cx="4867656" cy="4602358"/>
          </a:xfrm>
        </p:spPr>
        <p:txBody>
          <a:bodyPr vert="horz" lIns="91440" tIns="45720" rIns="91440" bIns="45720" rtlCol="0" anchor="t">
            <a:normAutofit fontScale="62500" lnSpcReduction="20000"/>
          </a:bodyPr>
          <a:lstStyle/>
          <a:p>
            <a:pPr>
              <a:spcBef>
                <a:spcPts val="600"/>
              </a:spcBef>
            </a:pPr>
            <a:r>
              <a:rPr lang="en-US" b="1" dirty="0"/>
              <a:t>Harmers: </a:t>
            </a:r>
          </a:p>
          <a:p>
            <a:pPr lvl="1">
              <a:spcBef>
                <a:spcPts val="600"/>
              </a:spcBef>
            </a:pPr>
            <a:r>
              <a:rPr lang="en-US" dirty="0"/>
              <a:t>United Kingdom – United States </a:t>
            </a:r>
          </a:p>
          <a:p>
            <a:pPr>
              <a:spcBef>
                <a:spcPts val="600"/>
              </a:spcBef>
            </a:pPr>
            <a:r>
              <a:rPr lang="en-US" b="1" dirty="0"/>
              <a:t>Crime/Harm: </a:t>
            </a:r>
          </a:p>
          <a:p>
            <a:pPr lvl="1">
              <a:spcBef>
                <a:spcPts val="600"/>
              </a:spcBef>
            </a:pPr>
            <a:r>
              <a:rPr lang="en-US" i="1" dirty="0"/>
              <a:t>Forced Eviction</a:t>
            </a:r>
          </a:p>
          <a:p>
            <a:pPr lvl="2">
              <a:spcBef>
                <a:spcPts val="600"/>
              </a:spcBef>
            </a:pPr>
            <a:r>
              <a:rPr lang="en-US" dirty="0">
                <a:ea typeface="+mn-lt"/>
                <a:cs typeface="+mn-lt"/>
              </a:rPr>
              <a:t>Universal Declaration of Human Rights 1948, Article 25 </a:t>
            </a:r>
          </a:p>
          <a:p>
            <a:pPr lvl="2">
              <a:spcBef>
                <a:spcPts val="600"/>
              </a:spcBef>
            </a:pPr>
            <a:r>
              <a:rPr lang="en-US" dirty="0">
                <a:ea typeface="+mn-lt"/>
                <a:cs typeface="+mn-lt"/>
              </a:rPr>
              <a:t>International Convention on the Elimination of All Forms of Racial Discrimination 1965, Article 5 (e)</a:t>
            </a:r>
          </a:p>
          <a:p>
            <a:pPr lvl="2">
              <a:spcBef>
                <a:spcPts val="600"/>
              </a:spcBef>
            </a:pPr>
            <a:r>
              <a:rPr lang="en-US" dirty="0">
                <a:ea typeface="+mn-lt"/>
                <a:cs typeface="+mn-lt"/>
              </a:rPr>
              <a:t>International Covenant on Economic, Social and Cultural Rights 1966, Article 11 (1)</a:t>
            </a:r>
          </a:p>
          <a:p>
            <a:pPr lvl="1">
              <a:spcBef>
                <a:spcPts val="600"/>
              </a:spcBef>
            </a:pPr>
            <a:r>
              <a:rPr lang="en-US" i="1" dirty="0"/>
              <a:t>Incomplete </a:t>
            </a:r>
            <a:r>
              <a:rPr lang="en-US" i="1" dirty="0" err="1"/>
              <a:t>Decolonisation</a:t>
            </a:r>
            <a:r>
              <a:rPr lang="en-US" i="1" dirty="0"/>
              <a:t> &amp; </a:t>
            </a:r>
            <a:r>
              <a:rPr lang="en-US" i="1" dirty="0" err="1"/>
              <a:t>Recolonisation</a:t>
            </a:r>
            <a:endParaRPr lang="en-US" i="1" dirty="0"/>
          </a:p>
          <a:p>
            <a:pPr lvl="2">
              <a:spcBef>
                <a:spcPts val="600"/>
              </a:spcBef>
            </a:pPr>
            <a:r>
              <a:rPr lang="en-US" dirty="0"/>
              <a:t>UN</a:t>
            </a:r>
            <a:r>
              <a:rPr lang="en-US" dirty="0">
                <a:ea typeface="+mn-lt"/>
                <a:cs typeface="+mn-lt"/>
              </a:rPr>
              <a:t> General Assembly Declaration 1514 (XV) of 1960 ‘Declaration on the Granting of Independence to Colonial Countries and Peoples</a:t>
            </a:r>
          </a:p>
          <a:p>
            <a:pPr lvl="2">
              <a:spcBef>
                <a:spcPts val="600"/>
              </a:spcBef>
            </a:pPr>
            <a:r>
              <a:rPr lang="en-US" dirty="0">
                <a:ea typeface="+mn-lt"/>
                <a:cs typeface="+mn-lt"/>
              </a:rPr>
              <a:t>UN General Assembly Resolution 2066(XX) of 1965 (directing the UK prior to creating of BIOT)</a:t>
            </a:r>
            <a:endParaRPr lang="en-US" dirty="0"/>
          </a:p>
          <a:p>
            <a:pPr>
              <a:spcBef>
                <a:spcPts val="600"/>
              </a:spcBef>
            </a:pPr>
            <a:r>
              <a:rPr lang="en-US" b="1" dirty="0"/>
              <a:t>Harmed: </a:t>
            </a:r>
          </a:p>
          <a:p>
            <a:pPr lvl="1">
              <a:spcBef>
                <a:spcPts val="600"/>
              </a:spcBef>
            </a:pPr>
            <a:r>
              <a:rPr lang="en-US" dirty="0" err="1"/>
              <a:t>Chagossian</a:t>
            </a:r>
            <a:r>
              <a:rPr lang="en-US" dirty="0"/>
              <a:t> Indigenous population</a:t>
            </a:r>
          </a:p>
          <a:p>
            <a:pPr lvl="1">
              <a:spcBef>
                <a:spcPts val="600"/>
              </a:spcBef>
            </a:pPr>
            <a:r>
              <a:rPr lang="en-US" dirty="0"/>
              <a:t>Mauritius</a:t>
            </a:r>
          </a:p>
        </p:txBody>
      </p:sp>
      <p:sp>
        <p:nvSpPr>
          <p:cNvPr id="6" name="TextBox 5">
            <a:extLst>
              <a:ext uri="{FF2B5EF4-FFF2-40B4-BE49-F238E27FC236}">
                <a16:creationId xmlns:a16="http://schemas.microsoft.com/office/drawing/2014/main" id="{753A9584-5CBA-E8B4-0543-B3C8A7A97FF7}"/>
              </a:ext>
            </a:extLst>
          </p:cNvPr>
          <p:cNvSpPr txBox="1"/>
          <p:nvPr/>
        </p:nvSpPr>
        <p:spPr>
          <a:xfrm>
            <a:off x="3543837" y="6591836"/>
            <a:ext cx="253928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Credit: Griselda Gabriele; </a:t>
            </a:r>
            <a:r>
              <a:rPr lang="en-US" sz="1100" err="1"/>
              <a:t>Kontinentalist</a:t>
            </a:r>
          </a:p>
        </p:txBody>
      </p:sp>
    </p:spTree>
    <p:extLst>
      <p:ext uri="{BB962C8B-B14F-4D97-AF65-F5344CB8AC3E}">
        <p14:creationId xmlns:p14="http://schemas.microsoft.com/office/powerpoint/2010/main" val="11802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ED5E-6255-E243-C8D2-D9DD3897CDEE}"/>
              </a:ext>
            </a:extLst>
          </p:cNvPr>
          <p:cNvSpPr>
            <a:spLocks noGrp="1"/>
          </p:cNvSpPr>
          <p:nvPr>
            <p:ph type="title"/>
          </p:nvPr>
        </p:nvSpPr>
        <p:spPr>
          <a:xfrm>
            <a:off x="5445496" y="978776"/>
            <a:ext cx="5925310" cy="1174991"/>
          </a:xfrm>
        </p:spPr>
        <p:txBody>
          <a:bodyPr>
            <a:normAutofit/>
          </a:bodyPr>
          <a:lstStyle/>
          <a:p>
            <a:r>
              <a:rPr lang="en-US" sz="2400"/>
              <a:t>PRIMARY CASE: Chagos</a:t>
            </a:r>
          </a:p>
        </p:txBody>
      </p:sp>
      <p:pic>
        <p:nvPicPr>
          <p:cNvPr id="4" name="Picture 4">
            <a:extLst>
              <a:ext uri="{FF2B5EF4-FFF2-40B4-BE49-F238E27FC236}">
                <a16:creationId xmlns:a16="http://schemas.microsoft.com/office/drawing/2014/main" id="{124E00FB-8838-5FC7-0508-623F969C064E}"/>
              </a:ext>
            </a:extLst>
          </p:cNvPr>
          <p:cNvPicPr>
            <a:picLocks noChangeAspect="1"/>
          </p:cNvPicPr>
          <p:nvPr/>
        </p:nvPicPr>
        <p:blipFill rotWithShape="1">
          <a:blip r:embed="rId3"/>
          <a:srcRect l="15" r="4973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BAE442A8-4416-93F1-2DB9-3A1651FD7132}"/>
              </a:ext>
            </a:extLst>
          </p:cNvPr>
          <p:cNvSpPr>
            <a:spLocks noGrp="1"/>
          </p:cNvSpPr>
          <p:nvPr>
            <p:ph idx="1"/>
          </p:nvPr>
        </p:nvSpPr>
        <p:spPr>
          <a:xfrm>
            <a:off x="5445496" y="2491605"/>
            <a:ext cx="5925310" cy="3255252"/>
          </a:xfrm>
        </p:spPr>
        <p:txBody>
          <a:bodyPr vert="horz" lIns="91440" tIns="45720" rIns="91440" bIns="45720" rtlCol="0" anchor="t">
            <a:noAutofit/>
          </a:bodyPr>
          <a:lstStyle/>
          <a:p>
            <a:pPr lvl="2">
              <a:spcBef>
                <a:spcPts val="600"/>
              </a:spcBef>
            </a:pPr>
            <a:r>
              <a:rPr lang="en-GB" sz="1800" b="1" dirty="0">
                <a:ea typeface="+mn-lt"/>
                <a:cs typeface="+mn-lt"/>
              </a:rPr>
              <a:t>Nature of the exchange:</a:t>
            </a:r>
          </a:p>
          <a:p>
            <a:pPr lvl="3">
              <a:spcBef>
                <a:spcPts val="600"/>
              </a:spcBef>
            </a:pPr>
            <a:r>
              <a:rPr lang="en-US" sz="1800" dirty="0">
                <a:ea typeface="+mn-lt"/>
                <a:cs typeface="+mn-lt"/>
              </a:rPr>
              <a:t>Social Exchange that provided mutual material &amp; immaterial rewards</a:t>
            </a:r>
            <a:r>
              <a:rPr lang="en-GB" sz="1800" dirty="0"/>
              <a:t> </a:t>
            </a:r>
          </a:p>
          <a:p>
            <a:pPr lvl="2">
              <a:spcBef>
                <a:spcPts val="600"/>
              </a:spcBef>
            </a:pPr>
            <a:r>
              <a:rPr lang="en-GB" sz="1800" b="1" dirty="0">
                <a:ea typeface="+mn-lt"/>
                <a:cs typeface="+mn-lt"/>
              </a:rPr>
              <a:t>Emergence of act: </a:t>
            </a:r>
          </a:p>
          <a:p>
            <a:pPr lvl="3">
              <a:spcBef>
                <a:spcPts val="600"/>
              </a:spcBef>
            </a:pPr>
            <a:r>
              <a:rPr lang="en-GB" sz="1800" dirty="0">
                <a:ea typeface="+mn-lt"/>
                <a:cs typeface="+mn-lt"/>
              </a:rPr>
              <a:t>Experiences of strain and mutually acceptable solution </a:t>
            </a:r>
          </a:p>
          <a:p>
            <a:pPr lvl="2">
              <a:spcBef>
                <a:spcPts val="600"/>
              </a:spcBef>
            </a:pPr>
            <a:r>
              <a:rPr lang="en-GB" sz="1800" b="1" dirty="0">
                <a:ea typeface="+mn-lt"/>
                <a:cs typeface="+mn-lt"/>
              </a:rPr>
              <a:t>Historical contexts and alliances:</a:t>
            </a:r>
          </a:p>
          <a:p>
            <a:pPr lvl="3">
              <a:spcBef>
                <a:spcPts val="600"/>
              </a:spcBef>
            </a:pPr>
            <a:r>
              <a:rPr lang="en-GB" sz="1800" dirty="0">
                <a:ea typeface="+mn-lt"/>
                <a:cs typeface="+mn-lt"/>
              </a:rPr>
              <a:t>Shared history and trusting 'special relationship'</a:t>
            </a:r>
          </a:p>
          <a:p>
            <a:pPr lvl="2">
              <a:spcBef>
                <a:spcPts val="600"/>
              </a:spcBef>
            </a:pPr>
            <a:r>
              <a:rPr lang="en-GB" sz="1800" b="1" dirty="0">
                <a:ea typeface="+mn-lt"/>
                <a:cs typeface="+mn-lt"/>
              </a:rPr>
              <a:t>Effects and repercussions: </a:t>
            </a:r>
          </a:p>
          <a:p>
            <a:pPr lvl="3">
              <a:spcBef>
                <a:spcPts val="600"/>
              </a:spcBef>
            </a:pPr>
            <a:r>
              <a:rPr lang="en-US" sz="1800" dirty="0" err="1">
                <a:ea typeface="+mn-lt"/>
                <a:cs typeface="+mn-lt"/>
              </a:rPr>
              <a:t>Normalising</a:t>
            </a:r>
            <a:r>
              <a:rPr lang="en-US" sz="1800" dirty="0">
                <a:ea typeface="+mn-lt"/>
                <a:cs typeface="+mn-lt"/>
              </a:rPr>
              <a:t> oppression in the new world order </a:t>
            </a:r>
            <a:endParaRPr lang="en-GB" sz="1800" dirty="0">
              <a:ea typeface="+mn-lt"/>
              <a:cs typeface="+mn-lt"/>
            </a:endParaRPr>
          </a:p>
          <a:p>
            <a:pPr>
              <a:spcBef>
                <a:spcPts val="600"/>
              </a:spcBef>
            </a:pPr>
            <a:endParaRPr lang="en-US" dirty="0">
              <a:ea typeface="+mn-lt"/>
              <a:cs typeface="+mn-lt"/>
            </a:endParaRPr>
          </a:p>
          <a:p>
            <a:pPr lvl="1">
              <a:spcBef>
                <a:spcPts val="600"/>
              </a:spcBef>
            </a:pPr>
            <a:endParaRPr lang="en-US" dirty="0">
              <a:ea typeface="+mn-lt"/>
              <a:cs typeface="+mn-lt"/>
            </a:endParaRPr>
          </a:p>
          <a:p>
            <a:pPr lvl="2">
              <a:spcBef>
                <a:spcPts val="600"/>
              </a:spcBef>
            </a:pPr>
            <a:endParaRPr lang="en-GB" dirty="0">
              <a:ea typeface="+mn-lt"/>
              <a:cs typeface="+mn-lt"/>
            </a:endParaRPr>
          </a:p>
        </p:txBody>
      </p:sp>
      <p:sp>
        <p:nvSpPr>
          <p:cNvPr id="5" name="TextBox 4">
            <a:extLst>
              <a:ext uri="{FF2B5EF4-FFF2-40B4-BE49-F238E27FC236}">
                <a16:creationId xmlns:a16="http://schemas.microsoft.com/office/drawing/2014/main" id="{89B8B083-9ABC-C9A9-4927-E0F6425B8E41}"/>
              </a:ext>
            </a:extLst>
          </p:cNvPr>
          <p:cNvSpPr txBox="1"/>
          <p:nvPr/>
        </p:nvSpPr>
        <p:spPr>
          <a:xfrm>
            <a:off x="1204175" y="6591838"/>
            <a:ext cx="349446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 Credit: The Asahi Shimbun; Getty Images; Lowy Institute</a:t>
            </a:r>
          </a:p>
        </p:txBody>
      </p:sp>
    </p:spTree>
    <p:extLst>
      <p:ext uri="{BB962C8B-B14F-4D97-AF65-F5344CB8AC3E}">
        <p14:creationId xmlns:p14="http://schemas.microsoft.com/office/powerpoint/2010/main" val="40932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8FE-052D-E257-3B1C-FE2481315930}"/>
              </a:ext>
            </a:extLst>
          </p:cNvPr>
          <p:cNvSpPr>
            <a:spLocks noGrp="1"/>
          </p:cNvSpPr>
          <p:nvPr>
            <p:ph type="title"/>
          </p:nvPr>
        </p:nvSpPr>
        <p:spPr>
          <a:xfrm>
            <a:off x="804672" y="964692"/>
            <a:ext cx="4476806" cy="1188720"/>
          </a:xfrm>
        </p:spPr>
        <p:txBody>
          <a:bodyPr>
            <a:normAutofit/>
          </a:bodyPr>
          <a:lstStyle/>
          <a:p>
            <a:r>
              <a:rPr lang="en-US"/>
              <a:t>TEST CASE 1: YEMEN</a:t>
            </a:r>
          </a:p>
        </p:txBody>
      </p:sp>
      <p:sp>
        <p:nvSpPr>
          <p:cNvPr id="3" name="Content Placeholder 2">
            <a:extLst>
              <a:ext uri="{FF2B5EF4-FFF2-40B4-BE49-F238E27FC236}">
                <a16:creationId xmlns:a16="http://schemas.microsoft.com/office/drawing/2014/main" id="{042F54C8-812D-ECF5-D7FD-C50F12AFA24E}"/>
              </a:ext>
            </a:extLst>
          </p:cNvPr>
          <p:cNvSpPr>
            <a:spLocks noGrp="1"/>
          </p:cNvSpPr>
          <p:nvPr>
            <p:ph idx="1"/>
          </p:nvPr>
        </p:nvSpPr>
        <p:spPr>
          <a:xfrm>
            <a:off x="414383" y="2323480"/>
            <a:ext cx="5362129" cy="3712241"/>
          </a:xfrm>
        </p:spPr>
        <p:txBody>
          <a:bodyPr vert="horz" lIns="91440" tIns="45720" rIns="91440" bIns="45720" rtlCol="0" anchor="t">
            <a:noAutofit/>
          </a:bodyPr>
          <a:lstStyle/>
          <a:p>
            <a:pPr marL="0" indent="0">
              <a:spcBef>
                <a:spcPts val="600"/>
              </a:spcBef>
              <a:buNone/>
            </a:pPr>
            <a:r>
              <a:rPr lang="en-US" sz="1600" b="1" dirty="0">
                <a:ea typeface="+mn-lt"/>
                <a:cs typeface="+mn-lt"/>
              </a:rPr>
              <a:t>Harmers: </a:t>
            </a:r>
            <a:endParaRPr lang="en-US" sz="1600" b="1" dirty="0"/>
          </a:p>
          <a:p>
            <a:pPr marL="228600" lvl="1" indent="0">
              <a:spcBef>
                <a:spcPts val="600"/>
              </a:spcBef>
              <a:buNone/>
            </a:pPr>
            <a:r>
              <a:rPr lang="en-US" sz="1600" b="1" dirty="0">
                <a:ea typeface="+mn-lt"/>
                <a:cs typeface="+mn-lt"/>
              </a:rPr>
              <a:t>Saudi Arabia</a:t>
            </a:r>
            <a:r>
              <a:rPr lang="en-US" sz="1600" dirty="0">
                <a:ea typeface="+mn-lt"/>
                <a:cs typeface="+mn-lt"/>
              </a:rPr>
              <a:t>, the United Arab Emirates (UAE), the </a:t>
            </a:r>
            <a:r>
              <a:rPr lang="en-US" sz="1600" b="1" dirty="0">
                <a:ea typeface="+mn-lt"/>
                <a:cs typeface="+mn-lt"/>
              </a:rPr>
              <a:t>Internationally Recognized Government of Yemen</a:t>
            </a:r>
            <a:r>
              <a:rPr lang="en-US" sz="1600" dirty="0">
                <a:ea typeface="+mn-lt"/>
                <a:cs typeface="+mn-lt"/>
              </a:rPr>
              <a:t>, the Ansar Allah (Houthi) armed group, and other warring parties (Non-international armed conflicts)</a:t>
            </a:r>
            <a:endParaRPr lang="en-US" sz="1600" dirty="0"/>
          </a:p>
          <a:p>
            <a:pPr marL="0" indent="0">
              <a:spcBef>
                <a:spcPts val="600"/>
              </a:spcBef>
              <a:buNone/>
            </a:pPr>
            <a:r>
              <a:rPr lang="en-US" sz="1600" b="1" dirty="0">
                <a:ea typeface="+mn-lt"/>
                <a:cs typeface="+mn-lt"/>
              </a:rPr>
              <a:t>Crime/Harm: </a:t>
            </a:r>
            <a:endParaRPr lang="en-US" sz="4000" b="1" dirty="0"/>
          </a:p>
          <a:p>
            <a:pPr>
              <a:spcBef>
                <a:spcPts val="600"/>
              </a:spcBef>
            </a:pPr>
            <a:r>
              <a:rPr lang="en-US" sz="1600" dirty="0">
                <a:ea typeface="+mn-lt"/>
                <a:cs typeface="+mn-lt"/>
              </a:rPr>
              <a:t>The Fourth Universal Declaration of Human Rights, 12 August 1949, Additional Protocol II (non-international conflicts); Convention against Torture and Other Cruel, Inhuman or Degrading Treatment or Punishment 1984, Convention of Cluster Munitions 2008, ...</a:t>
            </a:r>
            <a:endParaRPr lang="en-US" sz="1400" dirty="0"/>
          </a:p>
          <a:p>
            <a:pPr marL="0" indent="0">
              <a:spcBef>
                <a:spcPts val="600"/>
              </a:spcBef>
              <a:buNone/>
            </a:pPr>
            <a:r>
              <a:rPr lang="en-US" sz="1600" b="1" dirty="0">
                <a:ea typeface="+mn-lt"/>
                <a:cs typeface="+mn-lt"/>
              </a:rPr>
              <a:t>Harmed: </a:t>
            </a:r>
            <a:endParaRPr lang="en-US" sz="1600" b="1" dirty="0"/>
          </a:p>
          <a:p>
            <a:pPr>
              <a:spcBef>
                <a:spcPts val="600"/>
              </a:spcBef>
            </a:pPr>
            <a:r>
              <a:rPr lang="en-US" sz="1600" dirty="0">
                <a:ea typeface="+mn-lt"/>
                <a:cs typeface="+mn-lt"/>
              </a:rPr>
              <a:t>Yemeni civilian population </a:t>
            </a:r>
            <a:endParaRPr lang="en-US" sz="4000" dirty="0"/>
          </a:p>
        </p:txBody>
      </p:sp>
      <p:sp>
        <p:nvSpPr>
          <p:cNvPr id="22" name="Rectangle 15">
            <a:extLst>
              <a:ext uri="{FF2B5EF4-FFF2-40B4-BE49-F238E27FC236}">
                <a16:creationId xmlns:a16="http://schemas.microsoft.com/office/drawing/2014/main" id="{496AC89B-FC31-4359-8180-FE1BCC496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84A5970C-32AD-45E3-B88B-C683E4C1C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10;&#10;Description automatically generated">
            <a:extLst>
              <a:ext uri="{FF2B5EF4-FFF2-40B4-BE49-F238E27FC236}">
                <a16:creationId xmlns:a16="http://schemas.microsoft.com/office/drawing/2014/main" id="{EC8E50A9-66AE-43B9-C152-D05B62807D2F}"/>
              </a:ext>
            </a:extLst>
          </p:cNvPr>
          <p:cNvPicPr>
            <a:picLocks noChangeAspect="1"/>
          </p:cNvPicPr>
          <p:nvPr/>
        </p:nvPicPr>
        <p:blipFill>
          <a:blip r:embed="rId3"/>
          <a:stretch>
            <a:fillRect/>
          </a:stretch>
        </p:blipFill>
        <p:spPr>
          <a:xfrm>
            <a:off x="6272789" y="2243371"/>
            <a:ext cx="4782312" cy="2379200"/>
          </a:xfrm>
          <a:prstGeom prst="rect">
            <a:avLst/>
          </a:prstGeom>
        </p:spPr>
      </p:pic>
    </p:spTree>
    <p:extLst>
      <p:ext uri="{BB962C8B-B14F-4D97-AF65-F5344CB8AC3E}">
        <p14:creationId xmlns:p14="http://schemas.microsoft.com/office/powerpoint/2010/main" val="259480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BA82-D976-5A8A-67DF-BEF00EC85D8C}"/>
              </a:ext>
            </a:extLst>
          </p:cNvPr>
          <p:cNvSpPr>
            <a:spLocks noGrp="1"/>
          </p:cNvSpPr>
          <p:nvPr>
            <p:ph type="title"/>
          </p:nvPr>
        </p:nvSpPr>
        <p:spPr>
          <a:xfrm>
            <a:off x="2231136" y="964692"/>
            <a:ext cx="7729728" cy="1188720"/>
          </a:xfrm>
        </p:spPr>
        <p:txBody>
          <a:bodyPr>
            <a:normAutofit/>
          </a:bodyPr>
          <a:lstStyle/>
          <a:p>
            <a:r>
              <a:rPr lang="en-US"/>
              <a:t>TEST CASE 2: </a:t>
            </a:r>
            <a:br>
              <a:rPr lang="en-US"/>
            </a:br>
            <a:r>
              <a:rPr lang="en-US"/>
              <a:t>Extraordinary Renditions</a:t>
            </a:r>
          </a:p>
        </p:txBody>
      </p:sp>
      <p:sp>
        <p:nvSpPr>
          <p:cNvPr id="3" name="Content Placeholder 2">
            <a:extLst>
              <a:ext uri="{FF2B5EF4-FFF2-40B4-BE49-F238E27FC236}">
                <a16:creationId xmlns:a16="http://schemas.microsoft.com/office/drawing/2014/main" id="{BBB00309-0605-30C7-C017-7DC71F68A766}"/>
              </a:ext>
            </a:extLst>
          </p:cNvPr>
          <p:cNvSpPr>
            <a:spLocks noGrp="1"/>
          </p:cNvSpPr>
          <p:nvPr>
            <p:ph idx="1"/>
          </p:nvPr>
        </p:nvSpPr>
        <p:spPr>
          <a:xfrm>
            <a:off x="321896" y="2304137"/>
            <a:ext cx="5520902" cy="3984597"/>
          </a:xfrm>
        </p:spPr>
        <p:txBody>
          <a:bodyPr vert="horz" lIns="91440" tIns="45720" rIns="91440" bIns="45720" rtlCol="0" anchor="t">
            <a:noAutofit/>
          </a:bodyPr>
          <a:lstStyle/>
          <a:p>
            <a:pPr>
              <a:lnSpc>
                <a:spcPct val="90000"/>
              </a:lnSpc>
              <a:spcBef>
                <a:spcPts val="0"/>
              </a:spcBef>
              <a:spcAft>
                <a:spcPts val="300"/>
              </a:spcAft>
            </a:pPr>
            <a:r>
              <a:rPr lang="en-US" sz="1300" b="1" dirty="0"/>
              <a:t>Harmers:</a:t>
            </a:r>
            <a:endParaRPr lang="en-US" sz="1300" dirty="0"/>
          </a:p>
          <a:p>
            <a:pPr lvl="1">
              <a:lnSpc>
                <a:spcPct val="90000"/>
              </a:lnSpc>
              <a:spcBef>
                <a:spcPts val="0"/>
              </a:spcBef>
              <a:spcAft>
                <a:spcPts val="300"/>
              </a:spcAft>
            </a:pPr>
            <a:r>
              <a:rPr lang="en-US" sz="1300" dirty="0"/>
              <a:t>United States + 54 </a:t>
            </a:r>
            <a:r>
              <a:rPr lang="en-US" sz="1100" dirty="0"/>
              <a:t>(Blakeley &amp; Raphael, 2013)</a:t>
            </a:r>
            <a:r>
              <a:rPr lang="en-US" sz="1300" dirty="0"/>
              <a:t> – 69 </a:t>
            </a:r>
            <a:r>
              <a:rPr lang="en-US" sz="1200" dirty="0"/>
              <a:t>(Cordell, 2016) </a:t>
            </a:r>
            <a:r>
              <a:rPr lang="en-US" sz="1300" dirty="0"/>
              <a:t>complicit countries</a:t>
            </a:r>
          </a:p>
          <a:p>
            <a:pPr>
              <a:lnSpc>
                <a:spcPct val="90000"/>
              </a:lnSpc>
              <a:spcBef>
                <a:spcPts val="0"/>
              </a:spcBef>
              <a:spcAft>
                <a:spcPts val="300"/>
              </a:spcAft>
            </a:pPr>
            <a:r>
              <a:rPr lang="en-US" sz="1300" b="1" dirty="0"/>
              <a:t>Crime/Harm:</a:t>
            </a:r>
          </a:p>
          <a:p>
            <a:pPr lvl="1">
              <a:lnSpc>
                <a:spcPct val="90000"/>
              </a:lnSpc>
              <a:spcBef>
                <a:spcPts val="0"/>
              </a:spcBef>
              <a:spcAft>
                <a:spcPts val="300"/>
              </a:spcAft>
            </a:pPr>
            <a:r>
              <a:rPr lang="en-US" sz="1300" dirty="0"/>
              <a:t>Universal</a:t>
            </a:r>
            <a:r>
              <a:rPr lang="en-US" sz="1300" dirty="0">
                <a:ea typeface="+mn-lt"/>
                <a:cs typeface="+mn-lt"/>
              </a:rPr>
              <a:t> Declaration of Human Rights 1948, Art. 3, 5, 9, 10</a:t>
            </a:r>
            <a:endParaRPr lang="en-US" sz="1300" dirty="0"/>
          </a:p>
          <a:p>
            <a:pPr lvl="2">
              <a:lnSpc>
                <a:spcPct val="90000"/>
              </a:lnSpc>
              <a:spcBef>
                <a:spcPts val="0"/>
              </a:spcBef>
              <a:spcAft>
                <a:spcPts val="300"/>
              </a:spcAft>
            </a:pPr>
            <a:r>
              <a:rPr lang="en-US" sz="1300" i="1" dirty="0"/>
              <a:t>Arbitrary Arrest &amp; Detention</a:t>
            </a:r>
          </a:p>
          <a:p>
            <a:pPr lvl="2">
              <a:lnSpc>
                <a:spcPct val="90000"/>
              </a:lnSpc>
              <a:spcBef>
                <a:spcPts val="0"/>
              </a:spcBef>
              <a:spcAft>
                <a:spcPts val="300"/>
              </a:spcAft>
            </a:pPr>
            <a:r>
              <a:rPr lang="en-US" sz="1300" i="1" dirty="0"/>
              <a:t>Enforced Disappearances </a:t>
            </a:r>
          </a:p>
          <a:p>
            <a:pPr lvl="3">
              <a:lnSpc>
                <a:spcPct val="90000"/>
              </a:lnSpc>
              <a:spcBef>
                <a:spcPts val="0"/>
              </a:spcBef>
              <a:spcAft>
                <a:spcPts val="300"/>
              </a:spcAft>
            </a:pPr>
            <a:r>
              <a:rPr lang="en-US" sz="1050" dirty="0"/>
              <a:t>Declaration on the Protection of all Persons from Enforced Disappearance 1992</a:t>
            </a:r>
          </a:p>
          <a:p>
            <a:pPr lvl="3">
              <a:lnSpc>
                <a:spcPct val="90000"/>
              </a:lnSpc>
              <a:spcBef>
                <a:spcPts val="0"/>
              </a:spcBef>
              <a:spcAft>
                <a:spcPts val="300"/>
              </a:spcAft>
            </a:pPr>
            <a:r>
              <a:rPr lang="en-US" sz="1050" dirty="0"/>
              <a:t>International Convention for the Protection of All Persons from Enforced Disappearance 2010</a:t>
            </a:r>
          </a:p>
          <a:p>
            <a:pPr lvl="3">
              <a:lnSpc>
                <a:spcPct val="90000"/>
              </a:lnSpc>
              <a:spcBef>
                <a:spcPts val="0"/>
              </a:spcBef>
              <a:spcAft>
                <a:spcPts val="300"/>
              </a:spcAft>
            </a:pPr>
            <a:r>
              <a:rPr lang="en-US" sz="1050" dirty="0"/>
              <a:t>Fourth Geneva Convention,  Article 49 </a:t>
            </a:r>
          </a:p>
          <a:p>
            <a:pPr lvl="2">
              <a:lnSpc>
                <a:spcPct val="90000"/>
              </a:lnSpc>
              <a:spcBef>
                <a:spcPts val="0"/>
              </a:spcBef>
              <a:spcAft>
                <a:spcPts val="300"/>
              </a:spcAft>
            </a:pPr>
            <a:r>
              <a:rPr lang="en-US" sz="1300" i="1" dirty="0"/>
              <a:t>Forcible Transfer</a:t>
            </a:r>
          </a:p>
          <a:p>
            <a:pPr lvl="3">
              <a:lnSpc>
                <a:spcPct val="90000"/>
              </a:lnSpc>
              <a:spcBef>
                <a:spcPts val="0"/>
              </a:spcBef>
              <a:spcAft>
                <a:spcPts val="300"/>
              </a:spcAft>
            </a:pPr>
            <a:r>
              <a:rPr lang="en-US" sz="1050" dirty="0">
                <a:ea typeface="+mn-lt"/>
                <a:cs typeface="+mn-lt"/>
              </a:rPr>
              <a:t>Convention on the Prohibition of Torture 1984, Article 3</a:t>
            </a:r>
          </a:p>
          <a:p>
            <a:pPr lvl="2">
              <a:lnSpc>
                <a:spcPct val="90000"/>
              </a:lnSpc>
              <a:spcBef>
                <a:spcPts val="0"/>
              </a:spcBef>
              <a:spcAft>
                <a:spcPts val="300"/>
              </a:spcAft>
            </a:pPr>
            <a:r>
              <a:rPr lang="en-US" sz="1300" i="1" dirty="0"/>
              <a:t>Torture </a:t>
            </a:r>
            <a:endParaRPr lang="en-US" sz="1300" dirty="0"/>
          </a:p>
          <a:p>
            <a:pPr lvl="3">
              <a:lnSpc>
                <a:spcPct val="90000"/>
              </a:lnSpc>
              <a:spcBef>
                <a:spcPts val="0"/>
              </a:spcBef>
              <a:spcAft>
                <a:spcPts val="300"/>
              </a:spcAft>
            </a:pPr>
            <a:r>
              <a:rPr lang="en-US" sz="1050" dirty="0">
                <a:ea typeface="+mn-lt"/>
                <a:cs typeface="+mn-lt"/>
              </a:rPr>
              <a:t>Convention on the Prohibition of Torture 1984, Article 3</a:t>
            </a:r>
            <a:endParaRPr lang="en-US" sz="1050" dirty="0"/>
          </a:p>
          <a:p>
            <a:pPr lvl="3">
              <a:lnSpc>
                <a:spcPct val="90000"/>
              </a:lnSpc>
              <a:spcBef>
                <a:spcPts val="0"/>
              </a:spcBef>
              <a:spcAft>
                <a:spcPts val="300"/>
              </a:spcAft>
            </a:pPr>
            <a:r>
              <a:rPr lang="en-US" sz="1050" dirty="0">
                <a:ea typeface="+mn-lt"/>
                <a:cs typeface="+mn-lt"/>
              </a:rPr>
              <a:t>International Covenant on Civil and Political Rights 1966, Art. 7</a:t>
            </a:r>
          </a:p>
          <a:p>
            <a:pPr>
              <a:lnSpc>
                <a:spcPct val="90000"/>
              </a:lnSpc>
              <a:spcBef>
                <a:spcPts val="0"/>
              </a:spcBef>
              <a:spcAft>
                <a:spcPts val="300"/>
              </a:spcAft>
            </a:pPr>
            <a:r>
              <a:rPr lang="en-US" sz="1300" b="1" dirty="0"/>
              <a:t>Harmed:</a:t>
            </a:r>
          </a:p>
          <a:p>
            <a:pPr lvl="1">
              <a:lnSpc>
                <a:spcPct val="90000"/>
              </a:lnSpc>
              <a:spcBef>
                <a:spcPts val="0"/>
              </a:spcBef>
              <a:spcAft>
                <a:spcPts val="300"/>
              </a:spcAft>
            </a:pPr>
            <a:r>
              <a:rPr lang="en-US" sz="1300" dirty="0"/>
              <a:t>Prisoners &amp; other individuals from Global South or of </a:t>
            </a:r>
            <a:r>
              <a:rPr lang="en-US" sz="1300" dirty="0" err="1"/>
              <a:t>minoritised</a:t>
            </a:r>
            <a:r>
              <a:rPr lang="en-US" sz="1300" dirty="0"/>
              <a:t> identities in Global North</a:t>
            </a:r>
          </a:p>
          <a:p>
            <a:pPr>
              <a:lnSpc>
                <a:spcPct val="90000"/>
              </a:lnSpc>
              <a:spcBef>
                <a:spcPts val="0"/>
              </a:spcBef>
              <a:spcAft>
                <a:spcPts val="300"/>
              </a:spcAft>
            </a:pPr>
            <a:endParaRPr lang="en-US" sz="1000" dirty="0"/>
          </a:p>
        </p:txBody>
      </p:sp>
      <p:pic>
        <p:nvPicPr>
          <p:cNvPr id="4" name="Picture 4" descr="Diagram&#10;&#10;Description automatically generated">
            <a:extLst>
              <a:ext uri="{FF2B5EF4-FFF2-40B4-BE49-F238E27FC236}">
                <a16:creationId xmlns:a16="http://schemas.microsoft.com/office/drawing/2014/main" id="{D2DBA7FB-D9CF-323E-476B-9A80EB8A3D67}"/>
              </a:ext>
            </a:extLst>
          </p:cNvPr>
          <p:cNvPicPr>
            <a:picLocks noChangeAspect="1"/>
          </p:cNvPicPr>
          <p:nvPr/>
        </p:nvPicPr>
        <p:blipFill>
          <a:blip r:embed="rId3"/>
          <a:stretch>
            <a:fillRect/>
          </a:stretch>
        </p:blipFill>
        <p:spPr>
          <a:xfrm>
            <a:off x="6520535" y="2022613"/>
            <a:ext cx="5402445" cy="2718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tar: 6 Points 9">
            <a:extLst>
              <a:ext uri="{FF2B5EF4-FFF2-40B4-BE49-F238E27FC236}">
                <a16:creationId xmlns:a16="http://schemas.microsoft.com/office/drawing/2014/main" id="{69EE120C-D5A9-648B-2041-6B72170F4CD7}"/>
              </a:ext>
            </a:extLst>
          </p:cNvPr>
          <p:cNvSpPr/>
          <p:nvPr/>
        </p:nvSpPr>
        <p:spPr>
          <a:xfrm>
            <a:off x="6698973" y="3220277"/>
            <a:ext cx="215348" cy="215348"/>
          </a:xfrm>
          <a:prstGeom prst="star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Map&#10;&#10;Description automatically generated">
            <a:extLst>
              <a:ext uri="{FF2B5EF4-FFF2-40B4-BE49-F238E27FC236}">
                <a16:creationId xmlns:a16="http://schemas.microsoft.com/office/drawing/2014/main" id="{1682DDBF-062A-8138-B37A-38159DA55395}"/>
              </a:ext>
            </a:extLst>
          </p:cNvPr>
          <p:cNvPicPr>
            <a:picLocks noChangeAspect="1"/>
          </p:cNvPicPr>
          <p:nvPr/>
        </p:nvPicPr>
        <p:blipFill>
          <a:blip r:embed="rId4"/>
          <a:stretch>
            <a:fillRect/>
          </a:stretch>
        </p:blipFill>
        <p:spPr>
          <a:xfrm>
            <a:off x="5837639" y="4737402"/>
            <a:ext cx="3604591" cy="1886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87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163</TotalTime>
  <Words>3696</Words>
  <Application>Microsoft Macintosh PowerPoint</Application>
  <PresentationFormat>Widescreen</PresentationFormat>
  <Paragraphs>230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Marriages of Convenience: Developing the state co-offending conceptual framework</vt:lpstr>
      <vt:lpstr>POSITIONALITy &amp;  Reflexive Statement</vt:lpstr>
      <vt:lpstr>Definition of terms</vt:lpstr>
      <vt:lpstr>Research Aims</vt:lpstr>
      <vt:lpstr>RESEARCH METHOD</vt:lpstr>
      <vt:lpstr>PRIMARY CASE: Chagos</vt:lpstr>
      <vt:lpstr>PRIMARY CASE: Chagos</vt:lpstr>
      <vt:lpstr>TEST CASE 1: YEMEN</vt:lpstr>
      <vt:lpstr>TEST CASE 2:  Extraordinary Renditions</vt:lpstr>
      <vt:lpstr>Emerging Patterns</vt:lpstr>
      <vt:lpstr>Next Steps</vt:lpstr>
      <vt:lpstr>Thank you  Dr Anamika Twyman Ghoshal &amp; Dr Omar El Masri         atwymanghoshal@glos.ac.uk          oelmasri@glos.ac.uk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TWYMAN GHOSHAL, Anamika (Dr)</cp:lastModifiedBy>
  <cp:revision>13</cp:revision>
  <cp:lastPrinted>2022-09-09T11:32:56Z</cp:lastPrinted>
  <dcterms:created xsi:type="dcterms:W3CDTF">2022-06-22T10:09:43Z</dcterms:created>
  <dcterms:modified xsi:type="dcterms:W3CDTF">2022-09-22T13:25:55Z</dcterms:modified>
</cp:coreProperties>
</file>