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5"/>
  </p:notesMasterIdLst>
  <p:sldIdLst>
    <p:sldId id="1274" r:id="rId2"/>
    <p:sldId id="1273" r:id="rId3"/>
    <p:sldId id="1265" r:id="rId4"/>
    <p:sldId id="1266" r:id="rId5"/>
    <p:sldId id="1269" r:id="rId6"/>
    <p:sldId id="1270" r:id="rId7"/>
    <p:sldId id="1276" r:id="rId8"/>
    <p:sldId id="1267" r:id="rId9"/>
    <p:sldId id="1263" r:id="rId10"/>
    <p:sldId id="1275" r:id="rId11"/>
    <p:sldId id="1272" r:id="rId12"/>
    <p:sldId id="1268" r:id="rId13"/>
    <p:sldId id="273" r:id="rId14"/>
  </p:sldIdLst>
  <p:sldSz cx="9144000" cy="6858000" type="screen4x3"/>
  <p:notesSz cx="6858000" cy="9296400"/>
  <p:custDataLst>
    <p:tags r:id="rId16"/>
  </p:custDataLst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1536" y="6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128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tags" Target="tags/tag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B304B9-C0D9-4848-BE70-47E68F71F5D8}" type="datetimeFigureOut">
              <a:rPr lang="en-GB" smtClean="0"/>
              <a:t>05/12/2022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5790"/>
            <a:ext cx="5486400" cy="418338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41CE9A-5C1A-4999-9541-C2C4EF17E9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08341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C41CE9A-5C1A-4999-9541-C2C4EF17E9A6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53621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C41CE9A-5C1A-4999-9541-C2C4EF17E9A6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179500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C41CE9A-5C1A-4999-9541-C2C4EF17E9A6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962029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C41CE9A-5C1A-4999-9541-C2C4EF17E9A6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146817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C41CE9A-5C1A-4999-9541-C2C4EF17E9A6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53716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C41CE9A-5C1A-4999-9541-C2C4EF17E9A6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07582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C41CE9A-5C1A-4999-9541-C2C4EF17E9A6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95605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C41CE9A-5C1A-4999-9541-C2C4EF17E9A6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8470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C41CE9A-5C1A-4999-9541-C2C4EF17E9A6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034628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C41CE9A-5C1A-4999-9541-C2C4EF17E9A6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258024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C41CE9A-5C1A-4999-9541-C2C4EF17E9A6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986867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C41CE9A-5C1A-4999-9541-C2C4EF17E9A6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233067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64871802-8079-434C-ABC6-7140B08646B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055688" y="287338"/>
            <a:ext cx="4779962" cy="358616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B966B9CF-AF39-4357-BB32-000DB0010F8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61989" y="4020371"/>
            <a:ext cx="5545137" cy="4562660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179" rIns="94179"/>
          <a:lstStyle/>
          <a:p>
            <a:pPr marL="279400" indent="-279400">
              <a:buFontTx/>
              <a:buChar char="•"/>
            </a:pPr>
            <a:endParaRPr lang="en-US" altLang="de-DE" sz="1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76577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de-DE"/>
              <a:t>Titelmasterformat durch Klicken bearbeiten</a:t>
            </a:r>
            <a:endParaRPr lang="en-GB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de-DE"/>
              <a:t>Formatvorlage des Untertitelmasters durch Klicken bearbeiten</a:t>
            </a:r>
            <a:endParaRPr lang="en-GB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FE243-B6DD-4BD9-9FEF-FEFE95DE948B}" type="datetime1">
              <a:rPr lang="en-GB" smtClean="0"/>
              <a:t>05/12/2022</a:t>
            </a:fld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       The Eighth International Conference on Information, Process, and Knowledge Management eKNOW 2016, Venice, Italy, April2016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4A3B2-A79F-4E34-BD9F-5120687E05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97064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GB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E0DE8-A6AD-4D84-8DC0-54E82C2B901C}" type="datetime1">
              <a:rPr lang="en-GB" smtClean="0"/>
              <a:t>05/12/2022</a:t>
            </a:fld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       The Eighth International Conference on Information, Process, and Knowledge Management eKNOW 2016, Venice, Italy, April2016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4A3B2-A79F-4E34-BD9F-5120687E05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96440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GB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07405-2B54-43DF-87B3-8D9AFF848E82}" type="datetime1">
              <a:rPr lang="en-GB" smtClean="0"/>
              <a:t>05/12/2022</a:t>
            </a:fld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       The Eighth International Conference on Information, Process, and Knowledge Management eKNOW 2016, Venice, Italy, April2016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4A3B2-A79F-4E34-BD9F-5120687E05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2524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2CCB6528-A1E7-48DF-BB71-68907D3012B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586" y="6519183"/>
            <a:ext cx="2057657" cy="36603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295D50-98BC-417A-B98F-522A3BC0FBBF}" type="datetime1">
              <a:rPr lang="de-DE"/>
              <a:pPr>
                <a:defRPr/>
              </a:pPr>
              <a:t>05.12.2022</a:t>
            </a:fld>
            <a:endParaRPr lang="en-US" dirty="0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id="{1D039C8E-FFF5-4D61-93B8-6944A949ED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758" y="6519183"/>
            <a:ext cx="3086485" cy="36603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Kerstin Felser </a:t>
            </a:r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id="{00DBAFCC-00BA-428D-98CA-188ADC9007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757" y="6519183"/>
            <a:ext cx="2057657" cy="366032"/>
          </a:xfrm>
        </p:spPr>
        <p:txBody>
          <a:bodyPr/>
          <a:lstStyle>
            <a:lvl1pPr>
              <a:defRPr/>
            </a:lvl1pPr>
          </a:lstStyle>
          <a:p>
            <a:fld id="{E1695C5D-72B5-4F3D-8E22-F655461C5B50}" type="slidenum">
              <a:rPr lang="en-US" altLang="de-DE"/>
              <a:pPr/>
              <a:t>‹#›</a:t>
            </a:fld>
            <a:endParaRPr lang="en-US" altLang="de-DE"/>
          </a:p>
        </p:txBody>
      </p:sp>
    </p:spTree>
    <p:extLst>
      <p:ext uri="{BB962C8B-B14F-4D97-AF65-F5344CB8AC3E}">
        <p14:creationId xmlns:p14="http://schemas.microsoft.com/office/powerpoint/2010/main" val="33291656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GB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B51E5-3314-47E2-83B6-BD89BC217637}" type="datetime1">
              <a:rPr lang="en-GB" smtClean="0"/>
              <a:t>05/12/2022</a:t>
            </a:fld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       The Eighth International Conference on Information, Process, and Knowledge Management eKNOW 2016, Venice, Italy, April2016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4A3B2-A79F-4E34-BD9F-5120687E05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41036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de-DE"/>
              <a:t>Titelmasterformat durch Klicken bearbeiten</a:t>
            </a:r>
            <a:endParaRPr lang="en-GB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B8D78-FA5A-4F02-B588-76A2692ACA19}" type="datetime1">
              <a:rPr lang="en-GB" smtClean="0"/>
              <a:t>05/12/2022</a:t>
            </a:fld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       The Eighth International Conference on Information, Process, and Knowledge Management eKNOW 2016, Venice, Italy, April2016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4A3B2-A79F-4E34-BD9F-5120687E05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79397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GB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E388C-9273-4749-9294-5B8A0E62F921}" type="datetime1">
              <a:rPr lang="en-GB" smtClean="0"/>
              <a:t>05/12/2022</a:t>
            </a:fld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       The Eighth International Conference on Information, Process, and Knowledge Management eKNOW 2016, Venice, Italy, April2016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4A3B2-A79F-4E34-BD9F-5120687E05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94605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en-GB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FE646-8F86-43C4-8186-43DF30EDCB97}" type="datetime1">
              <a:rPr lang="en-GB" smtClean="0"/>
              <a:t>05/12/2022</a:t>
            </a:fld>
            <a:endParaRPr lang="en-GB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       The Eighth International Conference on Information, Process, and Knowledge Management eKNOW 2016, Venice, Italy, April2016</a:t>
            </a:r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4A3B2-A79F-4E34-BD9F-5120687E05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97444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GB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C4F6D-5EEE-4DDB-BF21-05BA2E858D0D}" type="datetime1">
              <a:rPr lang="en-GB" smtClean="0"/>
              <a:t>05/12/2022</a:t>
            </a:fld>
            <a:endParaRPr lang="en-GB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       The Eighth International Conference on Information, Process, and Knowledge Management eKNOW 2016, Venice, Italy, April2016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4A3B2-A79F-4E34-BD9F-5120687E05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81278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0EE27-EF07-47A5-8DC6-9976B6E594AD}" type="datetime1">
              <a:rPr lang="en-GB" smtClean="0"/>
              <a:t>05/12/2022</a:t>
            </a:fld>
            <a:endParaRPr lang="en-GB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       The Eighth International Conference on Information, Process, and Knowledge Management eKNOW 2016, Venice, Italy, April2016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4A3B2-A79F-4E34-BD9F-5120687E05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30891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/>
              <a:t>Titelmasterformat durch Klicken bearbeiten</a:t>
            </a:r>
            <a:endParaRPr lang="en-GB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D08D0-2439-4F42-AD23-05AC1223082F}" type="datetime1">
              <a:rPr lang="en-GB" smtClean="0"/>
              <a:t>05/12/2022</a:t>
            </a:fld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       The Eighth International Conference on Information, Process, and Knowledge Management eKNOW 2016, Venice, Italy, April2016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4A3B2-A79F-4E34-BD9F-5120687E05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72050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/>
              <a:t>Titelmasterformat durch Klicken bearbeiten</a:t>
            </a:r>
            <a:endParaRPr lang="en-GB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GB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8388A-F3B4-4DAA-834C-F3E5706F11AD}" type="datetime1">
              <a:rPr lang="en-GB" smtClean="0"/>
              <a:t>05/12/2022</a:t>
            </a:fld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       The Eighth International Conference on Information, Process, and Knowledge Management eKNOW 2016, Venice, Italy, April2016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4A3B2-A79F-4E34-BD9F-5120687E05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93849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en-GB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A29031-8201-41CF-AE8F-21E1C7F91AA5}" type="datetime1">
              <a:rPr lang="en-GB" smtClean="0"/>
              <a:t>05/12/2022</a:t>
            </a:fld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/>
              <a:t>       The Eighth International Conference on Information, Process, and Knowledge Management eKNOW 2016, Venice, Italy, April2016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64A3B2-A79F-4E34-BD9F-5120687E05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09382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</p:sldLayoutIdLst>
  <p:hf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M0p0KvctDlc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27C9C2-03E3-44C1-A76E-7C82517544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20" y="59859"/>
            <a:ext cx="531515" cy="560829"/>
          </a:xfrm>
        </p:spPr>
        <p:txBody>
          <a:bodyPr>
            <a:normAutofit/>
          </a:bodyPr>
          <a:lstStyle/>
          <a:p>
            <a:r>
              <a:rPr lang="en-US" sz="1800" dirty="0"/>
              <a:t>.</a:t>
            </a:r>
            <a:endParaRPr lang="en-GB" sz="180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207E0C9-F745-4D6B-8282-1C7CD5E8BD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4A3B2-A79F-4E34-BD9F-5120687E052F}" type="slidenum">
              <a:rPr lang="en-GB" smtClean="0"/>
              <a:t>1</a:t>
            </a:fld>
            <a:endParaRPr lang="en-GB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275C15B-665C-4F83-B391-5D7B363757BE}"/>
              </a:ext>
            </a:extLst>
          </p:cNvPr>
          <p:cNvSpPr/>
          <p:nvPr/>
        </p:nvSpPr>
        <p:spPr>
          <a:xfrm>
            <a:off x="251520" y="59859"/>
            <a:ext cx="8640960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/>
              <a:t>Preparing for the Impact of Digital and Emerging Technologies</a:t>
            </a:r>
            <a:endParaRPr lang="en-GB" sz="2400" dirty="0"/>
          </a:p>
          <a:p>
            <a:r>
              <a:rPr lang="en-US" sz="2400" dirty="0"/>
              <a:t>Martin Wynn                                  (C11 Webinar December 1</a:t>
            </a:r>
            <a:r>
              <a:rPr lang="en-US" sz="2400" baseline="30000" dirty="0"/>
              <a:t>st</a:t>
            </a:r>
            <a:r>
              <a:rPr lang="en-US" sz="2400" dirty="0"/>
              <a:t>, 2022)</a:t>
            </a:r>
          </a:p>
          <a:p>
            <a:endParaRPr lang="en-US" sz="2400" dirty="0"/>
          </a:p>
          <a:p>
            <a:r>
              <a:rPr lang="en-US" sz="2400" b="1" u="sng" dirty="0"/>
              <a:t>AGENDA</a:t>
            </a:r>
          </a:p>
          <a:p>
            <a:endParaRPr lang="en-GB" sz="2400" u="sng" dirty="0"/>
          </a:p>
          <a:p>
            <a:r>
              <a:rPr lang="en-GB" sz="2400" dirty="0"/>
              <a:t>1. </a:t>
            </a:r>
            <a:r>
              <a:rPr lang="en-GB" sz="2800" b="1" dirty="0"/>
              <a:t>What are these technologies?</a:t>
            </a:r>
            <a:endParaRPr lang="en-GB" sz="2800" dirty="0"/>
          </a:p>
          <a:p>
            <a:endParaRPr lang="en-GB" sz="2800" dirty="0"/>
          </a:p>
          <a:p>
            <a:pPr marL="342900" indent="-342900">
              <a:buAutoNum type="arabicPeriod" startAt="2"/>
            </a:pPr>
            <a:r>
              <a:rPr lang="en-GB" sz="2800" b="1" dirty="0"/>
              <a:t>Who is using them? </a:t>
            </a:r>
            <a:endParaRPr lang="en-GB" sz="2800" dirty="0"/>
          </a:p>
          <a:p>
            <a:pPr marL="342900" indent="-342900">
              <a:buAutoNum type="arabicPeriod" startAt="2"/>
            </a:pPr>
            <a:endParaRPr lang="en-GB" sz="2800" dirty="0"/>
          </a:p>
          <a:p>
            <a:r>
              <a:rPr lang="en-GB" sz="2800" b="1" dirty="0"/>
              <a:t>3. What are the benefits? </a:t>
            </a:r>
          </a:p>
          <a:p>
            <a:endParaRPr lang="en-US" sz="2800" b="1" dirty="0"/>
          </a:p>
          <a:p>
            <a:r>
              <a:rPr lang="en-US" sz="2800" b="1" dirty="0"/>
              <a:t>4</a:t>
            </a:r>
            <a:r>
              <a:rPr lang="en-GB" sz="2800" b="1" dirty="0"/>
              <a:t>. What are the implications for the management of IT?</a:t>
            </a:r>
          </a:p>
          <a:p>
            <a:endParaRPr lang="en-US" sz="2800" b="1" dirty="0"/>
          </a:p>
          <a:p>
            <a:r>
              <a:rPr lang="en-US" sz="2800" b="1" dirty="0"/>
              <a:t>5</a:t>
            </a:r>
            <a:r>
              <a:rPr lang="en-GB" sz="2800" b="1" dirty="0"/>
              <a:t>. </a:t>
            </a:r>
            <a:r>
              <a:rPr lang="en-US" sz="2800" b="1" dirty="0"/>
              <a:t>How important is IT strategy?</a:t>
            </a:r>
          </a:p>
          <a:p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9911115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27C9C2-03E3-44C1-A76E-7C82517544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20" y="59859"/>
            <a:ext cx="531515" cy="560829"/>
          </a:xfrm>
        </p:spPr>
        <p:txBody>
          <a:bodyPr>
            <a:normAutofit/>
          </a:bodyPr>
          <a:lstStyle/>
          <a:p>
            <a:r>
              <a:rPr lang="en-US" sz="1800" dirty="0"/>
              <a:t>.</a:t>
            </a:r>
            <a:endParaRPr lang="en-GB" sz="180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207E0C9-F745-4D6B-8282-1C7CD5E8BD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4A3B2-A79F-4E34-BD9F-5120687E052F}" type="slidenum">
              <a:rPr lang="en-GB" smtClean="0"/>
              <a:t>10</a:t>
            </a:fld>
            <a:endParaRPr lang="en-GB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275C15B-665C-4F83-B391-5D7B363757BE}"/>
              </a:ext>
            </a:extLst>
          </p:cNvPr>
          <p:cNvSpPr/>
          <p:nvPr/>
        </p:nvSpPr>
        <p:spPr>
          <a:xfrm>
            <a:off x="179512" y="136524"/>
            <a:ext cx="8712968" cy="57861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sz="3600" b="1" dirty="0"/>
          </a:p>
          <a:p>
            <a:endParaRPr lang="en-GB" sz="3600" b="1" dirty="0"/>
          </a:p>
          <a:p>
            <a:r>
              <a:rPr lang="en-US" sz="3600" b="1" dirty="0"/>
              <a:t>A</a:t>
            </a:r>
            <a:r>
              <a:rPr lang="en-GB" sz="3600" b="1" dirty="0"/>
              <a:t>re technology strategies and policies for systems integration and technology connectivity still relevant?</a:t>
            </a:r>
          </a:p>
          <a:p>
            <a:endParaRPr lang="en-US" sz="3600" b="1" dirty="0"/>
          </a:p>
          <a:p>
            <a:r>
              <a:rPr lang="en-US" sz="3600" b="1" dirty="0"/>
              <a:t>C</a:t>
            </a:r>
            <a:r>
              <a:rPr lang="en-GB" sz="3600" b="1" dirty="0"/>
              <a:t>an integration and connectivity issues be resolved by use of link software (APIs, middleware, bus layer software)?</a:t>
            </a:r>
          </a:p>
          <a:p>
            <a:endParaRPr lang="en-GB" sz="2800" b="1" dirty="0"/>
          </a:p>
          <a:p>
            <a:endParaRPr lang="en-GB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008EF05-4E97-43C7-B137-07E8295CABD4}"/>
              </a:ext>
            </a:extLst>
          </p:cNvPr>
          <p:cNvSpPr/>
          <p:nvPr/>
        </p:nvSpPr>
        <p:spPr>
          <a:xfrm>
            <a:off x="53326" y="360593"/>
            <a:ext cx="849694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5. HOW IMPORTANT IS IT STRATEGY IN THE DIGITAL ERA?</a:t>
            </a:r>
          </a:p>
        </p:txBody>
      </p:sp>
    </p:spTree>
    <p:extLst>
      <p:ext uri="{BB962C8B-B14F-4D97-AF65-F5344CB8AC3E}">
        <p14:creationId xmlns:p14="http://schemas.microsoft.com/office/powerpoint/2010/main" val="5893717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27C9C2-03E3-44C1-A76E-7C82517544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20" y="59859"/>
            <a:ext cx="531515" cy="560829"/>
          </a:xfrm>
        </p:spPr>
        <p:txBody>
          <a:bodyPr>
            <a:normAutofit/>
          </a:bodyPr>
          <a:lstStyle/>
          <a:p>
            <a:r>
              <a:rPr lang="en-US" sz="1800" dirty="0"/>
              <a:t>.</a:t>
            </a:r>
            <a:endParaRPr lang="en-GB" sz="180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207E0C9-F745-4D6B-8282-1C7CD5E8BD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4A3B2-A79F-4E34-BD9F-5120687E052F}" type="slidenum">
              <a:rPr lang="en-GB" smtClean="0"/>
              <a:t>11</a:t>
            </a:fld>
            <a:endParaRPr lang="en-GB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275C15B-665C-4F83-B391-5D7B363757BE}"/>
              </a:ext>
            </a:extLst>
          </p:cNvPr>
          <p:cNvSpPr/>
          <p:nvPr/>
        </p:nvSpPr>
        <p:spPr>
          <a:xfrm>
            <a:off x="251520" y="59859"/>
            <a:ext cx="8640960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b="1" dirty="0"/>
              <a:t>A MAJOR HOSPITALITY INDUSTRY OPERATOR</a:t>
            </a:r>
          </a:p>
          <a:p>
            <a:r>
              <a:rPr lang="en-GB" sz="2400" dirty="0"/>
              <a:t>The company’s digital/IT strategy can be summed up as follows:</a:t>
            </a:r>
          </a:p>
          <a:p>
            <a:endParaRPr lang="en-GB" sz="2400" dirty="0"/>
          </a:p>
          <a:p>
            <a:r>
              <a:rPr lang="en-GB" sz="2400" dirty="0"/>
              <a:t>1. </a:t>
            </a:r>
            <a:r>
              <a:rPr lang="en-GB" sz="2400" b="1" dirty="0"/>
              <a:t>Use digital technologies to</a:t>
            </a:r>
            <a:r>
              <a:rPr lang="en-GB" sz="2400" dirty="0"/>
              <a:t>:</a:t>
            </a:r>
          </a:p>
          <a:p>
            <a:r>
              <a:rPr lang="en-GB" sz="2400" dirty="0"/>
              <a:t>o	enhance customer service and the customer experience</a:t>
            </a:r>
          </a:p>
          <a:p>
            <a:r>
              <a:rPr lang="en-GB" sz="2400" dirty="0"/>
              <a:t>o	drive beneficial change in the internal user experience</a:t>
            </a:r>
          </a:p>
          <a:p>
            <a:r>
              <a:rPr lang="en-GB" sz="2400" dirty="0"/>
              <a:t>o	deliver overall efficiency gains.</a:t>
            </a:r>
          </a:p>
          <a:p>
            <a:endParaRPr lang="en-GB" sz="2400" dirty="0"/>
          </a:p>
          <a:p>
            <a:pPr marL="342900" indent="-342900">
              <a:buAutoNum type="arabicPeriod" startAt="2"/>
            </a:pPr>
            <a:r>
              <a:rPr lang="en-GB" sz="2400" b="1" dirty="0"/>
              <a:t>Progress digitalization on a project by project basis</a:t>
            </a:r>
            <a:r>
              <a:rPr lang="en-GB" sz="2400" dirty="0"/>
              <a:t>, working as a unified team within the IT function and with user management and outside third-parties (collaborative development).</a:t>
            </a:r>
          </a:p>
          <a:p>
            <a:pPr marL="342900" indent="-342900">
              <a:buAutoNum type="arabicPeriod" startAt="2"/>
            </a:pPr>
            <a:endParaRPr lang="en-GB" sz="2400" dirty="0"/>
          </a:p>
          <a:p>
            <a:r>
              <a:rPr lang="en-GB" sz="2400" dirty="0"/>
              <a:t>3. Any issues as regards overall </a:t>
            </a:r>
            <a:r>
              <a:rPr lang="en-GB" sz="2400" b="1" dirty="0"/>
              <a:t>technology connectivity and provision of management information </a:t>
            </a:r>
            <a:r>
              <a:rPr lang="en-GB" sz="2400" dirty="0"/>
              <a:t>can be addressed by using APIs and service bus layer software. Analytics teams need to develop the skills and knowledge to access different datasets as required.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426585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207E0C9-F745-4D6B-8282-1C7CD5E8BD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4A3B2-A79F-4E34-BD9F-5120687E052F}" type="slidenum">
              <a:rPr lang="en-GB" smtClean="0"/>
              <a:t>12</a:t>
            </a:fld>
            <a:endParaRPr lang="en-GB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275C15B-665C-4F83-B391-5D7B363757BE}"/>
              </a:ext>
            </a:extLst>
          </p:cNvPr>
          <p:cNvSpPr/>
          <p:nvPr/>
        </p:nvSpPr>
        <p:spPr>
          <a:xfrm>
            <a:off x="179512" y="136524"/>
            <a:ext cx="8712968" cy="57861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/>
              <a:t>MGM China Holdings is a hospitality industry company operating in Macau, SE Asia. One of their two resorts is MGM COTAI which features their Spectacle theatre.</a:t>
            </a:r>
            <a:r>
              <a:rPr lang="en-GB" sz="3200" b="1" dirty="0"/>
              <a:t> Their </a:t>
            </a:r>
            <a:r>
              <a:rPr lang="en-GB" sz="3200" b="1" u="sng" dirty="0"/>
              <a:t>Digital Technology and Solutions Division </a:t>
            </a:r>
            <a:r>
              <a:rPr lang="en-GB" sz="3200" b="1" dirty="0"/>
              <a:t>supports and implements all IT and Digital Products and Services for the company.</a:t>
            </a:r>
            <a:endParaRPr lang="en-US" b="1" dirty="0"/>
          </a:p>
          <a:p>
            <a:endParaRPr lang="en-US" b="1" dirty="0"/>
          </a:p>
          <a:p>
            <a:endParaRPr lang="en-GB" b="1" dirty="0"/>
          </a:p>
          <a:p>
            <a:r>
              <a:rPr lang="en-US" sz="2000" u="sng" dirty="0">
                <a:solidFill>
                  <a:schemeClr val="accent1">
                    <a:lumMod val="75000"/>
                  </a:schemeClr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The Spectacle at MGM COTAI, by </a:t>
            </a:r>
            <a:r>
              <a:rPr lang="en-US" sz="2000" u="sng" dirty="0" err="1">
                <a:solidFill>
                  <a:schemeClr val="accent1">
                    <a:lumMod val="75000"/>
                  </a:schemeClr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Electrosonic</a:t>
            </a:r>
            <a:r>
              <a:rPr lang="en-US" sz="2000" u="sng" dirty="0">
                <a:solidFill>
                  <a:schemeClr val="accent1">
                    <a:lumMod val="75000"/>
                  </a:schemeClr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– YouTube</a:t>
            </a:r>
            <a:endParaRPr lang="en-US" sz="2000" u="sng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en-US" u="sng" dirty="0"/>
          </a:p>
          <a:p>
            <a:r>
              <a:rPr lang="en-US" sz="1600" b="0" i="0" dirty="0" err="1">
                <a:effectLst/>
                <a:latin typeface="Arial" panose="020B0604020202020204" pitchFamily="34" charset="0"/>
              </a:rPr>
              <a:t>Electrosonic</a:t>
            </a:r>
            <a:r>
              <a:rPr lang="en-US" sz="1600" b="0" i="0" dirty="0">
                <a:solidFill>
                  <a:srgbClr val="0C64C0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en-US" sz="1600" b="0" i="1" dirty="0">
                <a:solidFill>
                  <a:srgbClr val="333333"/>
                </a:solidFill>
                <a:effectLst/>
                <a:latin typeface="avenir-regular-class"/>
              </a:rPr>
              <a:t>The Spectacle at MGM COTAI, by </a:t>
            </a:r>
            <a:r>
              <a:rPr lang="en-US" sz="1600" b="0" i="1" dirty="0" err="1">
                <a:solidFill>
                  <a:srgbClr val="333333"/>
                </a:solidFill>
                <a:effectLst/>
                <a:latin typeface="avenir-regular-class"/>
              </a:rPr>
              <a:t>Electrosonic</a:t>
            </a:r>
            <a:r>
              <a:rPr lang="en-US" sz="1600" b="0" i="1" dirty="0">
                <a:solidFill>
                  <a:srgbClr val="333333"/>
                </a:solidFill>
                <a:effectLst/>
                <a:latin typeface="avenir-regular-class"/>
              </a:rPr>
              <a:t>, </a:t>
            </a:r>
            <a:r>
              <a:rPr lang="en-US" sz="1600" b="0" i="0" dirty="0">
                <a:solidFill>
                  <a:srgbClr val="333333"/>
                </a:solidFill>
                <a:effectLst/>
                <a:latin typeface="avenir-regular-class"/>
              </a:rPr>
              <a:t>online video recording, YouTube, November 2022</a:t>
            </a:r>
            <a:r>
              <a:rPr lang="en-US" sz="1600" b="0" i="0" dirty="0">
                <a:solidFill>
                  <a:srgbClr val="0C64C0"/>
                </a:solidFill>
                <a:effectLst/>
                <a:latin typeface="avenir-regular-class"/>
              </a:rPr>
              <a:t>, </a:t>
            </a:r>
            <a:r>
              <a:rPr lang="en-US" sz="1600" b="0" i="0" dirty="0">
                <a:solidFill>
                  <a:srgbClr val="333333"/>
                </a:solidFill>
                <a:effectLst/>
                <a:latin typeface="avenir-regular-class"/>
              </a:rPr>
              <a:t>&lt;</a:t>
            </a:r>
            <a:r>
              <a:rPr lang="en-US" sz="1600" b="0" i="0" u="none" strike="noStrike" dirty="0">
                <a:solidFill>
                  <a:srgbClr val="20366F"/>
                </a:solidFill>
                <a:effectLst/>
                <a:latin typeface="avenir-regular-class"/>
                <a:hlinkClick r:id="rId3"/>
              </a:rPr>
              <a:t>https://www.youtube.com/watch?v=M0p0KvctDlc</a:t>
            </a:r>
            <a:r>
              <a:rPr lang="en-US" sz="1600" b="0" i="0" dirty="0">
                <a:solidFill>
                  <a:srgbClr val="0C64C0"/>
                </a:solidFill>
                <a:effectLst/>
                <a:latin typeface="avenir-regular-class"/>
              </a:rPr>
              <a:t>&gt; </a:t>
            </a:r>
            <a:r>
              <a:rPr lang="en-US" sz="1600" b="0" i="0" dirty="0">
                <a:effectLst/>
                <a:latin typeface="avenir-regular-class"/>
              </a:rPr>
              <a:t>[accessed </a:t>
            </a:r>
            <a:r>
              <a:rPr lang="en-US" sz="1600" b="0" i="0" dirty="0">
                <a:solidFill>
                  <a:srgbClr val="333333"/>
                </a:solidFill>
                <a:effectLst/>
                <a:latin typeface="avenir-regular-class"/>
              </a:rPr>
              <a:t>1 December 2022].   </a:t>
            </a:r>
            <a:endParaRPr lang="en-US" sz="1600" u="sng" dirty="0"/>
          </a:p>
          <a:p>
            <a:endParaRPr lang="en-US" u="sng" dirty="0"/>
          </a:p>
          <a:p>
            <a:endParaRPr lang="en-US" u="sng" dirty="0"/>
          </a:p>
          <a:p>
            <a:endParaRPr lang="en-US" u="sng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26116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27C9C2-03E3-44C1-A76E-7C82517544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20" y="59859"/>
            <a:ext cx="531515" cy="560829"/>
          </a:xfrm>
        </p:spPr>
        <p:txBody>
          <a:bodyPr>
            <a:normAutofit/>
          </a:bodyPr>
          <a:lstStyle/>
          <a:p>
            <a:r>
              <a:rPr lang="en-US" sz="1800" dirty="0"/>
              <a:t>.</a:t>
            </a:r>
            <a:endParaRPr lang="en-GB" sz="180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207E0C9-F745-4D6B-8282-1C7CD5E8BD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4A3B2-A79F-4E34-BD9F-5120687E052F}" type="slidenum">
              <a:rPr lang="en-GB" smtClean="0"/>
              <a:t>13</a:t>
            </a:fld>
            <a:endParaRPr lang="en-GB" dirty="0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AAD52BA2-168F-463C-A900-C222F3E0EB77}"/>
              </a:ext>
            </a:extLst>
          </p:cNvPr>
          <p:cNvGraphicFramePr>
            <a:graphicFrameLocks noGrp="1"/>
          </p:cNvGraphicFramePr>
          <p:nvPr/>
        </p:nvGraphicFramePr>
        <p:xfrm>
          <a:off x="0" y="314703"/>
          <a:ext cx="9144000" cy="604164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22322">
                  <a:extLst>
                    <a:ext uri="{9D8B030D-6E8A-4147-A177-3AD203B41FA5}">
                      <a16:colId xmlns:a16="http://schemas.microsoft.com/office/drawing/2014/main" val="4172523263"/>
                    </a:ext>
                  </a:extLst>
                </a:gridCol>
                <a:gridCol w="3525742">
                  <a:extLst>
                    <a:ext uri="{9D8B030D-6E8A-4147-A177-3AD203B41FA5}">
                      <a16:colId xmlns:a16="http://schemas.microsoft.com/office/drawing/2014/main" val="2273749184"/>
                    </a:ext>
                  </a:extLst>
                </a:gridCol>
                <a:gridCol w="3995936">
                  <a:extLst>
                    <a:ext uri="{9D8B030D-6E8A-4147-A177-3AD203B41FA5}">
                      <a16:colId xmlns:a16="http://schemas.microsoft.com/office/drawing/2014/main" val="2813567562"/>
                    </a:ext>
                  </a:extLst>
                </a:gridCol>
              </a:tblGrid>
              <a:tr h="719562">
                <a:tc>
                  <a:txBody>
                    <a:bodyPr/>
                    <a:lstStyle/>
                    <a:p>
                      <a:pPr fontAlgn="base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Dimension/Focus</a:t>
                      </a:r>
                      <a:endParaRPr lang="en-GB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800" dirty="0">
                          <a:effectLst/>
                        </a:rPr>
                        <a:t>INTERNAL</a:t>
                      </a:r>
                      <a:endParaRPr lang="en-GB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800" dirty="0">
                          <a:effectLst/>
                        </a:rPr>
                        <a:t>EXTERNAL</a:t>
                      </a:r>
                      <a:endParaRPr lang="en-GB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86713917"/>
                  </a:ext>
                </a:extLst>
              </a:tr>
              <a:tr h="1470567">
                <a:tc>
                  <a:txBody>
                    <a:bodyPr/>
                    <a:lstStyle/>
                    <a:p>
                      <a:pPr fontAlgn="base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TECHNOLOGY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Plan and budget for digital technology deployment. Use cases (technology aspects). Enterprise architecture. Data management. Cybersecurity. Ethics.</a:t>
                      </a:r>
                      <a:endParaRPr lang="en-GB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Cloud Services. Platforms. Ecosystems. Fog and edge computing. Technology radar.</a:t>
                      </a:r>
                      <a:endParaRPr lang="en-GB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1951948"/>
                  </a:ext>
                </a:extLst>
              </a:tr>
              <a:tr h="1997033">
                <a:tc>
                  <a:txBody>
                    <a:bodyPr/>
                    <a:lstStyle/>
                    <a:p>
                      <a:pPr fontAlgn="base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PEOPLE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New competencies and skills in IT development and support. IT culture review. Advise and support re-training and new skills development in user departments. Possible new management or executive roles (CTO, CDO, etc).</a:t>
                      </a:r>
                      <a:endParaRPr lang="en-GB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Digital skills recruitment. Co-operative relationships with industry providers. New alliances executive to executive.</a:t>
                      </a:r>
                    </a:p>
                    <a:p>
                      <a:pPr fontAlgn="base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 </a:t>
                      </a:r>
                      <a:endParaRPr lang="en-GB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41671611"/>
                  </a:ext>
                </a:extLst>
              </a:tr>
              <a:tr h="1767619">
                <a:tc>
                  <a:txBody>
                    <a:bodyPr/>
                    <a:lstStyle/>
                    <a:p>
                      <a:pPr fontAlgn="base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PROCESSES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New IT-user collaborative processes. Use cases (process aspects). DevOps. Agile methodologies. Forecast and forewarn of process impacts in user departments.</a:t>
                      </a:r>
                      <a:endParaRPr lang="en-GB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Monitor external customer and consumer demand and expectation regarding technology exploitation. Engage in external processes linked to new technology and business networks. </a:t>
                      </a:r>
                      <a:endParaRPr lang="en-GB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10334480"/>
                  </a:ext>
                </a:extLst>
              </a:tr>
            </a:tbl>
          </a:graphicData>
        </a:graphic>
      </p:graphicFrame>
      <p:sp>
        <p:nvSpPr>
          <p:cNvPr id="4" name="Rectangle 3">
            <a:extLst>
              <a:ext uri="{FF2B5EF4-FFF2-40B4-BE49-F238E27FC236}">
                <a16:creationId xmlns:a16="http://schemas.microsoft.com/office/drawing/2014/main" id="{2275C15B-665C-4F83-B391-5D7B363757BE}"/>
              </a:ext>
            </a:extLst>
          </p:cNvPr>
          <p:cNvSpPr/>
          <p:nvPr/>
        </p:nvSpPr>
        <p:spPr>
          <a:xfrm>
            <a:off x="251520" y="6282760"/>
            <a:ext cx="878497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                             IT strategy dimensions: digital transformation aspects</a:t>
            </a:r>
          </a:p>
          <a:p>
            <a:r>
              <a:rPr lang="en-US" dirty="0"/>
              <a:t>S</a:t>
            </a:r>
            <a:r>
              <a:rPr lang="en-GB" dirty="0" err="1"/>
              <a:t>ource</a:t>
            </a:r>
            <a:r>
              <a:rPr lang="en-GB" dirty="0"/>
              <a:t>: Wynn (2022). https://eprints.glos.ac.uk/10126/5/10126-Wynn-Conclusion.pdf</a:t>
            </a:r>
          </a:p>
        </p:txBody>
      </p:sp>
    </p:spTree>
    <p:extLst>
      <p:ext uri="{BB962C8B-B14F-4D97-AF65-F5344CB8AC3E}">
        <p14:creationId xmlns:p14="http://schemas.microsoft.com/office/powerpoint/2010/main" val="16841953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27C9C2-03E3-44C1-A76E-7C82517544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20" y="59859"/>
            <a:ext cx="531515" cy="560829"/>
          </a:xfrm>
        </p:spPr>
        <p:txBody>
          <a:bodyPr>
            <a:normAutofit/>
          </a:bodyPr>
          <a:lstStyle/>
          <a:p>
            <a:r>
              <a:rPr lang="en-US" sz="1800" dirty="0"/>
              <a:t>.</a:t>
            </a:r>
            <a:endParaRPr lang="en-GB" sz="180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207E0C9-F745-4D6B-8282-1C7CD5E8BD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4A3B2-A79F-4E34-BD9F-5120687E052F}" type="slidenum">
              <a:rPr lang="en-GB" smtClean="0"/>
              <a:t>2</a:t>
            </a:fld>
            <a:endParaRPr lang="en-GB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275C15B-665C-4F83-B391-5D7B363757BE}"/>
              </a:ext>
            </a:extLst>
          </p:cNvPr>
          <p:cNvSpPr/>
          <p:nvPr/>
        </p:nvSpPr>
        <p:spPr>
          <a:xfrm>
            <a:off x="1156752" y="0"/>
            <a:ext cx="784887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AutoNum type="arabicPeriod"/>
            </a:pPr>
            <a:r>
              <a:rPr lang="en-US" sz="2400" dirty="0"/>
              <a:t>WHAT ARE THESE TECHNOLOGIES?</a:t>
            </a:r>
          </a:p>
          <a:p>
            <a:r>
              <a:rPr lang="en-US" sz="2400" dirty="0"/>
              <a:t>(Digital Technologies/Emerging Technologies)</a:t>
            </a:r>
            <a:endParaRPr lang="en-GB" sz="2400" dirty="0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E0CB750B-327A-4DEE-A067-4D2505E926F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6050920"/>
              </p:ext>
            </p:extLst>
          </p:nvPr>
        </p:nvGraphicFramePr>
        <p:xfrm>
          <a:off x="89756" y="830997"/>
          <a:ext cx="8964488" cy="628480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923928">
                  <a:extLst>
                    <a:ext uri="{9D8B030D-6E8A-4147-A177-3AD203B41FA5}">
                      <a16:colId xmlns:a16="http://schemas.microsoft.com/office/drawing/2014/main" val="1198752870"/>
                    </a:ext>
                  </a:extLst>
                </a:gridCol>
                <a:gridCol w="5040560">
                  <a:extLst>
                    <a:ext uri="{9D8B030D-6E8A-4147-A177-3AD203B41FA5}">
                      <a16:colId xmlns:a16="http://schemas.microsoft.com/office/drawing/2014/main" val="936451182"/>
                    </a:ext>
                  </a:extLst>
                </a:gridCol>
              </a:tblGrid>
              <a:tr h="3600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Digital Technologies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Emerging Technologies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91680948"/>
                  </a:ext>
                </a:extLst>
              </a:tr>
              <a:tr h="740903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3200" b="1" dirty="0">
                          <a:solidFill>
                            <a:srgbClr val="002060"/>
                          </a:solidFill>
                          <a:effectLst/>
                        </a:rPr>
                        <a:t>S</a:t>
                      </a:r>
                      <a:r>
                        <a:rPr lang="en-GB" sz="2400" dirty="0">
                          <a:effectLst/>
                        </a:rPr>
                        <a:t>ocial Media 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dirty="0">
                          <a:effectLst/>
                        </a:rPr>
                        <a:t>Biotechnology/Nanotechnology/Stem Cell Technology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89439802"/>
                  </a:ext>
                </a:extLst>
              </a:tr>
              <a:tr h="731543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3200" b="1" dirty="0">
                          <a:solidFill>
                            <a:srgbClr val="002060"/>
                          </a:solidFill>
                          <a:effectLst/>
                        </a:rPr>
                        <a:t>M</a:t>
                      </a:r>
                      <a:r>
                        <a:rPr lang="en-GB" sz="2400" dirty="0">
                          <a:effectLst/>
                        </a:rPr>
                        <a:t>obile Computing/Apps 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Cybersecurity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85519675"/>
                  </a:ext>
                </a:extLst>
              </a:tr>
              <a:tr h="482789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3200" b="1" dirty="0">
                          <a:solidFill>
                            <a:srgbClr val="002060"/>
                          </a:solidFill>
                          <a:effectLst/>
                        </a:rPr>
                        <a:t>A</a:t>
                      </a:r>
                      <a:r>
                        <a:rPr lang="en-GB" sz="2400" dirty="0">
                          <a:effectLst/>
                        </a:rPr>
                        <a:t>nalytics and Big Data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Predictive Analytics 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36290988"/>
                  </a:ext>
                </a:extLst>
              </a:tr>
              <a:tr h="51647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3200" b="1" dirty="0">
                          <a:solidFill>
                            <a:srgbClr val="002060"/>
                          </a:solidFill>
                          <a:effectLst/>
                        </a:rPr>
                        <a:t>C</a:t>
                      </a:r>
                      <a:r>
                        <a:rPr lang="en-GB" sz="2400" dirty="0">
                          <a:effectLst/>
                        </a:rPr>
                        <a:t>loud Computing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Educational technologies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438831"/>
                  </a:ext>
                </a:extLst>
              </a:tr>
              <a:tr h="740903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3200" dirty="0">
                          <a:solidFill>
                            <a:srgbClr val="002060"/>
                          </a:solidFill>
                          <a:effectLst/>
                        </a:rPr>
                        <a:t>B</a:t>
                      </a:r>
                      <a:r>
                        <a:rPr lang="en-GB" sz="2400" dirty="0">
                          <a:effectLst/>
                        </a:rPr>
                        <a:t>lockchain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Blockchain (Distributed Ledger Technology) 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01619087"/>
                  </a:ext>
                </a:extLst>
              </a:tr>
              <a:tr h="482789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3200" dirty="0">
                          <a:solidFill>
                            <a:srgbClr val="002060"/>
                          </a:solidFill>
                          <a:effectLst/>
                        </a:rPr>
                        <a:t>R</a:t>
                      </a:r>
                      <a:r>
                        <a:rPr lang="en-GB" sz="2400" dirty="0">
                          <a:effectLst/>
                        </a:rPr>
                        <a:t>obotics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Robotics/Hyper-automation 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13491047"/>
                  </a:ext>
                </a:extLst>
              </a:tr>
              <a:tr h="538513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3200" dirty="0">
                          <a:solidFill>
                            <a:srgbClr val="002060"/>
                          </a:solidFill>
                          <a:effectLst/>
                        </a:rPr>
                        <a:t>A</a:t>
                      </a:r>
                      <a:r>
                        <a:rPr lang="en-GB" sz="2400" dirty="0">
                          <a:effectLst/>
                        </a:rPr>
                        <a:t>rtificial Intelligence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Artificial Intelligence/Machine Learning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53143007"/>
                  </a:ext>
                </a:extLst>
              </a:tr>
              <a:tr h="482789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3200" dirty="0">
                          <a:solidFill>
                            <a:srgbClr val="002060"/>
                          </a:solidFill>
                          <a:effectLst/>
                        </a:rPr>
                        <a:t>I</a:t>
                      </a:r>
                      <a:r>
                        <a:rPr lang="en-GB" sz="2400" dirty="0">
                          <a:effectLst/>
                        </a:rPr>
                        <a:t>nternet of Things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Internet of Things/Edge Computing 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52198899"/>
                  </a:ext>
                </a:extLst>
              </a:tr>
              <a:tr h="1105599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3200" dirty="0">
                          <a:solidFill>
                            <a:srgbClr val="002060"/>
                          </a:solidFill>
                          <a:effectLst/>
                        </a:rPr>
                        <a:t>D</a:t>
                      </a:r>
                      <a:r>
                        <a:rPr lang="en-GB" sz="2400" dirty="0">
                          <a:effectLst/>
                        </a:rPr>
                        <a:t>igital Fabrication/Digital Twin/3-D Printing/AR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Industry 4.0/VR/AR 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288803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106005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27C9C2-03E3-44C1-A76E-7C82517544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20" y="59859"/>
            <a:ext cx="531515" cy="560829"/>
          </a:xfrm>
        </p:spPr>
        <p:txBody>
          <a:bodyPr>
            <a:normAutofit/>
          </a:bodyPr>
          <a:lstStyle/>
          <a:p>
            <a:r>
              <a:rPr lang="en-US" sz="1800" dirty="0"/>
              <a:t>.</a:t>
            </a:r>
            <a:endParaRPr lang="en-GB" sz="180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207E0C9-F745-4D6B-8282-1C7CD5E8BD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4A3B2-A79F-4E34-BD9F-5120687E052F}" type="slidenum">
              <a:rPr lang="en-GB" smtClean="0"/>
              <a:t>3</a:t>
            </a:fld>
            <a:endParaRPr lang="en-GB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275C15B-665C-4F83-B391-5D7B363757BE}"/>
              </a:ext>
            </a:extLst>
          </p:cNvPr>
          <p:cNvSpPr/>
          <p:nvPr/>
        </p:nvSpPr>
        <p:spPr>
          <a:xfrm>
            <a:off x="1835696" y="6141725"/>
            <a:ext cx="619268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/>
              <a:t>Organisation</a:t>
            </a:r>
            <a:r>
              <a:rPr lang="en-US" dirty="0"/>
              <a:t> and role profiles of interviewees</a:t>
            </a:r>
            <a:endParaRPr lang="en-GB" dirty="0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08060746-D96B-4FD8-8118-37B7C2D7E00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4487753"/>
              </p:ext>
            </p:extLst>
          </p:nvPr>
        </p:nvGraphicFramePr>
        <p:xfrm>
          <a:off x="251520" y="620688"/>
          <a:ext cx="8568952" cy="559440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52128">
                  <a:extLst>
                    <a:ext uri="{9D8B030D-6E8A-4147-A177-3AD203B41FA5}">
                      <a16:colId xmlns:a16="http://schemas.microsoft.com/office/drawing/2014/main" val="2499747283"/>
                    </a:ext>
                  </a:extLst>
                </a:gridCol>
                <a:gridCol w="3658550">
                  <a:extLst>
                    <a:ext uri="{9D8B030D-6E8A-4147-A177-3AD203B41FA5}">
                      <a16:colId xmlns:a16="http://schemas.microsoft.com/office/drawing/2014/main" val="3260450352"/>
                    </a:ext>
                  </a:extLst>
                </a:gridCol>
                <a:gridCol w="1021970">
                  <a:extLst>
                    <a:ext uri="{9D8B030D-6E8A-4147-A177-3AD203B41FA5}">
                      <a16:colId xmlns:a16="http://schemas.microsoft.com/office/drawing/2014/main" val="392698871"/>
                    </a:ext>
                  </a:extLst>
                </a:gridCol>
                <a:gridCol w="2736304">
                  <a:extLst>
                    <a:ext uri="{9D8B030D-6E8A-4147-A177-3AD203B41FA5}">
                      <a16:colId xmlns:a16="http://schemas.microsoft.com/office/drawing/2014/main" val="2799799301"/>
                    </a:ext>
                  </a:extLst>
                </a:gridCol>
              </a:tblGrid>
              <a:tr h="67080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Interviewee Code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Organisation Profile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Staff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Role Profile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90272792"/>
                  </a:ext>
                </a:extLst>
              </a:tr>
              <a:tr h="55885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C1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UK SME in product assembly, sales and marketing 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51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IT Manager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02584920"/>
                  </a:ext>
                </a:extLst>
              </a:tr>
              <a:tr h="55885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C2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German multi-national conglomerate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160,000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Business Process Manager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03441022"/>
                  </a:ext>
                </a:extLst>
              </a:tr>
              <a:tr h="55885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C3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Global semi-conductor manufacturer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12,000	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Senior Programme Manager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54336841"/>
                  </a:ext>
                </a:extLst>
              </a:tr>
              <a:tr h="55885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C4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UK mid-range University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1,500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Head of Library and Information Services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34809768"/>
                  </a:ext>
                </a:extLst>
              </a:tr>
              <a:tr h="55885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C5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Swiss medium sized manufacturing company   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700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IT Director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04421186"/>
                  </a:ext>
                </a:extLst>
              </a:tr>
              <a:tr h="55885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C6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German health insurance company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7,000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Senior Business Analyst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80215293"/>
                  </a:ext>
                </a:extLst>
              </a:tr>
              <a:tr h="84462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C7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German aircraft maintenance, repair and overhaul company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20,000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Senior IT Project Manager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61816097"/>
                  </a:ext>
                </a:extLst>
              </a:tr>
              <a:tr h="31603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C8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UK medical products group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720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IT Director   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93200058"/>
                  </a:ext>
                </a:extLst>
              </a:tr>
            </a:tbl>
          </a:graphicData>
        </a:graphic>
      </p:graphicFrame>
      <p:sp>
        <p:nvSpPr>
          <p:cNvPr id="7" name="Rectangle 6">
            <a:extLst>
              <a:ext uri="{FF2B5EF4-FFF2-40B4-BE49-F238E27FC236}">
                <a16:creationId xmlns:a16="http://schemas.microsoft.com/office/drawing/2014/main" id="{E77518C0-134D-428A-A0A3-881DEBA02062}"/>
              </a:ext>
            </a:extLst>
          </p:cNvPr>
          <p:cNvSpPr/>
          <p:nvPr/>
        </p:nvSpPr>
        <p:spPr>
          <a:xfrm>
            <a:off x="1835696" y="103880"/>
            <a:ext cx="61926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2. WHO IS USING THESE TECHNOLOGIES?</a:t>
            </a:r>
          </a:p>
        </p:txBody>
      </p:sp>
    </p:spTree>
    <p:extLst>
      <p:ext uri="{BB962C8B-B14F-4D97-AF65-F5344CB8AC3E}">
        <p14:creationId xmlns:p14="http://schemas.microsoft.com/office/powerpoint/2010/main" val="1948237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27C9C2-03E3-44C1-A76E-7C82517544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20" y="59859"/>
            <a:ext cx="531515" cy="560829"/>
          </a:xfrm>
        </p:spPr>
        <p:txBody>
          <a:bodyPr>
            <a:normAutofit/>
          </a:bodyPr>
          <a:lstStyle/>
          <a:p>
            <a:r>
              <a:rPr lang="en-US" sz="1800" dirty="0"/>
              <a:t>.</a:t>
            </a:r>
            <a:endParaRPr lang="en-GB" sz="180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207E0C9-F745-4D6B-8282-1C7CD5E8BD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4A3B2-A79F-4E34-BD9F-5120687E052F}" type="slidenum">
              <a:rPr lang="en-GB" smtClean="0"/>
              <a:t>4</a:t>
            </a:fld>
            <a:endParaRPr lang="en-GB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275C15B-665C-4F83-B391-5D7B363757BE}"/>
              </a:ext>
            </a:extLst>
          </p:cNvPr>
          <p:cNvSpPr/>
          <p:nvPr/>
        </p:nvSpPr>
        <p:spPr>
          <a:xfrm>
            <a:off x="1043608" y="6356351"/>
            <a:ext cx="784887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Digital technology deployment in the eight </a:t>
            </a:r>
            <a:r>
              <a:rPr lang="en-US" sz="2400" dirty="0" err="1"/>
              <a:t>organisations</a:t>
            </a:r>
            <a:endParaRPr lang="en-GB" sz="2400" dirty="0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E0CB750B-327A-4DEE-A067-4D2505E926F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4217738"/>
              </p:ext>
            </p:extLst>
          </p:nvPr>
        </p:nvGraphicFramePr>
        <p:xfrm>
          <a:off x="359531" y="646001"/>
          <a:ext cx="8424937" cy="580413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58188">
                  <a:extLst>
                    <a:ext uri="{9D8B030D-6E8A-4147-A177-3AD203B41FA5}">
                      <a16:colId xmlns:a16="http://schemas.microsoft.com/office/drawing/2014/main" val="1198752870"/>
                    </a:ext>
                  </a:extLst>
                </a:gridCol>
                <a:gridCol w="659157">
                  <a:extLst>
                    <a:ext uri="{9D8B030D-6E8A-4147-A177-3AD203B41FA5}">
                      <a16:colId xmlns:a16="http://schemas.microsoft.com/office/drawing/2014/main" val="936451182"/>
                    </a:ext>
                  </a:extLst>
                </a:gridCol>
                <a:gridCol w="647151">
                  <a:extLst>
                    <a:ext uri="{9D8B030D-6E8A-4147-A177-3AD203B41FA5}">
                      <a16:colId xmlns:a16="http://schemas.microsoft.com/office/drawing/2014/main" val="3302432108"/>
                    </a:ext>
                  </a:extLst>
                </a:gridCol>
                <a:gridCol w="671163">
                  <a:extLst>
                    <a:ext uri="{9D8B030D-6E8A-4147-A177-3AD203B41FA5}">
                      <a16:colId xmlns:a16="http://schemas.microsoft.com/office/drawing/2014/main" val="88821738"/>
                    </a:ext>
                  </a:extLst>
                </a:gridCol>
                <a:gridCol w="658228">
                  <a:extLst>
                    <a:ext uri="{9D8B030D-6E8A-4147-A177-3AD203B41FA5}">
                      <a16:colId xmlns:a16="http://schemas.microsoft.com/office/drawing/2014/main" val="246898939"/>
                    </a:ext>
                  </a:extLst>
                </a:gridCol>
                <a:gridCol w="659157">
                  <a:extLst>
                    <a:ext uri="{9D8B030D-6E8A-4147-A177-3AD203B41FA5}">
                      <a16:colId xmlns:a16="http://schemas.microsoft.com/office/drawing/2014/main" val="4175837265"/>
                    </a:ext>
                  </a:extLst>
                </a:gridCol>
                <a:gridCol w="659157">
                  <a:extLst>
                    <a:ext uri="{9D8B030D-6E8A-4147-A177-3AD203B41FA5}">
                      <a16:colId xmlns:a16="http://schemas.microsoft.com/office/drawing/2014/main" val="714877755"/>
                    </a:ext>
                  </a:extLst>
                </a:gridCol>
                <a:gridCol w="659157">
                  <a:extLst>
                    <a:ext uri="{9D8B030D-6E8A-4147-A177-3AD203B41FA5}">
                      <a16:colId xmlns:a16="http://schemas.microsoft.com/office/drawing/2014/main" val="4048715473"/>
                    </a:ext>
                  </a:extLst>
                </a:gridCol>
                <a:gridCol w="653579">
                  <a:extLst>
                    <a:ext uri="{9D8B030D-6E8A-4147-A177-3AD203B41FA5}">
                      <a16:colId xmlns:a16="http://schemas.microsoft.com/office/drawing/2014/main" val="1178069203"/>
                    </a:ext>
                  </a:extLst>
                </a:gridCol>
              </a:tblGrid>
              <a:tr h="73084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Digital Technology/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</a:t>
                      </a:r>
                      <a:r>
                        <a:rPr lang="en-GB" sz="2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ompany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C1</a:t>
                      </a:r>
                      <a:endParaRPr lang="en-GB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C2</a:t>
                      </a:r>
                      <a:endParaRPr lang="en-GB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C3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C4</a:t>
                      </a:r>
                      <a:endParaRPr lang="en-GB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C5</a:t>
                      </a:r>
                      <a:endParaRPr lang="en-GB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C6</a:t>
                      </a:r>
                      <a:endParaRPr lang="en-GB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C7</a:t>
                      </a:r>
                      <a:endParaRPr lang="en-GB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C8</a:t>
                      </a:r>
                      <a:endParaRPr lang="en-GB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91680948"/>
                  </a:ext>
                </a:extLst>
              </a:tr>
              <a:tr h="42978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Social Media </a:t>
                      </a:r>
                      <a:endParaRPr lang="en-GB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Yes</a:t>
                      </a:r>
                      <a:endParaRPr lang="en-GB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Yes</a:t>
                      </a:r>
                      <a:endParaRPr lang="en-GB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Yes</a:t>
                      </a:r>
                      <a:endParaRPr lang="en-GB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Yes</a:t>
                      </a:r>
                      <a:endParaRPr lang="en-GB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Yes</a:t>
                      </a:r>
                      <a:endParaRPr lang="en-GB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Yes</a:t>
                      </a:r>
                      <a:endParaRPr lang="en-GB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Yes</a:t>
                      </a:r>
                      <a:endParaRPr lang="en-GB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Yes</a:t>
                      </a:r>
                      <a:endParaRPr lang="en-GB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89439802"/>
                  </a:ext>
                </a:extLst>
              </a:tr>
              <a:tr h="73084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Mobile Computing/Apps </a:t>
                      </a:r>
                      <a:endParaRPr lang="en-GB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Yes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Yes</a:t>
                      </a:r>
                      <a:endParaRPr lang="en-GB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Yes</a:t>
                      </a:r>
                      <a:endParaRPr lang="en-GB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Yes</a:t>
                      </a:r>
                      <a:endParaRPr lang="en-GB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Yes</a:t>
                      </a:r>
                      <a:endParaRPr lang="en-GB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Yes</a:t>
                      </a:r>
                      <a:endParaRPr lang="en-GB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Yes</a:t>
                      </a:r>
                      <a:endParaRPr lang="en-GB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Yes</a:t>
                      </a:r>
                      <a:endParaRPr lang="en-GB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85519675"/>
                  </a:ext>
                </a:extLst>
              </a:tr>
              <a:tr h="42978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Analytics and Big Data</a:t>
                      </a:r>
                      <a:endParaRPr lang="en-GB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 </a:t>
                      </a:r>
                      <a:endParaRPr lang="en-GB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Yes</a:t>
                      </a:r>
                      <a:endParaRPr lang="en-GB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Yes</a:t>
                      </a:r>
                      <a:endParaRPr lang="en-GB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Yes</a:t>
                      </a:r>
                      <a:endParaRPr lang="en-GB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Yes</a:t>
                      </a:r>
                      <a:endParaRPr lang="en-GB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Yes</a:t>
                      </a:r>
                      <a:endParaRPr lang="en-GB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Yes</a:t>
                      </a:r>
                      <a:endParaRPr lang="en-GB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Yes</a:t>
                      </a:r>
                      <a:endParaRPr lang="en-GB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36290988"/>
                  </a:ext>
                </a:extLst>
              </a:tr>
              <a:tr h="42978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Cloud Computing</a:t>
                      </a:r>
                      <a:endParaRPr lang="en-GB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Yes</a:t>
                      </a:r>
                      <a:endParaRPr lang="en-GB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Yes</a:t>
                      </a:r>
                      <a:endParaRPr lang="en-GB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Yes</a:t>
                      </a:r>
                      <a:endParaRPr lang="en-GB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Yes</a:t>
                      </a:r>
                      <a:endParaRPr lang="en-GB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Yes</a:t>
                      </a:r>
                      <a:endParaRPr lang="en-GB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Yes</a:t>
                      </a:r>
                      <a:endParaRPr lang="en-GB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Yes</a:t>
                      </a:r>
                      <a:endParaRPr lang="en-GB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Yes</a:t>
                      </a:r>
                      <a:endParaRPr lang="en-GB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438831"/>
                  </a:ext>
                </a:extLst>
              </a:tr>
              <a:tr h="42978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Blockchain</a:t>
                      </a:r>
                      <a:endParaRPr lang="en-GB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 </a:t>
                      </a:r>
                      <a:endParaRPr lang="en-GB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Yes</a:t>
                      </a:r>
                      <a:endParaRPr lang="en-GB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 </a:t>
                      </a:r>
                      <a:endParaRPr lang="en-GB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 </a:t>
                      </a:r>
                      <a:endParaRPr lang="en-GB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 </a:t>
                      </a:r>
                      <a:endParaRPr lang="en-GB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 </a:t>
                      </a:r>
                      <a:endParaRPr lang="en-GB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Yes</a:t>
                      </a:r>
                      <a:endParaRPr lang="en-GB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 </a:t>
                      </a:r>
                      <a:endParaRPr lang="en-GB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01619087"/>
                  </a:ext>
                </a:extLst>
              </a:tr>
              <a:tr h="42978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Robotics</a:t>
                      </a:r>
                      <a:endParaRPr lang="en-GB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 </a:t>
                      </a:r>
                      <a:endParaRPr lang="en-GB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Yes</a:t>
                      </a:r>
                      <a:endParaRPr lang="en-GB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Yes</a:t>
                      </a:r>
                      <a:endParaRPr lang="en-GB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 </a:t>
                      </a:r>
                      <a:endParaRPr lang="en-GB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Yes</a:t>
                      </a:r>
                      <a:endParaRPr lang="en-GB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Yes</a:t>
                      </a:r>
                      <a:endParaRPr lang="en-GB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Yes</a:t>
                      </a:r>
                      <a:endParaRPr lang="en-GB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 </a:t>
                      </a:r>
                      <a:endParaRPr lang="en-GB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13491047"/>
                  </a:ext>
                </a:extLst>
              </a:tr>
              <a:tr h="53799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Artificial Intelligence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Yes</a:t>
                      </a:r>
                      <a:endParaRPr lang="en-GB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Yes</a:t>
                      </a:r>
                      <a:endParaRPr lang="en-GB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Yes</a:t>
                      </a:r>
                      <a:endParaRPr lang="en-GB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 </a:t>
                      </a:r>
                      <a:endParaRPr lang="en-GB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Yes</a:t>
                      </a:r>
                      <a:endParaRPr lang="en-GB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Yes</a:t>
                      </a:r>
                      <a:endParaRPr lang="en-GB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Yes</a:t>
                      </a:r>
                      <a:endParaRPr lang="en-GB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 </a:t>
                      </a:r>
                      <a:endParaRPr lang="en-GB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53143007"/>
                  </a:ext>
                </a:extLst>
              </a:tr>
              <a:tr h="42978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Internet of Things</a:t>
                      </a:r>
                      <a:endParaRPr lang="en-GB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 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Yes</a:t>
                      </a:r>
                      <a:endParaRPr lang="en-GB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Yes</a:t>
                      </a:r>
                      <a:endParaRPr lang="en-GB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Yes</a:t>
                      </a:r>
                      <a:endParaRPr lang="en-GB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Yes</a:t>
                      </a:r>
                      <a:endParaRPr lang="en-GB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Yes</a:t>
                      </a:r>
                      <a:endParaRPr lang="en-GB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Yes</a:t>
                      </a:r>
                      <a:endParaRPr lang="en-GB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 </a:t>
                      </a:r>
                      <a:endParaRPr lang="en-GB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52198899"/>
                  </a:ext>
                </a:extLst>
              </a:tr>
              <a:tr h="110454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Digital Fabrication/Digital Twin/3-D Printing</a:t>
                      </a:r>
                      <a:endParaRPr lang="en-GB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 </a:t>
                      </a:r>
                      <a:endParaRPr lang="en-GB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Yes</a:t>
                      </a:r>
                      <a:endParaRPr lang="en-GB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Yes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 </a:t>
                      </a:r>
                      <a:endParaRPr lang="en-GB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Yes</a:t>
                      </a:r>
                      <a:endParaRPr lang="en-GB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 </a:t>
                      </a:r>
                      <a:endParaRPr lang="en-GB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Yes</a:t>
                      </a:r>
                      <a:endParaRPr lang="en-GB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Yes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28880316"/>
                  </a:ext>
                </a:extLst>
              </a:tr>
            </a:tbl>
          </a:graphicData>
        </a:graphic>
      </p:graphicFrame>
      <p:sp>
        <p:nvSpPr>
          <p:cNvPr id="6" name="Rectangle 5">
            <a:extLst>
              <a:ext uri="{FF2B5EF4-FFF2-40B4-BE49-F238E27FC236}">
                <a16:creationId xmlns:a16="http://schemas.microsoft.com/office/drawing/2014/main" id="{29451290-6B79-4197-8CE2-C091D15F5A7D}"/>
              </a:ext>
            </a:extLst>
          </p:cNvPr>
          <p:cNvSpPr/>
          <p:nvPr/>
        </p:nvSpPr>
        <p:spPr>
          <a:xfrm>
            <a:off x="1835696" y="103880"/>
            <a:ext cx="61926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2. WHO IS USING THESE TECHNOLOGIES?</a:t>
            </a:r>
          </a:p>
        </p:txBody>
      </p:sp>
    </p:spTree>
    <p:extLst>
      <p:ext uri="{BB962C8B-B14F-4D97-AF65-F5344CB8AC3E}">
        <p14:creationId xmlns:p14="http://schemas.microsoft.com/office/powerpoint/2010/main" val="2341745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27C9C2-03E3-44C1-A76E-7C82517544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20" y="59859"/>
            <a:ext cx="531515" cy="560829"/>
          </a:xfrm>
        </p:spPr>
        <p:txBody>
          <a:bodyPr>
            <a:normAutofit/>
          </a:bodyPr>
          <a:lstStyle/>
          <a:p>
            <a:r>
              <a:rPr lang="en-US" sz="1800" dirty="0"/>
              <a:t>.</a:t>
            </a:r>
            <a:endParaRPr lang="en-GB" sz="1800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275C15B-665C-4F83-B391-5D7B363757BE}"/>
              </a:ext>
            </a:extLst>
          </p:cNvPr>
          <p:cNvSpPr/>
          <p:nvPr/>
        </p:nvSpPr>
        <p:spPr>
          <a:xfrm>
            <a:off x="1835696" y="6488668"/>
            <a:ext cx="619268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Digital Technology Deployment: Aircraft MRO company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E4D80A9F-B977-405E-83F7-3C594B2FC3E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2825655"/>
              </p:ext>
            </p:extLst>
          </p:nvPr>
        </p:nvGraphicFramePr>
        <p:xfrm>
          <a:off x="0" y="404664"/>
          <a:ext cx="9144000" cy="60850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83159">
                  <a:extLst>
                    <a:ext uri="{9D8B030D-6E8A-4147-A177-3AD203B41FA5}">
                      <a16:colId xmlns:a16="http://schemas.microsoft.com/office/drawing/2014/main" val="2230339600"/>
                    </a:ext>
                  </a:extLst>
                </a:gridCol>
                <a:gridCol w="1437117">
                  <a:extLst>
                    <a:ext uri="{9D8B030D-6E8A-4147-A177-3AD203B41FA5}">
                      <a16:colId xmlns:a16="http://schemas.microsoft.com/office/drawing/2014/main" val="99894115"/>
                    </a:ext>
                  </a:extLst>
                </a:gridCol>
                <a:gridCol w="5123724">
                  <a:extLst>
                    <a:ext uri="{9D8B030D-6E8A-4147-A177-3AD203B41FA5}">
                      <a16:colId xmlns:a16="http://schemas.microsoft.com/office/drawing/2014/main" val="3198100689"/>
                    </a:ext>
                  </a:extLst>
                </a:gridCol>
              </a:tblGrid>
              <a:tr h="3116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Digital Technology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Used (Y/N)? 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Purpose/How Used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03093163"/>
                  </a:ext>
                </a:extLst>
              </a:tr>
              <a:tr h="6567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Social Media </a:t>
                      </a:r>
                      <a:endParaRPr lang="en-GB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Yes</a:t>
                      </a:r>
                      <a:endParaRPr lang="en-GB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Image films &amp; job offers  within platforms like Facebook &amp;  Instagram 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54798426"/>
                  </a:ext>
                </a:extLst>
              </a:tr>
              <a:tr h="6567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Mobile Computing/Apps </a:t>
                      </a:r>
                      <a:endParaRPr lang="en-GB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Yes</a:t>
                      </a:r>
                      <a:endParaRPr lang="en-GB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e.g., For mobile teams at the customer for repair processes of aircraft engines 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42802160"/>
                  </a:ext>
                </a:extLst>
              </a:tr>
              <a:tr h="3184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Analytics &amp; Big Data</a:t>
                      </a:r>
                      <a:endParaRPr lang="en-GB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Yes</a:t>
                      </a:r>
                      <a:endParaRPr lang="en-GB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Analysis of turbine spare parts</a:t>
                      </a:r>
                      <a:endParaRPr lang="en-GB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53690094"/>
                  </a:ext>
                </a:extLst>
              </a:tr>
              <a:tr h="6567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Cloud Computing</a:t>
                      </a:r>
                      <a:endParaRPr lang="en-GB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Yes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Data are stored in the cloud for maintenance, repair and overhaul operations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89388673"/>
                  </a:ext>
                </a:extLst>
              </a:tr>
              <a:tr h="6618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Blockchain</a:t>
                      </a:r>
                      <a:endParaRPr lang="en-GB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Yes</a:t>
                      </a:r>
                      <a:endParaRPr lang="en-GB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Makes the supply chain of aircraft components seamlessly and transparently documentable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71986914"/>
                  </a:ext>
                </a:extLst>
              </a:tr>
              <a:tr h="6567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Robotics</a:t>
                      </a:r>
                      <a:endParaRPr lang="en-GB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Yes</a:t>
                      </a:r>
                      <a:endParaRPr lang="en-GB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For maintenance, completions, repair, and overhaul at airplane parts</a:t>
                      </a:r>
                      <a:endParaRPr lang="en-GB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05418894"/>
                  </a:ext>
                </a:extLst>
              </a:tr>
              <a:tr h="6618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Artificial Intelligence 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Yes</a:t>
                      </a:r>
                      <a:endParaRPr lang="en-GB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Artificial intelligence and automation of MRO processes since 2018</a:t>
                      </a:r>
                      <a:endParaRPr lang="en-GB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46197442"/>
                  </a:ext>
                </a:extLst>
              </a:tr>
              <a:tr h="6618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Internet of Things</a:t>
                      </a:r>
                      <a:endParaRPr lang="en-GB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Yes</a:t>
                      </a:r>
                      <a:endParaRPr lang="en-GB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Platform supports facility monitoring, automation and data-driven decision making 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34494042"/>
                  </a:ext>
                </a:extLst>
              </a:tr>
              <a:tr h="66185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Digital Fabrication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Yes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For maintenance and repair of airplane parts.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71616827"/>
                  </a:ext>
                </a:extLst>
              </a:tr>
            </a:tbl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DCFABB0F-0951-4D07-8471-5E84EA4A062E}"/>
              </a:ext>
            </a:extLst>
          </p:cNvPr>
          <p:cNvSpPr/>
          <p:nvPr/>
        </p:nvSpPr>
        <p:spPr>
          <a:xfrm>
            <a:off x="395536" y="0"/>
            <a:ext cx="849694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3. WHAT ARE THEY USED FOR/WHAT ARE THE BENEFITS?</a:t>
            </a:r>
          </a:p>
        </p:txBody>
      </p:sp>
    </p:spTree>
    <p:extLst>
      <p:ext uri="{BB962C8B-B14F-4D97-AF65-F5344CB8AC3E}">
        <p14:creationId xmlns:p14="http://schemas.microsoft.com/office/powerpoint/2010/main" val="8010132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27C9C2-03E3-44C1-A76E-7C82517544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20" y="59859"/>
            <a:ext cx="531515" cy="560829"/>
          </a:xfrm>
        </p:spPr>
        <p:txBody>
          <a:bodyPr>
            <a:normAutofit/>
          </a:bodyPr>
          <a:lstStyle/>
          <a:p>
            <a:r>
              <a:rPr lang="en-US" sz="1800" dirty="0"/>
              <a:t>.</a:t>
            </a:r>
            <a:endParaRPr lang="en-GB" sz="1800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275C15B-665C-4F83-B391-5D7B363757BE}"/>
              </a:ext>
            </a:extLst>
          </p:cNvPr>
          <p:cNvSpPr/>
          <p:nvPr/>
        </p:nvSpPr>
        <p:spPr>
          <a:xfrm>
            <a:off x="3059832" y="6413313"/>
            <a:ext cx="35283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Digital technologies benefits</a:t>
            </a:r>
            <a:endParaRPr lang="en-GB" dirty="0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997793B0-4EAB-41D4-A111-B2E60BD2C3E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497912"/>
              </p:ext>
            </p:extLst>
          </p:nvPr>
        </p:nvGraphicFramePr>
        <p:xfrm>
          <a:off x="242744" y="493942"/>
          <a:ext cx="8712969" cy="591937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64295">
                  <a:extLst>
                    <a:ext uri="{9D8B030D-6E8A-4147-A177-3AD203B41FA5}">
                      <a16:colId xmlns:a16="http://schemas.microsoft.com/office/drawing/2014/main" val="3965334986"/>
                    </a:ext>
                  </a:extLst>
                </a:gridCol>
                <a:gridCol w="612263">
                  <a:extLst>
                    <a:ext uri="{9D8B030D-6E8A-4147-A177-3AD203B41FA5}">
                      <a16:colId xmlns:a16="http://schemas.microsoft.com/office/drawing/2014/main" val="1842621279"/>
                    </a:ext>
                  </a:extLst>
                </a:gridCol>
                <a:gridCol w="755890">
                  <a:extLst>
                    <a:ext uri="{9D8B030D-6E8A-4147-A177-3AD203B41FA5}">
                      <a16:colId xmlns:a16="http://schemas.microsoft.com/office/drawing/2014/main" val="782399529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352675475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597015502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1178619119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3765022518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1049175426"/>
                    </a:ext>
                  </a:extLst>
                </a:gridCol>
                <a:gridCol w="598612">
                  <a:extLst>
                    <a:ext uri="{9D8B030D-6E8A-4147-A177-3AD203B41FA5}">
                      <a16:colId xmlns:a16="http://schemas.microsoft.com/office/drawing/2014/main" val="4277695735"/>
                    </a:ext>
                  </a:extLst>
                </a:gridCol>
                <a:gridCol w="697533">
                  <a:extLst>
                    <a:ext uri="{9D8B030D-6E8A-4147-A177-3AD203B41FA5}">
                      <a16:colId xmlns:a16="http://schemas.microsoft.com/office/drawing/2014/main" val="1586260400"/>
                    </a:ext>
                  </a:extLst>
                </a:gridCol>
              </a:tblGrid>
              <a:tr h="1004208">
                <a:tc>
                  <a:txBody>
                    <a:bodyPr/>
                    <a:lstStyle/>
                    <a:p>
                      <a:pPr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en-US" sz="2400" b="0" dirty="0">
                        <a:effectLst/>
                      </a:endParaRPr>
                    </a:p>
                    <a:p>
                      <a:pPr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2400" b="0" dirty="0">
                          <a:effectLst/>
                        </a:rPr>
                        <a:t>Technology used/</a:t>
                      </a:r>
                    </a:p>
                    <a:p>
                      <a:pPr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en-US" sz="2400" b="0" dirty="0">
                        <a:effectLst/>
                      </a:endParaRPr>
                    </a:p>
                    <a:p>
                      <a:pPr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2400" b="0" dirty="0">
                          <a:effectLst/>
                        </a:rPr>
                        <a:t>Technology benefits</a:t>
                      </a:r>
                      <a:endParaRPr lang="en-GB" sz="2400" b="0" dirty="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3639" marR="6363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Social Media</a:t>
                      </a:r>
                      <a:endParaRPr lang="en-GB" sz="1400" dirty="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3639" marR="6363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Mobile Apps</a:t>
                      </a:r>
                      <a:endParaRPr lang="en-GB" sz="140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3639" marR="6363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Analytics/Big Data</a:t>
                      </a:r>
                      <a:endParaRPr lang="en-GB" sz="1400" dirty="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3639" marR="6363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Cloud </a:t>
                      </a:r>
                      <a:endParaRPr lang="en-GB" sz="140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3639" marR="6363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Block-chain</a:t>
                      </a:r>
                      <a:endParaRPr lang="en-GB" sz="140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3639" marR="6363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Rob-otics</a:t>
                      </a:r>
                      <a:endParaRPr lang="en-GB" sz="140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3639" marR="6363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AI/KW auto</a:t>
                      </a:r>
                      <a:endParaRPr lang="en-GB" sz="140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3639" marR="6363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IoT</a:t>
                      </a:r>
                      <a:endParaRPr lang="en-GB" sz="1400" dirty="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3639" marR="6363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Digital Fab</a:t>
                      </a:r>
                      <a:endParaRPr lang="en-GB" sz="1400" dirty="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3639" marR="63639" marT="0" marB="0"/>
                </a:tc>
                <a:extLst>
                  <a:ext uri="{0D108BD9-81ED-4DB2-BD59-A6C34878D82A}">
                    <a16:rowId xmlns:a16="http://schemas.microsoft.com/office/drawing/2014/main" val="3609565271"/>
                  </a:ext>
                </a:extLst>
              </a:tr>
              <a:tr h="396680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ts val="1300"/>
                        </a:lnSpc>
                        <a:spcAft>
                          <a:spcPts val="0"/>
                        </a:spcAft>
                        <a:buFont typeface="Times New Roman" panose="02020603050405020304" pitchFamily="18" charset="0"/>
                        <a:buNone/>
                      </a:pPr>
                      <a:endParaRPr lang="en-GB" sz="1800" b="0" dirty="0">
                        <a:effectLst/>
                      </a:endParaRPr>
                    </a:p>
                    <a:p>
                      <a:pPr marL="0" lvl="0" indent="0" algn="l">
                        <a:lnSpc>
                          <a:spcPts val="1300"/>
                        </a:lnSpc>
                        <a:spcAft>
                          <a:spcPts val="0"/>
                        </a:spcAft>
                        <a:buFont typeface="Times New Roman" panose="02020603050405020304" pitchFamily="18" charset="0"/>
                        <a:buNone/>
                      </a:pPr>
                      <a:r>
                        <a:rPr lang="en-GB" sz="1800" b="0" dirty="0">
                          <a:effectLst/>
                        </a:rPr>
                        <a:t>Waste reduction</a:t>
                      </a:r>
                      <a:endParaRPr lang="en-GB" sz="1800" b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39" marR="6363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GB" sz="140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3639" marR="6363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GB" sz="140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3639" marR="6363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GB" sz="140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3639" marR="6363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GB" sz="140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3639" marR="6363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GB" sz="140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3639" marR="6363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GB" sz="140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3639" marR="6363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C2</a:t>
                      </a:r>
                      <a:endParaRPr lang="en-GB" sz="140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3639" marR="6363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GB" sz="1400" dirty="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3639" marR="6363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GB" sz="1400" dirty="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3639" marR="63639" marT="0" marB="0"/>
                </a:tc>
                <a:extLst>
                  <a:ext uri="{0D108BD9-81ED-4DB2-BD59-A6C34878D82A}">
                    <a16:rowId xmlns:a16="http://schemas.microsoft.com/office/drawing/2014/main" val="3813485353"/>
                  </a:ext>
                </a:extLst>
              </a:tr>
              <a:tr h="601925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ts val="1300"/>
                        </a:lnSpc>
                        <a:spcAft>
                          <a:spcPts val="0"/>
                        </a:spcAft>
                        <a:buFont typeface="Times New Roman" panose="02020603050405020304" pitchFamily="18" charset="0"/>
                        <a:buNone/>
                      </a:pPr>
                      <a:endParaRPr lang="en-GB" sz="1800" b="0" dirty="0">
                        <a:effectLst/>
                      </a:endParaRPr>
                    </a:p>
                    <a:p>
                      <a:pPr marL="0" lvl="0" indent="0" algn="l">
                        <a:lnSpc>
                          <a:spcPts val="1300"/>
                        </a:lnSpc>
                        <a:spcAft>
                          <a:spcPts val="0"/>
                        </a:spcAft>
                        <a:buFont typeface="Times New Roman" panose="02020603050405020304" pitchFamily="18" charset="0"/>
                        <a:buNone/>
                      </a:pPr>
                      <a:r>
                        <a:rPr lang="en-GB" sz="1800" b="0" dirty="0">
                          <a:effectLst/>
                        </a:rPr>
                        <a:t>Reduction of energy consumption</a:t>
                      </a:r>
                      <a:endParaRPr lang="en-GB" sz="1800" b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39" marR="6363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GB" sz="140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3639" marR="6363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GB" sz="140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3639" marR="6363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GB" sz="140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3639" marR="6363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C5</a:t>
                      </a:r>
                      <a:endParaRPr lang="en-GB" sz="140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3639" marR="6363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GB" sz="140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3639" marR="6363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GB" sz="140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3639" marR="6363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GB" sz="140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3639" marR="6363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GB" sz="140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3639" marR="6363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GB" sz="1400" dirty="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3639" marR="63639" marT="0" marB="0"/>
                </a:tc>
                <a:extLst>
                  <a:ext uri="{0D108BD9-81ED-4DB2-BD59-A6C34878D82A}">
                    <a16:rowId xmlns:a16="http://schemas.microsoft.com/office/drawing/2014/main" val="4145162792"/>
                  </a:ext>
                </a:extLst>
              </a:tr>
              <a:tr h="601925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ts val="1300"/>
                        </a:lnSpc>
                        <a:spcAft>
                          <a:spcPts val="0"/>
                        </a:spcAft>
                        <a:buFont typeface="Times New Roman" panose="02020603050405020304" pitchFamily="18" charset="0"/>
                        <a:buNone/>
                      </a:pPr>
                      <a:endParaRPr lang="en-GB" sz="1800" b="0" dirty="0">
                        <a:effectLst/>
                      </a:endParaRPr>
                    </a:p>
                    <a:p>
                      <a:pPr marL="0" lvl="0" indent="0" algn="l">
                        <a:lnSpc>
                          <a:spcPts val="1300"/>
                        </a:lnSpc>
                        <a:spcAft>
                          <a:spcPts val="0"/>
                        </a:spcAft>
                        <a:buFont typeface="Times New Roman" panose="02020603050405020304" pitchFamily="18" charset="0"/>
                        <a:buNone/>
                      </a:pPr>
                      <a:r>
                        <a:rPr lang="en-GB" sz="1800" b="0" dirty="0">
                          <a:effectLst/>
                        </a:rPr>
                        <a:t>Reduction of transportation costs</a:t>
                      </a:r>
                      <a:endParaRPr lang="en-GB" sz="1800" b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39" marR="6363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GB" sz="140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3639" marR="6363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GB" sz="1400" dirty="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3639" marR="6363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GB" sz="140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3639" marR="6363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GB" sz="140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3639" marR="6363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GB" sz="140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3639" marR="6363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GB" sz="140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3639" marR="6363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GB" sz="140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3639" marR="6363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GB" sz="140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3639" marR="6363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C2 C5</a:t>
                      </a:r>
                      <a:endParaRPr lang="en-GB" sz="1400" dirty="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3639" marR="63639" marT="0" marB="0"/>
                </a:tc>
                <a:extLst>
                  <a:ext uri="{0D108BD9-81ED-4DB2-BD59-A6C34878D82A}">
                    <a16:rowId xmlns:a16="http://schemas.microsoft.com/office/drawing/2014/main" val="1072843427"/>
                  </a:ext>
                </a:extLst>
              </a:tr>
              <a:tr h="807172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ts val="1300"/>
                        </a:lnSpc>
                        <a:spcAft>
                          <a:spcPts val="0"/>
                        </a:spcAft>
                        <a:buFont typeface="Times New Roman" panose="02020603050405020304" pitchFamily="18" charset="0"/>
                        <a:buNone/>
                      </a:pPr>
                      <a:endParaRPr lang="en-GB" sz="1800" b="0" dirty="0">
                        <a:effectLst/>
                      </a:endParaRPr>
                    </a:p>
                    <a:p>
                      <a:pPr marL="0" lvl="0" indent="0" algn="l">
                        <a:lnSpc>
                          <a:spcPts val="1300"/>
                        </a:lnSpc>
                        <a:spcAft>
                          <a:spcPts val="0"/>
                        </a:spcAft>
                        <a:buFont typeface="Times New Roman" panose="02020603050405020304" pitchFamily="18" charset="0"/>
                        <a:buNone/>
                      </a:pPr>
                      <a:r>
                        <a:rPr lang="en-GB" sz="1800" b="0" dirty="0">
                          <a:effectLst/>
                        </a:rPr>
                        <a:t>Augment CE knowledge and awareness </a:t>
                      </a:r>
                      <a:endParaRPr lang="en-GB" sz="1800" b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39" marR="6363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C7 C4</a:t>
                      </a:r>
                      <a:endParaRPr lang="en-GB" sz="140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3639" marR="6363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GB" sz="140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3639" marR="6363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C6</a:t>
                      </a:r>
                      <a:endParaRPr lang="en-GB" sz="140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3639" marR="6363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GB" sz="140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3639" marR="6363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GB" sz="140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3639" marR="6363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GB" sz="140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3639" marR="6363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GB" sz="140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3639" marR="6363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GB" sz="140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3639" marR="6363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GB" sz="140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3639" marR="63639" marT="0" marB="0"/>
                </a:tc>
                <a:extLst>
                  <a:ext uri="{0D108BD9-81ED-4DB2-BD59-A6C34878D82A}">
                    <a16:rowId xmlns:a16="http://schemas.microsoft.com/office/drawing/2014/main" val="1390296974"/>
                  </a:ext>
                </a:extLst>
              </a:tr>
              <a:tr h="486650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ts val="1300"/>
                        </a:lnSpc>
                        <a:spcAft>
                          <a:spcPts val="0"/>
                        </a:spcAft>
                        <a:buFont typeface="Times New Roman" panose="02020603050405020304" pitchFamily="18" charset="0"/>
                        <a:buNone/>
                      </a:pPr>
                      <a:endParaRPr lang="en-GB" sz="1800" b="0" dirty="0">
                        <a:effectLst/>
                      </a:endParaRPr>
                    </a:p>
                    <a:p>
                      <a:pPr marL="0" lvl="0" indent="0" algn="l">
                        <a:lnSpc>
                          <a:spcPts val="1300"/>
                        </a:lnSpc>
                        <a:spcAft>
                          <a:spcPts val="0"/>
                        </a:spcAft>
                        <a:buFont typeface="Times New Roman" panose="02020603050405020304" pitchFamily="18" charset="0"/>
                        <a:buNone/>
                      </a:pPr>
                      <a:r>
                        <a:rPr lang="en-GB" sz="1800" b="0" dirty="0">
                          <a:effectLst/>
                        </a:rPr>
                        <a:t>Sustainability monitoring</a:t>
                      </a:r>
                      <a:endParaRPr lang="en-GB" sz="1800" b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39" marR="6363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GB" sz="140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3639" marR="6363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GB" sz="140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3639" marR="6363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C2</a:t>
                      </a:r>
                      <a:endParaRPr lang="en-GB" sz="140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3639" marR="6363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C8</a:t>
                      </a:r>
                      <a:endParaRPr lang="en-GB" sz="140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3639" marR="6363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GB" sz="140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3639" marR="6363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GB" sz="140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3639" marR="6363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GB" sz="140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3639" marR="6363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GB" sz="140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3639" marR="6363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GB" sz="140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3639" marR="63639" marT="0" marB="0"/>
                </a:tc>
                <a:extLst>
                  <a:ext uri="{0D108BD9-81ED-4DB2-BD59-A6C34878D82A}">
                    <a16:rowId xmlns:a16="http://schemas.microsoft.com/office/drawing/2014/main" val="1569625146"/>
                  </a:ext>
                </a:extLst>
              </a:tr>
              <a:tr h="1012419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ts val="1300"/>
                        </a:lnSpc>
                        <a:spcAft>
                          <a:spcPts val="0"/>
                        </a:spcAft>
                        <a:buFont typeface="Times New Roman" panose="02020603050405020304" pitchFamily="18" charset="0"/>
                        <a:buNone/>
                      </a:pPr>
                      <a:endParaRPr lang="en-GB" sz="1800" b="0" dirty="0">
                        <a:effectLst/>
                      </a:endParaRPr>
                    </a:p>
                    <a:p>
                      <a:pPr marL="0" lvl="0" indent="0" algn="l">
                        <a:lnSpc>
                          <a:spcPts val="1300"/>
                        </a:lnSpc>
                        <a:spcAft>
                          <a:spcPts val="0"/>
                        </a:spcAft>
                        <a:buFont typeface="Times New Roman" panose="02020603050405020304" pitchFamily="18" charset="0"/>
                        <a:buNone/>
                      </a:pPr>
                      <a:r>
                        <a:rPr lang="en-GB" sz="1800" b="0" dirty="0">
                          <a:effectLst/>
                        </a:rPr>
                        <a:t>Improvements in IS, data management or business processes</a:t>
                      </a:r>
                      <a:endParaRPr lang="en-GB" sz="1800" b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39" marR="6363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GB" sz="140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3639" marR="6363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GB" sz="140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3639" marR="6363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C4</a:t>
                      </a:r>
                      <a:endParaRPr lang="en-GB" sz="140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3639" marR="6363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C3</a:t>
                      </a:r>
                      <a:endParaRPr lang="en-GB" sz="140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3639" marR="6363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C7</a:t>
                      </a:r>
                      <a:endParaRPr lang="en-GB" sz="140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3639" marR="6363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C3 C6 C7</a:t>
                      </a:r>
                      <a:endParaRPr lang="en-GB" sz="140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3639" marR="6363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  C3 C6 C7 </a:t>
                      </a:r>
                      <a:endParaRPr lang="en-GB" sz="140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3639" marR="6363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C3 C2 C4 C7</a:t>
                      </a:r>
                      <a:endParaRPr lang="en-GB" sz="140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3639" marR="6363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C3 C7</a:t>
                      </a:r>
                      <a:endParaRPr lang="en-GB" sz="1400" dirty="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3639" marR="63639" marT="0" marB="0"/>
                </a:tc>
                <a:extLst>
                  <a:ext uri="{0D108BD9-81ED-4DB2-BD59-A6C34878D82A}">
                    <a16:rowId xmlns:a16="http://schemas.microsoft.com/office/drawing/2014/main" val="2135557585"/>
                  </a:ext>
                </a:extLst>
              </a:tr>
              <a:tr h="1008392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ts val="1300"/>
                        </a:lnSpc>
                        <a:spcAft>
                          <a:spcPts val="0"/>
                        </a:spcAft>
                        <a:buFont typeface="Times New Roman" panose="02020603050405020304" pitchFamily="18" charset="0"/>
                        <a:buNone/>
                      </a:pPr>
                      <a:endParaRPr lang="en-GB" sz="1800" b="0" dirty="0">
                        <a:effectLst/>
                      </a:endParaRPr>
                    </a:p>
                    <a:p>
                      <a:pPr marL="0" lvl="0" indent="0" algn="l">
                        <a:lnSpc>
                          <a:spcPts val="1300"/>
                        </a:lnSpc>
                        <a:spcAft>
                          <a:spcPts val="0"/>
                        </a:spcAft>
                        <a:buFont typeface="Times New Roman" panose="02020603050405020304" pitchFamily="18" charset="0"/>
                        <a:buNone/>
                      </a:pPr>
                      <a:r>
                        <a:rPr lang="en-GB" sz="1800" b="0" dirty="0">
                          <a:effectLst/>
                        </a:rPr>
                        <a:t>Other efficiency gains</a:t>
                      </a:r>
                      <a:endParaRPr lang="en-GB" sz="1800" b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39" marR="6363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GB" sz="1400" dirty="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3639" marR="6363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C7 C3 C2 C6 C4</a:t>
                      </a:r>
                      <a:endParaRPr lang="en-GB" sz="1400" dirty="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3639" marR="6363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C7 C3</a:t>
                      </a:r>
                      <a:endParaRPr lang="en-GB" sz="1400" dirty="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3639" marR="6363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C7 C4</a:t>
                      </a:r>
                      <a:endParaRPr lang="en-GB" sz="140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3639" marR="6363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GB" sz="1400" dirty="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3639" marR="6363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GB" sz="140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3639" marR="6363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GB" sz="140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3639" marR="6363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GB" sz="140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3639" marR="6363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C2</a:t>
                      </a:r>
                      <a:endParaRPr lang="en-GB" sz="1400" dirty="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3639" marR="63639" marT="0" marB="0"/>
                </a:tc>
                <a:extLst>
                  <a:ext uri="{0D108BD9-81ED-4DB2-BD59-A6C34878D82A}">
                    <a16:rowId xmlns:a16="http://schemas.microsoft.com/office/drawing/2014/main" val="1574563575"/>
                  </a:ext>
                </a:extLst>
              </a:tr>
            </a:tbl>
          </a:graphicData>
        </a:graphic>
      </p:graphicFrame>
      <p:sp>
        <p:nvSpPr>
          <p:cNvPr id="6" name="Rectangle 5">
            <a:extLst>
              <a:ext uri="{FF2B5EF4-FFF2-40B4-BE49-F238E27FC236}">
                <a16:creationId xmlns:a16="http://schemas.microsoft.com/office/drawing/2014/main" id="{7E4281F4-EF4C-4936-B9C4-5BED4998D569}"/>
              </a:ext>
            </a:extLst>
          </p:cNvPr>
          <p:cNvSpPr/>
          <p:nvPr/>
        </p:nvSpPr>
        <p:spPr>
          <a:xfrm>
            <a:off x="395536" y="0"/>
            <a:ext cx="849694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3. WHAT ARE THEY USED FOR/WHAT ARE THE BENEFITS?</a:t>
            </a:r>
          </a:p>
        </p:txBody>
      </p:sp>
    </p:spTree>
    <p:extLst>
      <p:ext uri="{BB962C8B-B14F-4D97-AF65-F5344CB8AC3E}">
        <p14:creationId xmlns:p14="http://schemas.microsoft.com/office/powerpoint/2010/main" val="14413352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27C9C2-03E3-44C1-A76E-7C82517544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20" y="59859"/>
            <a:ext cx="531515" cy="560829"/>
          </a:xfrm>
        </p:spPr>
        <p:txBody>
          <a:bodyPr>
            <a:normAutofit/>
          </a:bodyPr>
          <a:lstStyle/>
          <a:p>
            <a:r>
              <a:rPr lang="en-US" sz="1800" dirty="0"/>
              <a:t>.</a:t>
            </a:r>
            <a:endParaRPr lang="en-GB" sz="180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207E0C9-F745-4D6B-8282-1C7CD5E8BD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4A3B2-A79F-4E34-BD9F-5120687E052F}" type="slidenum">
              <a:rPr lang="en-GB" smtClean="0"/>
              <a:t>7</a:t>
            </a:fld>
            <a:endParaRPr lang="en-GB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275C15B-665C-4F83-B391-5D7B363757BE}"/>
              </a:ext>
            </a:extLst>
          </p:cNvPr>
          <p:cNvSpPr/>
          <p:nvPr/>
        </p:nvSpPr>
        <p:spPr>
          <a:xfrm>
            <a:off x="179512" y="136524"/>
            <a:ext cx="8712968" cy="67710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sz="4000" b="1" dirty="0"/>
          </a:p>
          <a:p>
            <a:endParaRPr lang="en-GB" sz="4000" b="1" dirty="0"/>
          </a:p>
          <a:p>
            <a:r>
              <a:rPr lang="en-GB" sz="4000" b="1" dirty="0"/>
              <a:t>Is digitalisation affecting how IT is managed in organisations?</a:t>
            </a:r>
          </a:p>
          <a:p>
            <a:endParaRPr lang="en-US" sz="3600" b="1" dirty="0"/>
          </a:p>
          <a:p>
            <a:endParaRPr lang="en-US" sz="3600" b="1" dirty="0"/>
          </a:p>
          <a:p>
            <a:r>
              <a:rPr lang="en-US" sz="4000" b="1" dirty="0"/>
              <a:t>Does the IT function still play the lead role in digital projects</a:t>
            </a:r>
            <a:r>
              <a:rPr lang="en-GB" sz="4000" b="1" dirty="0"/>
              <a:t>?</a:t>
            </a:r>
          </a:p>
          <a:p>
            <a:endParaRPr lang="en-US" sz="4000" b="1" dirty="0"/>
          </a:p>
          <a:p>
            <a:endParaRPr lang="en-GB" sz="3600" b="1" dirty="0"/>
          </a:p>
          <a:p>
            <a:endParaRPr lang="en-GB" sz="2800" b="1" dirty="0"/>
          </a:p>
          <a:p>
            <a:endParaRPr lang="en-GB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934DC21-62EB-4E42-833E-FB85314FAB66}"/>
              </a:ext>
            </a:extLst>
          </p:cNvPr>
          <p:cNvSpPr/>
          <p:nvPr/>
        </p:nvSpPr>
        <p:spPr>
          <a:xfrm>
            <a:off x="53326" y="360593"/>
            <a:ext cx="898317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4. WHAT ARE THE IMPLICATIONS FOR THE MANAGEMENT OF IT? </a:t>
            </a:r>
          </a:p>
        </p:txBody>
      </p:sp>
    </p:spTree>
    <p:extLst>
      <p:ext uri="{BB962C8B-B14F-4D97-AF65-F5344CB8AC3E}">
        <p14:creationId xmlns:p14="http://schemas.microsoft.com/office/powerpoint/2010/main" val="34289262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27C9C2-03E3-44C1-A76E-7C82517544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20" y="59859"/>
            <a:ext cx="531515" cy="560829"/>
          </a:xfrm>
        </p:spPr>
        <p:txBody>
          <a:bodyPr>
            <a:normAutofit/>
          </a:bodyPr>
          <a:lstStyle/>
          <a:p>
            <a:r>
              <a:rPr lang="en-US" sz="1800" dirty="0"/>
              <a:t>.</a:t>
            </a:r>
            <a:endParaRPr lang="en-GB" sz="180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207E0C9-F745-4D6B-8282-1C7CD5E8BD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4A3B2-A79F-4E34-BD9F-5120687E052F}" type="slidenum">
              <a:rPr lang="en-GB" smtClean="0"/>
              <a:t>8</a:t>
            </a:fld>
            <a:endParaRPr lang="en-GB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275C15B-665C-4F83-B391-5D7B363757BE}"/>
              </a:ext>
            </a:extLst>
          </p:cNvPr>
          <p:cNvSpPr/>
          <p:nvPr/>
        </p:nvSpPr>
        <p:spPr>
          <a:xfrm>
            <a:off x="690432" y="5835674"/>
            <a:ext cx="769112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Impact of Digital Transformation on the Management of IT in the 8 </a:t>
            </a:r>
            <a:r>
              <a:rPr lang="en-US" dirty="0" err="1"/>
              <a:t>Organisations</a:t>
            </a:r>
            <a:endParaRPr lang="en-GB" dirty="0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AD714009-FC01-44BC-8079-5EE2BB1D108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052574"/>
              </p:ext>
            </p:extLst>
          </p:nvPr>
        </p:nvGraphicFramePr>
        <p:xfrm>
          <a:off x="53752" y="377813"/>
          <a:ext cx="9036495" cy="642032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704952">
                  <a:extLst>
                    <a:ext uri="{9D8B030D-6E8A-4147-A177-3AD203B41FA5}">
                      <a16:colId xmlns:a16="http://schemas.microsoft.com/office/drawing/2014/main" val="3095312892"/>
                    </a:ext>
                  </a:extLst>
                </a:gridCol>
                <a:gridCol w="511237">
                  <a:extLst>
                    <a:ext uri="{9D8B030D-6E8A-4147-A177-3AD203B41FA5}">
                      <a16:colId xmlns:a16="http://schemas.microsoft.com/office/drawing/2014/main" val="2383555463"/>
                    </a:ext>
                  </a:extLst>
                </a:gridCol>
                <a:gridCol w="534307">
                  <a:extLst>
                    <a:ext uri="{9D8B030D-6E8A-4147-A177-3AD203B41FA5}">
                      <a16:colId xmlns:a16="http://schemas.microsoft.com/office/drawing/2014/main" val="168267297"/>
                    </a:ext>
                  </a:extLst>
                </a:gridCol>
                <a:gridCol w="522772">
                  <a:extLst>
                    <a:ext uri="{9D8B030D-6E8A-4147-A177-3AD203B41FA5}">
                      <a16:colId xmlns:a16="http://schemas.microsoft.com/office/drawing/2014/main" val="3620038100"/>
                    </a:ext>
                  </a:extLst>
                </a:gridCol>
                <a:gridCol w="522772">
                  <a:extLst>
                    <a:ext uri="{9D8B030D-6E8A-4147-A177-3AD203B41FA5}">
                      <a16:colId xmlns:a16="http://schemas.microsoft.com/office/drawing/2014/main" val="3075040426"/>
                    </a:ext>
                  </a:extLst>
                </a:gridCol>
                <a:gridCol w="597455">
                  <a:extLst>
                    <a:ext uri="{9D8B030D-6E8A-4147-A177-3AD203B41FA5}">
                      <a16:colId xmlns:a16="http://schemas.microsoft.com/office/drawing/2014/main" val="1188235068"/>
                    </a:ext>
                  </a:extLst>
                </a:gridCol>
                <a:gridCol w="522772">
                  <a:extLst>
                    <a:ext uri="{9D8B030D-6E8A-4147-A177-3AD203B41FA5}">
                      <a16:colId xmlns:a16="http://schemas.microsoft.com/office/drawing/2014/main" val="612004506"/>
                    </a:ext>
                  </a:extLst>
                </a:gridCol>
                <a:gridCol w="522772">
                  <a:extLst>
                    <a:ext uri="{9D8B030D-6E8A-4147-A177-3AD203B41FA5}">
                      <a16:colId xmlns:a16="http://schemas.microsoft.com/office/drawing/2014/main" val="2418889746"/>
                    </a:ext>
                  </a:extLst>
                </a:gridCol>
                <a:gridCol w="597456">
                  <a:extLst>
                    <a:ext uri="{9D8B030D-6E8A-4147-A177-3AD203B41FA5}">
                      <a16:colId xmlns:a16="http://schemas.microsoft.com/office/drawing/2014/main" val="3237805753"/>
                    </a:ext>
                  </a:extLst>
                </a:gridCol>
              </a:tblGrid>
              <a:tr h="80707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600" dirty="0">
                          <a:effectLst/>
                        </a:rPr>
                        <a:t>Impact of digital transformation on the management of IT</a:t>
                      </a:r>
                      <a:endParaRPr lang="en-GB" sz="2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C1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C2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C3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C4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C5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C6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C7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C8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80042840"/>
                  </a:ext>
                </a:extLst>
              </a:tr>
              <a:tr h="144341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800" b="1" u="sng" dirty="0">
                          <a:effectLst/>
                        </a:rPr>
                        <a:t>No major impact  </a:t>
                      </a:r>
                      <a:r>
                        <a:rPr lang="en-GB" sz="2000" dirty="0">
                          <a:effectLst/>
                        </a:rPr>
                        <a:t>(technologies have been assessed and planned for like all other IT technologies).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 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 </a:t>
                      </a:r>
                      <a:endParaRPr lang="en-GB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 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 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Yes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38826161"/>
                  </a:ext>
                </a:extLst>
              </a:tr>
              <a:tr h="193573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800" u="sng" dirty="0">
                          <a:effectLst/>
                        </a:rPr>
                        <a:t>A significant re-think of strategy </a:t>
                      </a:r>
                      <a:r>
                        <a:rPr lang="en-GB" sz="1800" dirty="0">
                          <a:effectLst/>
                        </a:rPr>
                        <a:t>(involving new external IT partners, greater involvement of user functions in the planning and implementation of strategy, and a major re-skilling of IT and user staff).</a:t>
                      </a:r>
                      <a:r>
                        <a:rPr lang="en-GB" sz="2400" dirty="0">
                          <a:effectLst/>
                        </a:rPr>
                        <a:t> 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 </a:t>
                      </a:r>
                      <a:endParaRPr lang="en-GB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Yes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 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 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56629710"/>
                  </a:ext>
                </a:extLst>
              </a:tr>
              <a:tr h="153860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800" u="sng" dirty="0">
                          <a:effectLst/>
                        </a:rPr>
                        <a:t>A major change in how the organisation operates</a:t>
                      </a:r>
                      <a:r>
                        <a:rPr lang="en-GB" sz="1800" u="sng" dirty="0">
                          <a:effectLst/>
                        </a:rPr>
                        <a:t> </a:t>
                      </a:r>
                      <a:r>
                        <a:rPr lang="en-GB" sz="1800" dirty="0">
                          <a:effectLst/>
                        </a:rPr>
                        <a:t>(with user functions now owning large elements of IT strategy development and implementation).</a:t>
                      </a:r>
                      <a:r>
                        <a:rPr lang="en-GB" sz="2400" dirty="0">
                          <a:effectLst/>
                        </a:rPr>
                        <a:t> 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 </a:t>
                      </a:r>
                      <a:endParaRPr lang="en-GB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Yes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Yes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Yes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Yes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 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36623201"/>
                  </a:ext>
                </a:extLst>
              </a:tr>
              <a:tr h="59198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Another perspective 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Yes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 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Yes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 </a:t>
                      </a:r>
                      <a:endParaRPr lang="en-GB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 </a:t>
                      </a:r>
                      <a:endParaRPr lang="en-GB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 </a:t>
                      </a:r>
                      <a:endParaRPr lang="en-GB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 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61998761"/>
                  </a:ext>
                </a:extLst>
              </a:tr>
            </a:tbl>
          </a:graphicData>
        </a:graphic>
      </p:graphicFrame>
      <p:sp>
        <p:nvSpPr>
          <p:cNvPr id="6" name="Rectangle 5">
            <a:extLst>
              <a:ext uri="{FF2B5EF4-FFF2-40B4-BE49-F238E27FC236}">
                <a16:creationId xmlns:a16="http://schemas.microsoft.com/office/drawing/2014/main" id="{12D99E44-3427-4372-AB7B-4D3F4911A8F8}"/>
              </a:ext>
            </a:extLst>
          </p:cNvPr>
          <p:cNvSpPr/>
          <p:nvPr/>
        </p:nvSpPr>
        <p:spPr>
          <a:xfrm>
            <a:off x="178094" y="-15327"/>
            <a:ext cx="898317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4. WHAT ARE THE IMPLICATIONS FOR THE MANAGEMENT OF IT? </a:t>
            </a:r>
          </a:p>
        </p:txBody>
      </p:sp>
    </p:spTree>
    <p:extLst>
      <p:ext uri="{BB962C8B-B14F-4D97-AF65-F5344CB8AC3E}">
        <p14:creationId xmlns:p14="http://schemas.microsoft.com/office/powerpoint/2010/main" val="1131175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>
            <a:extLst>
              <a:ext uri="{FF2B5EF4-FFF2-40B4-BE49-F238E27FC236}">
                <a16:creationId xmlns:a16="http://schemas.microsoft.com/office/drawing/2014/main" id="{FACFA4BA-208D-44EC-B1FC-99E620E44BAB}"/>
              </a:ext>
            </a:extLst>
          </p:cNvPr>
          <p:cNvSpPr/>
          <p:nvPr/>
        </p:nvSpPr>
        <p:spPr>
          <a:xfrm>
            <a:off x="82101" y="628586"/>
            <a:ext cx="8961838" cy="599337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 sz="1455"/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E45368D3-DF7A-476F-9689-56E15AAA3AEC}"/>
              </a:ext>
            </a:extLst>
          </p:cNvPr>
          <p:cNvSpPr/>
          <p:nvPr/>
        </p:nvSpPr>
        <p:spPr bwMode="auto">
          <a:xfrm>
            <a:off x="1838293" y="1819051"/>
            <a:ext cx="6865697" cy="3239141"/>
          </a:xfrm>
          <a:prstGeom prst="rect">
            <a:avLst/>
          </a:prstGeom>
          <a:pattFill prst="lgCheck">
            <a:fgClr>
              <a:schemeClr val="accent1">
                <a:lumMod val="20000"/>
                <a:lumOff val="80000"/>
              </a:schemeClr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 sz="1455">
              <a:solidFill>
                <a:prstClr val="white"/>
              </a:solidFill>
            </a:endParaRPr>
          </a:p>
        </p:txBody>
      </p:sp>
      <p:sp>
        <p:nvSpPr>
          <p:cNvPr id="17" name="Rectangle 9">
            <a:extLst>
              <a:ext uri="{FF2B5EF4-FFF2-40B4-BE49-F238E27FC236}">
                <a16:creationId xmlns:a16="http://schemas.microsoft.com/office/drawing/2014/main" id="{513E8D26-1B13-4A32-B587-BAF654285B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38293" y="628586"/>
            <a:ext cx="6865697" cy="81459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GB" altLang="de-DE" sz="1131" b="1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Corporate IT: Governance</a:t>
            </a:r>
          </a:p>
          <a:p>
            <a:pPr algn="ctr">
              <a:defRPr/>
            </a:pPr>
            <a:endParaRPr lang="en-GB" altLang="de-DE" sz="1131" b="1" kern="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id="{675F2BC7-95E3-47F9-A9F3-32D42A3AE5E4}"/>
              </a:ext>
            </a:extLst>
          </p:cNvPr>
          <p:cNvSpPr/>
          <p:nvPr/>
        </p:nvSpPr>
        <p:spPr bwMode="auto">
          <a:xfrm>
            <a:off x="2021738" y="2197485"/>
            <a:ext cx="1423939" cy="246303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1131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Business</a:t>
            </a:r>
          </a:p>
          <a:p>
            <a:pPr algn="ctr">
              <a:defRPr/>
            </a:pPr>
            <a:endParaRPr lang="en-GB" sz="1131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defRPr/>
            </a:pPr>
            <a:r>
              <a:rPr lang="en-GB" sz="113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 Competence</a:t>
            </a:r>
          </a:p>
          <a:p>
            <a:pPr algn="ctr">
              <a:defRPr/>
            </a:pPr>
            <a:r>
              <a:rPr lang="en-GB" sz="113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Centre:</a:t>
            </a:r>
          </a:p>
          <a:p>
            <a:pPr algn="ctr">
              <a:defRPr/>
            </a:pPr>
            <a:endParaRPr lang="en-GB" sz="113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43680" indent="-143680">
              <a:buFont typeface="Arial" panose="020B0604020202020204" pitchFamily="34" charset="0"/>
              <a:buChar char="•"/>
              <a:defRPr/>
            </a:pPr>
            <a:r>
              <a:rPr lang="en-GB" sz="113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Digital technology expertise</a:t>
            </a:r>
          </a:p>
          <a:p>
            <a:pPr marL="143680" indent="-143680">
              <a:buFont typeface="Arial" panose="020B0604020202020204" pitchFamily="34" charset="0"/>
              <a:buChar char="•"/>
              <a:defRPr/>
            </a:pPr>
            <a:r>
              <a:rPr lang="en-GB" sz="113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Innovation centre</a:t>
            </a:r>
          </a:p>
          <a:p>
            <a:pPr marL="143680" indent="-143680">
              <a:buFont typeface="Arial" panose="020B0604020202020204" pitchFamily="34" charset="0"/>
              <a:buChar char="•"/>
              <a:defRPr/>
            </a:pPr>
            <a:r>
              <a:rPr lang="en-GB" sz="113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Digital business development</a:t>
            </a:r>
          </a:p>
          <a:p>
            <a:pPr marL="143680" indent="-143680">
              <a:buFont typeface="Arial" panose="020B0604020202020204" pitchFamily="34" charset="0"/>
              <a:buChar char="•"/>
              <a:defRPr/>
            </a:pPr>
            <a:r>
              <a:rPr lang="en-GB" sz="113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 Sourcing</a:t>
            </a:r>
          </a:p>
          <a:p>
            <a:pPr algn="ctr">
              <a:defRPr/>
            </a:pPr>
            <a:endParaRPr lang="en-GB" sz="113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4" name="Rectangle 9">
            <a:extLst>
              <a:ext uri="{FF2B5EF4-FFF2-40B4-BE49-F238E27FC236}">
                <a16:creationId xmlns:a16="http://schemas.microsoft.com/office/drawing/2014/main" id="{0EAD6097-E8AC-4911-A553-4E6680F5D3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38293" y="5463566"/>
            <a:ext cx="6865697" cy="83640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GB" altLang="de-DE" sz="1131" b="1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Corporate IT: Shared Services</a:t>
            </a:r>
          </a:p>
        </p:txBody>
      </p:sp>
      <p:sp>
        <p:nvSpPr>
          <p:cNvPr id="6" name="Flussdiagramm: Verbinder zu einer anderen Seite 5">
            <a:extLst>
              <a:ext uri="{FF2B5EF4-FFF2-40B4-BE49-F238E27FC236}">
                <a16:creationId xmlns:a16="http://schemas.microsoft.com/office/drawing/2014/main" id="{16133ABE-9F48-4085-A5E6-726F2E051840}"/>
              </a:ext>
            </a:extLst>
          </p:cNvPr>
          <p:cNvSpPr/>
          <p:nvPr/>
        </p:nvSpPr>
        <p:spPr bwMode="auto">
          <a:xfrm>
            <a:off x="2011475" y="1266152"/>
            <a:ext cx="1434202" cy="814596"/>
          </a:xfrm>
          <a:prstGeom prst="flowChartOffpageConnector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de-DE" sz="97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Enterprise-</a:t>
            </a:r>
          </a:p>
          <a:p>
            <a:pPr algn="ctr">
              <a:defRPr/>
            </a:pPr>
            <a:r>
              <a:rPr lang="de-DE" sz="97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 Architecture Management</a:t>
            </a:r>
          </a:p>
        </p:txBody>
      </p:sp>
      <p:sp>
        <p:nvSpPr>
          <p:cNvPr id="108" name="Flussdiagramm: Verbinder zu einer anderen Seite 107">
            <a:extLst>
              <a:ext uri="{FF2B5EF4-FFF2-40B4-BE49-F238E27FC236}">
                <a16:creationId xmlns:a16="http://schemas.microsoft.com/office/drawing/2014/main" id="{15015314-A9FA-44AC-A541-CBE60CB951DF}"/>
              </a:ext>
            </a:extLst>
          </p:cNvPr>
          <p:cNvSpPr/>
          <p:nvPr/>
        </p:nvSpPr>
        <p:spPr bwMode="auto">
          <a:xfrm>
            <a:off x="3716355" y="1266152"/>
            <a:ext cx="1423939" cy="814596"/>
          </a:xfrm>
          <a:prstGeom prst="flowChartOffpageConnector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de-DE" sz="97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Enterprise </a:t>
            </a:r>
          </a:p>
          <a:p>
            <a:pPr algn="ctr">
              <a:defRPr/>
            </a:pPr>
            <a:r>
              <a:rPr lang="de-DE" sz="97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 Security Management</a:t>
            </a:r>
          </a:p>
        </p:txBody>
      </p:sp>
      <p:sp>
        <p:nvSpPr>
          <p:cNvPr id="112" name="Flussdiagramm: Verbinder zu einer anderen Seite 111">
            <a:extLst>
              <a:ext uri="{FF2B5EF4-FFF2-40B4-BE49-F238E27FC236}">
                <a16:creationId xmlns:a16="http://schemas.microsoft.com/office/drawing/2014/main" id="{707FDAD4-8DED-4185-84A2-118090C11F10}"/>
              </a:ext>
            </a:extLst>
          </p:cNvPr>
          <p:cNvSpPr/>
          <p:nvPr/>
        </p:nvSpPr>
        <p:spPr bwMode="auto">
          <a:xfrm>
            <a:off x="5410970" y="1266152"/>
            <a:ext cx="1423939" cy="814596"/>
          </a:xfrm>
          <a:prstGeom prst="flowChartOffpageConnector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de-DE" sz="97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Enterprise</a:t>
            </a:r>
          </a:p>
          <a:p>
            <a:pPr algn="ctr">
              <a:defRPr/>
            </a:pPr>
            <a:r>
              <a:rPr lang="de-DE" sz="97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 Risk</a:t>
            </a:r>
          </a:p>
          <a:p>
            <a:pPr algn="ctr">
              <a:defRPr/>
            </a:pPr>
            <a:r>
              <a:rPr lang="de-DE" sz="97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Management</a:t>
            </a:r>
          </a:p>
        </p:txBody>
      </p:sp>
      <p:sp>
        <p:nvSpPr>
          <p:cNvPr id="116" name="Flussdiagramm: Verbinder zu einer anderen Seite 115">
            <a:extLst>
              <a:ext uri="{FF2B5EF4-FFF2-40B4-BE49-F238E27FC236}">
                <a16:creationId xmlns:a16="http://schemas.microsoft.com/office/drawing/2014/main" id="{625DCD01-DD5D-41CE-AFD7-5653CB10E228}"/>
              </a:ext>
            </a:extLst>
          </p:cNvPr>
          <p:cNvSpPr/>
          <p:nvPr/>
        </p:nvSpPr>
        <p:spPr bwMode="auto">
          <a:xfrm>
            <a:off x="7104304" y="1266152"/>
            <a:ext cx="1423939" cy="814596"/>
          </a:xfrm>
          <a:prstGeom prst="flowChartOffpageConnector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97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Enterprise</a:t>
            </a:r>
          </a:p>
          <a:p>
            <a:pPr algn="ctr">
              <a:defRPr/>
            </a:pPr>
            <a:r>
              <a:rPr lang="en-GB" sz="97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 Master Service Agreements</a:t>
            </a:r>
          </a:p>
        </p:txBody>
      </p:sp>
      <p:grpSp>
        <p:nvGrpSpPr>
          <p:cNvPr id="7179" name="Gruppieren 12">
            <a:extLst>
              <a:ext uri="{FF2B5EF4-FFF2-40B4-BE49-F238E27FC236}">
                <a16:creationId xmlns:a16="http://schemas.microsoft.com/office/drawing/2014/main" id="{5C2B576B-37CA-4D49-8388-5D798F287AED}"/>
              </a:ext>
            </a:extLst>
          </p:cNvPr>
          <p:cNvGrpSpPr>
            <a:grpSpLocks/>
          </p:cNvGrpSpPr>
          <p:nvPr/>
        </p:nvGrpSpPr>
        <p:grpSpPr bwMode="auto">
          <a:xfrm>
            <a:off x="6512920" y="4802910"/>
            <a:ext cx="1434202" cy="810747"/>
            <a:chOff x="5911081" y="5445125"/>
            <a:chExt cx="1630362" cy="1003300"/>
          </a:xfrm>
        </p:grpSpPr>
        <p:sp>
          <p:nvSpPr>
            <p:cNvPr id="118" name="Flussdiagramm: Verbinder zu einer anderen Seite 117">
              <a:extLst>
                <a:ext uri="{FF2B5EF4-FFF2-40B4-BE49-F238E27FC236}">
                  <a16:creationId xmlns:a16="http://schemas.microsoft.com/office/drawing/2014/main" id="{06215F2C-2C47-49D4-A68B-9F07BBA70E1A}"/>
                </a:ext>
              </a:extLst>
            </p:cNvPr>
            <p:cNvSpPr/>
            <p:nvPr/>
          </p:nvSpPr>
          <p:spPr bwMode="auto">
            <a:xfrm rot="10800000">
              <a:off x="5911081" y="5445125"/>
              <a:ext cx="1630362" cy="1003300"/>
            </a:xfrm>
            <a:prstGeom prst="flowChartOffpageConnector">
              <a:avLst/>
            </a:prstGeom>
            <a:solidFill>
              <a:schemeClr val="accent6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de-DE" sz="97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9044" name="Textfeld 17">
              <a:extLst>
                <a:ext uri="{FF2B5EF4-FFF2-40B4-BE49-F238E27FC236}">
                  <a16:creationId xmlns:a16="http://schemas.microsoft.com/office/drawing/2014/main" id="{D12E68C4-C704-4C9B-84E2-D4C3B75B71D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236829" y="5656262"/>
              <a:ext cx="1131983" cy="668434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>
                <a:defRPr/>
              </a:pPr>
              <a:r>
                <a:rPr lang="en-GB" altLang="de-DE" sz="970" b="1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IT Expertise / </a:t>
              </a:r>
            </a:p>
            <a:p>
              <a:pPr algn="ctr">
                <a:defRPr/>
              </a:pPr>
              <a:r>
                <a:rPr lang="en-GB" altLang="de-DE" sz="970" b="1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Internal </a:t>
              </a:r>
            </a:p>
            <a:p>
              <a:pPr algn="ctr">
                <a:defRPr/>
              </a:pPr>
              <a:r>
                <a:rPr lang="en-GB" altLang="de-DE" sz="970" b="1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Consultancy</a:t>
              </a:r>
            </a:p>
          </p:txBody>
        </p:sp>
      </p:grpSp>
      <p:grpSp>
        <p:nvGrpSpPr>
          <p:cNvPr id="7180" name="Gruppieren 14">
            <a:extLst>
              <a:ext uri="{FF2B5EF4-FFF2-40B4-BE49-F238E27FC236}">
                <a16:creationId xmlns:a16="http://schemas.microsoft.com/office/drawing/2014/main" id="{043079AB-A498-4264-8AC0-51C194A85DA4}"/>
              </a:ext>
            </a:extLst>
          </p:cNvPr>
          <p:cNvGrpSpPr>
            <a:grpSpLocks/>
          </p:cNvGrpSpPr>
          <p:nvPr/>
        </p:nvGrpSpPr>
        <p:grpSpPr bwMode="auto">
          <a:xfrm>
            <a:off x="2651607" y="4802909"/>
            <a:ext cx="1411111" cy="814596"/>
            <a:chOff x="3771131" y="5440363"/>
            <a:chExt cx="1636712" cy="1008062"/>
          </a:xfrm>
        </p:grpSpPr>
        <p:sp>
          <p:nvSpPr>
            <p:cNvPr id="122" name="Flussdiagramm: Verbinder zu einer anderen Seite 121">
              <a:extLst>
                <a:ext uri="{FF2B5EF4-FFF2-40B4-BE49-F238E27FC236}">
                  <a16:creationId xmlns:a16="http://schemas.microsoft.com/office/drawing/2014/main" id="{4A6EAA27-FC20-4090-A4E0-264DA92F03C8}"/>
                </a:ext>
              </a:extLst>
            </p:cNvPr>
            <p:cNvSpPr/>
            <p:nvPr/>
          </p:nvSpPr>
          <p:spPr bwMode="auto">
            <a:xfrm rot="10800000">
              <a:off x="3771131" y="5440363"/>
              <a:ext cx="1636712" cy="1008062"/>
            </a:xfrm>
            <a:prstGeom prst="flowChartOffpageConnector">
              <a:avLst/>
            </a:prstGeom>
            <a:solidFill>
              <a:schemeClr val="accent6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de-DE" sz="97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9042" name="Textfeld 123">
              <a:extLst>
                <a:ext uri="{FF2B5EF4-FFF2-40B4-BE49-F238E27FC236}">
                  <a16:creationId xmlns:a16="http://schemas.microsoft.com/office/drawing/2014/main" id="{7532CA55-C2D1-45A1-9656-1433E6AC65B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20384" y="5656263"/>
              <a:ext cx="911421" cy="483709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>
                <a:defRPr/>
              </a:pPr>
              <a:r>
                <a:rPr lang="en-GB" altLang="de-DE" sz="970" b="1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IT Shared </a:t>
              </a:r>
            </a:p>
            <a:p>
              <a:pPr algn="ctr">
                <a:defRPr/>
              </a:pPr>
              <a:r>
                <a:rPr lang="en-GB" altLang="de-DE" sz="970" b="1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Services</a:t>
              </a:r>
            </a:p>
          </p:txBody>
        </p:sp>
      </p:grpSp>
      <p:grpSp>
        <p:nvGrpSpPr>
          <p:cNvPr id="7181" name="Gruppieren 13">
            <a:extLst>
              <a:ext uri="{FF2B5EF4-FFF2-40B4-BE49-F238E27FC236}">
                <a16:creationId xmlns:a16="http://schemas.microsoft.com/office/drawing/2014/main" id="{5348B5F9-E8B5-4BC0-BDF2-A69CEB96AD41}"/>
              </a:ext>
            </a:extLst>
          </p:cNvPr>
          <p:cNvGrpSpPr>
            <a:grpSpLocks/>
          </p:cNvGrpSpPr>
          <p:nvPr/>
        </p:nvGrpSpPr>
        <p:grpSpPr bwMode="auto">
          <a:xfrm>
            <a:off x="4563021" y="4802910"/>
            <a:ext cx="1449596" cy="810747"/>
            <a:chOff x="8027218" y="5440363"/>
            <a:chExt cx="1636713" cy="1003300"/>
          </a:xfrm>
        </p:grpSpPr>
        <p:sp>
          <p:nvSpPr>
            <p:cNvPr id="129" name="Flussdiagramm: Verbinder zu einer anderen Seite 128">
              <a:extLst>
                <a:ext uri="{FF2B5EF4-FFF2-40B4-BE49-F238E27FC236}">
                  <a16:creationId xmlns:a16="http://schemas.microsoft.com/office/drawing/2014/main" id="{C13994E7-13CC-4CFA-8740-7819F2DE1050}"/>
                </a:ext>
              </a:extLst>
            </p:cNvPr>
            <p:cNvSpPr/>
            <p:nvPr/>
          </p:nvSpPr>
          <p:spPr bwMode="auto">
            <a:xfrm rot="10800000">
              <a:off x="8027218" y="5440363"/>
              <a:ext cx="1636713" cy="1003300"/>
            </a:xfrm>
            <a:prstGeom prst="flowChartOffpageConnector">
              <a:avLst/>
            </a:prstGeom>
            <a:solidFill>
              <a:schemeClr val="accent6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de-DE" sz="97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9040" name="Textfeld 129">
              <a:extLst>
                <a:ext uri="{FF2B5EF4-FFF2-40B4-BE49-F238E27FC236}">
                  <a16:creationId xmlns:a16="http://schemas.microsoft.com/office/drawing/2014/main" id="{191F0947-3EE4-40CC-B522-C9388D4FC27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323945" y="5656264"/>
              <a:ext cx="979530" cy="483709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>
                <a:defRPr/>
              </a:pPr>
              <a:r>
                <a:rPr lang="en-GB" altLang="de-DE" sz="970" b="1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IT Sourcing</a:t>
              </a:r>
            </a:p>
            <a:p>
              <a:pPr algn="ctr">
                <a:defRPr/>
              </a:pPr>
              <a:endParaRPr lang="en-GB" altLang="de-DE" sz="97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7182" name="Gruppieren 9">
            <a:extLst>
              <a:ext uri="{FF2B5EF4-FFF2-40B4-BE49-F238E27FC236}">
                <a16:creationId xmlns:a16="http://schemas.microsoft.com/office/drawing/2014/main" id="{66BD6504-B5DB-4E84-B5F0-E944FFA3BC4A}"/>
              </a:ext>
            </a:extLst>
          </p:cNvPr>
          <p:cNvGrpSpPr>
            <a:grpSpLocks/>
          </p:cNvGrpSpPr>
          <p:nvPr/>
        </p:nvGrpSpPr>
        <p:grpSpPr bwMode="auto">
          <a:xfrm>
            <a:off x="252718" y="665788"/>
            <a:ext cx="1409828" cy="1280263"/>
            <a:chOff x="514006" y="581685"/>
            <a:chExt cx="1745542" cy="1584176"/>
          </a:xfrm>
        </p:grpSpPr>
        <p:sp>
          <p:nvSpPr>
            <p:cNvPr id="33" name="AutoShape 6">
              <a:extLst>
                <a:ext uri="{FF2B5EF4-FFF2-40B4-BE49-F238E27FC236}">
                  <a16:creationId xmlns:a16="http://schemas.microsoft.com/office/drawing/2014/main" id="{11BDC703-FBB4-4DC1-86A8-C7613A21FA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1477" y="581685"/>
              <a:ext cx="1583536" cy="1439728"/>
            </a:xfrm>
            <a:prstGeom prst="homePlate">
              <a:avLst>
                <a:gd name="adj" fmla="val 24502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txBody>
            <a:bodyPr anchor="ctr"/>
            <a:lstStyle>
              <a:lvl1pPr algn="l" defTabSz="1190625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571500" algn="l" defTabSz="1190625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algn="l" defTabSz="1190625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algn="l" defTabSz="1190625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algn="l" defTabSz="1190625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defTabSz="119062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defTabSz="119062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defTabSz="119062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defTabSz="119062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Aft>
                  <a:spcPct val="30000"/>
                </a:spcAft>
                <a:buSzPct val="25000"/>
                <a:buFont typeface="Wingdings" panose="05000000000000000000" pitchFamily="2" charset="2"/>
                <a:buNone/>
                <a:defRPr/>
              </a:pPr>
              <a:endParaRPr lang="en-GB" altLang="de-DE" sz="1131" dirty="0">
                <a:solidFill>
                  <a:srgbClr val="FFFFFF"/>
                </a:solidFill>
              </a:endParaRPr>
            </a:p>
          </p:txBody>
        </p:sp>
        <p:sp>
          <p:nvSpPr>
            <p:cNvPr id="27" name="AutoShape 6">
              <a:extLst>
                <a:ext uri="{FF2B5EF4-FFF2-40B4-BE49-F238E27FC236}">
                  <a16:creationId xmlns:a16="http://schemas.microsoft.com/office/drawing/2014/main" id="{8FE6C7F3-0CBE-47DB-89FC-6213F495647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1477" y="919791"/>
              <a:ext cx="1728071" cy="1246070"/>
            </a:xfrm>
            <a:prstGeom prst="homePlate">
              <a:avLst>
                <a:gd name="adj" fmla="val 24502"/>
              </a:avLst>
            </a:prstGeom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  <a:effectLst/>
          </p:spPr>
          <p:txBody>
            <a:bodyPr anchor="ctr"/>
            <a:lstStyle>
              <a:lvl1pPr algn="l" defTabSz="1190625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571500" algn="l" defTabSz="1190625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algn="l" defTabSz="1190625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algn="l" defTabSz="1190625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algn="l" defTabSz="1190625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defTabSz="119062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defTabSz="119062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defTabSz="119062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defTabSz="119062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Aft>
                  <a:spcPct val="30000"/>
                </a:spcAft>
                <a:buSzPct val="25000"/>
                <a:buFont typeface="Wingdings" panose="05000000000000000000" pitchFamily="2" charset="2"/>
                <a:buNone/>
                <a:defRPr/>
              </a:pPr>
              <a:endParaRPr lang="en-GB" altLang="de-DE" sz="1131" dirty="0">
                <a:solidFill>
                  <a:srgbClr val="FFFFFF"/>
                </a:solidFill>
              </a:endParaRPr>
            </a:p>
          </p:txBody>
        </p:sp>
        <p:sp>
          <p:nvSpPr>
            <p:cNvPr id="7198" name="Textfeld 6">
              <a:extLst>
                <a:ext uri="{FF2B5EF4-FFF2-40B4-BE49-F238E27FC236}">
                  <a16:creationId xmlns:a16="http://schemas.microsoft.com/office/drawing/2014/main" id="{33FC97EA-F267-4E24-BB6D-67528C14A3B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19388" y="581685"/>
              <a:ext cx="754590" cy="3295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r>
                <a:rPr lang="de-DE" altLang="de-DE" sz="1131" b="1">
                  <a:latin typeface="Arial" panose="020B0604020202020204" pitchFamily="34" charset="0"/>
                  <a:cs typeface="Arial" panose="020B0604020202020204" pitchFamily="34" charset="0"/>
                </a:rPr>
                <a:t>Focus</a:t>
              </a:r>
            </a:p>
          </p:txBody>
        </p:sp>
        <p:sp>
          <p:nvSpPr>
            <p:cNvPr id="7199" name="Textfeld 33">
              <a:extLst>
                <a:ext uri="{FF2B5EF4-FFF2-40B4-BE49-F238E27FC236}">
                  <a16:creationId xmlns:a16="http://schemas.microsoft.com/office/drawing/2014/main" id="{1FEC17E7-6FC3-4D62-BCC6-082B6FFAB0A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14006" y="1204096"/>
              <a:ext cx="1481113" cy="5449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/>
              <a:r>
                <a:rPr lang="en-GB" altLang="de-DE" sz="1131" b="1">
                  <a:latin typeface="Arial" panose="020B0604020202020204" pitchFamily="34" charset="0"/>
                  <a:cs typeface="Arial" panose="020B0604020202020204" pitchFamily="34" charset="0"/>
                </a:rPr>
                <a:t>Group-wide </a:t>
              </a:r>
            </a:p>
            <a:p>
              <a:pPr algn="ctr"/>
              <a:r>
                <a:rPr lang="en-GB" altLang="de-DE" sz="1131" b="1">
                  <a:latin typeface="Arial" panose="020B0604020202020204" pitchFamily="34" charset="0"/>
                  <a:cs typeface="Arial" panose="020B0604020202020204" pitchFamily="34" charset="0"/>
                </a:rPr>
                <a:t>regulations</a:t>
              </a:r>
            </a:p>
          </p:txBody>
        </p:sp>
      </p:grpSp>
      <p:grpSp>
        <p:nvGrpSpPr>
          <p:cNvPr id="7183" name="Gruppieren 10">
            <a:extLst>
              <a:ext uri="{FF2B5EF4-FFF2-40B4-BE49-F238E27FC236}">
                <a16:creationId xmlns:a16="http://schemas.microsoft.com/office/drawing/2014/main" id="{98272639-D7B2-4227-81A4-585448E3748E}"/>
              </a:ext>
            </a:extLst>
          </p:cNvPr>
          <p:cNvGrpSpPr>
            <a:grpSpLocks/>
          </p:cNvGrpSpPr>
          <p:nvPr/>
        </p:nvGrpSpPr>
        <p:grpSpPr bwMode="auto">
          <a:xfrm>
            <a:off x="252718" y="2545132"/>
            <a:ext cx="1409828" cy="1280263"/>
            <a:chOff x="528576" y="2907361"/>
            <a:chExt cx="1745542" cy="1584176"/>
          </a:xfrm>
        </p:grpSpPr>
        <p:sp>
          <p:nvSpPr>
            <p:cNvPr id="36" name="AutoShape 6">
              <a:extLst>
                <a:ext uri="{FF2B5EF4-FFF2-40B4-BE49-F238E27FC236}">
                  <a16:creationId xmlns:a16="http://schemas.microsoft.com/office/drawing/2014/main" id="{5870EBD0-5029-469A-92E9-4550C095A9B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6047" y="2907361"/>
              <a:ext cx="1583536" cy="1439727"/>
            </a:xfrm>
            <a:prstGeom prst="homePlate">
              <a:avLst>
                <a:gd name="adj" fmla="val 24502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txBody>
            <a:bodyPr anchor="ctr"/>
            <a:lstStyle>
              <a:lvl1pPr algn="l" defTabSz="1190625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571500" algn="l" defTabSz="1190625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algn="l" defTabSz="1190625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algn="l" defTabSz="1190625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algn="l" defTabSz="1190625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defTabSz="119062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defTabSz="119062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defTabSz="119062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defTabSz="119062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Aft>
                  <a:spcPct val="30000"/>
                </a:spcAft>
                <a:buSzPct val="25000"/>
                <a:buFont typeface="Wingdings" panose="05000000000000000000" pitchFamily="2" charset="2"/>
                <a:buNone/>
                <a:defRPr/>
              </a:pPr>
              <a:endParaRPr lang="en-GB" altLang="de-DE" sz="1131" dirty="0">
                <a:solidFill>
                  <a:srgbClr val="FFFFFF"/>
                </a:solidFill>
              </a:endParaRPr>
            </a:p>
          </p:txBody>
        </p:sp>
        <p:sp>
          <p:nvSpPr>
            <p:cNvPr id="37" name="AutoShape 6">
              <a:extLst>
                <a:ext uri="{FF2B5EF4-FFF2-40B4-BE49-F238E27FC236}">
                  <a16:creationId xmlns:a16="http://schemas.microsoft.com/office/drawing/2014/main" id="{96E75978-D5F9-4A37-B39C-817BF560D72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6047" y="3245466"/>
              <a:ext cx="1728071" cy="1246071"/>
            </a:xfrm>
            <a:prstGeom prst="homePlate">
              <a:avLst>
                <a:gd name="adj" fmla="val 24502"/>
              </a:avLst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ffectLst/>
          </p:spPr>
          <p:txBody>
            <a:bodyPr anchor="ctr"/>
            <a:lstStyle>
              <a:lvl1pPr algn="l" defTabSz="1190625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571500" algn="l" defTabSz="1190625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algn="l" defTabSz="1190625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algn="l" defTabSz="1190625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algn="l" defTabSz="1190625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defTabSz="119062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defTabSz="119062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defTabSz="119062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defTabSz="119062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Aft>
                  <a:spcPct val="30000"/>
                </a:spcAft>
                <a:buSzPct val="25000"/>
                <a:buFont typeface="Wingdings" panose="05000000000000000000" pitchFamily="2" charset="2"/>
                <a:buNone/>
                <a:defRPr/>
              </a:pPr>
              <a:endParaRPr lang="en-GB" altLang="de-DE" sz="1131" dirty="0">
                <a:solidFill>
                  <a:srgbClr val="FFFFFF"/>
                </a:solidFill>
              </a:endParaRPr>
            </a:p>
          </p:txBody>
        </p:sp>
        <p:sp>
          <p:nvSpPr>
            <p:cNvPr id="7194" name="Textfeld 37">
              <a:extLst>
                <a:ext uri="{FF2B5EF4-FFF2-40B4-BE49-F238E27FC236}">
                  <a16:creationId xmlns:a16="http://schemas.microsoft.com/office/drawing/2014/main" id="{517F4174-ADF3-417D-9B7D-BDB6D95AC4A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33958" y="2907361"/>
              <a:ext cx="754590" cy="3295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r>
                <a:rPr lang="de-DE" altLang="de-DE" sz="1131" b="1">
                  <a:latin typeface="Arial" panose="020B0604020202020204" pitchFamily="34" charset="0"/>
                  <a:cs typeface="Arial" panose="020B0604020202020204" pitchFamily="34" charset="0"/>
                </a:rPr>
                <a:t>Focus</a:t>
              </a:r>
            </a:p>
          </p:txBody>
        </p:sp>
        <p:sp>
          <p:nvSpPr>
            <p:cNvPr id="7195" name="Textfeld 38">
              <a:extLst>
                <a:ext uri="{FF2B5EF4-FFF2-40B4-BE49-F238E27FC236}">
                  <a16:creationId xmlns:a16="http://schemas.microsoft.com/office/drawing/2014/main" id="{DF4DA9EF-3340-411D-904D-F610EAD2377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28576" y="3529772"/>
              <a:ext cx="1481113" cy="7602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/>
              <a:r>
                <a:rPr lang="en-GB" altLang="de-DE" sz="1131" b="1">
                  <a:latin typeface="Arial" panose="020B0604020202020204" pitchFamily="34" charset="0"/>
                  <a:cs typeface="Arial" panose="020B0604020202020204" pitchFamily="34" charset="0"/>
                </a:rPr>
                <a:t>Competition-differentiating</a:t>
              </a:r>
            </a:p>
            <a:p>
              <a:pPr algn="ctr"/>
              <a:r>
                <a:rPr lang="en-GB" altLang="de-DE" sz="1131" b="1">
                  <a:latin typeface="Arial" panose="020B0604020202020204" pitchFamily="34" charset="0"/>
                  <a:cs typeface="Arial" panose="020B0604020202020204" pitchFamily="34" charset="0"/>
                </a:rPr>
                <a:t>innovation</a:t>
              </a:r>
            </a:p>
          </p:txBody>
        </p:sp>
      </p:grpSp>
      <p:grpSp>
        <p:nvGrpSpPr>
          <p:cNvPr id="7184" name="Gruppieren 11">
            <a:extLst>
              <a:ext uri="{FF2B5EF4-FFF2-40B4-BE49-F238E27FC236}">
                <a16:creationId xmlns:a16="http://schemas.microsoft.com/office/drawing/2014/main" id="{CF903721-ECF9-4853-87C6-D2964099B723}"/>
              </a:ext>
            </a:extLst>
          </p:cNvPr>
          <p:cNvGrpSpPr>
            <a:grpSpLocks/>
          </p:cNvGrpSpPr>
          <p:nvPr/>
        </p:nvGrpSpPr>
        <p:grpSpPr bwMode="auto">
          <a:xfrm>
            <a:off x="252718" y="4981222"/>
            <a:ext cx="1409828" cy="1280263"/>
            <a:chOff x="514006" y="5632347"/>
            <a:chExt cx="1745542" cy="1584176"/>
          </a:xfrm>
        </p:grpSpPr>
        <p:sp>
          <p:nvSpPr>
            <p:cNvPr id="41" name="AutoShape 6">
              <a:extLst>
                <a:ext uri="{FF2B5EF4-FFF2-40B4-BE49-F238E27FC236}">
                  <a16:creationId xmlns:a16="http://schemas.microsoft.com/office/drawing/2014/main" id="{75575073-BC46-4DFC-A292-4BC8CC38396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1477" y="5632347"/>
              <a:ext cx="1583536" cy="1439728"/>
            </a:xfrm>
            <a:prstGeom prst="homePlate">
              <a:avLst>
                <a:gd name="adj" fmla="val 24502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txBody>
            <a:bodyPr anchor="ctr"/>
            <a:lstStyle>
              <a:lvl1pPr algn="l" defTabSz="1190625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571500" algn="l" defTabSz="1190625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algn="l" defTabSz="1190625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algn="l" defTabSz="1190625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algn="l" defTabSz="1190625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defTabSz="119062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defTabSz="119062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defTabSz="119062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defTabSz="119062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Aft>
                  <a:spcPct val="30000"/>
                </a:spcAft>
                <a:buSzPct val="25000"/>
                <a:buFont typeface="Wingdings" panose="05000000000000000000" pitchFamily="2" charset="2"/>
                <a:buNone/>
                <a:defRPr/>
              </a:pPr>
              <a:endParaRPr lang="en-GB" altLang="de-DE" sz="1131" dirty="0">
                <a:solidFill>
                  <a:srgbClr val="FFFFFF"/>
                </a:solidFill>
              </a:endParaRPr>
            </a:p>
          </p:txBody>
        </p:sp>
        <p:sp>
          <p:nvSpPr>
            <p:cNvPr id="42" name="AutoShape 6">
              <a:extLst>
                <a:ext uri="{FF2B5EF4-FFF2-40B4-BE49-F238E27FC236}">
                  <a16:creationId xmlns:a16="http://schemas.microsoft.com/office/drawing/2014/main" id="{7486435A-BEC8-4FEA-BADC-AC570177CAB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1477" y="5970453"/>
              <a:ext cx="1728071" cy="1246070"/>
            </a:xfrm>
            <a:prstGeom prst="homePlate">
              <a:avLst>
                <a:gd name="adj" fmla="val 24502"/>
              </a:avLst>
            </a:prstGeom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  <a:effectLst/>
          </p:spPr>
          <p:txBody>
            <a:bodyPr anchor="ctr"/>
            <a:lstStyle>
              <a:lvl1pPr algn="l" defTabSz="1190625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571500" algn="l" defTabSz="1190625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algn="l" defTabSz="1190625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algn="l" defTabSz="1190625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algn="l" defTabSz="1190625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defTabSz="119062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defTabSz="119062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defTabSz="119062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defTabSz="119062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Aft>
                  <a:spcPct val="30000"/>
                </a:spcAft>
                <a:buSzPct val="25000"/>
                <a:buFont typeface="Wingdings" panose="05000000000000000000" pitchFamily="2" charset="2"/>
                <a:buNone/>
                <a:defRPr/>
              </a:pPr>
              <a:endParaRPr lang="en-GB" altLang="de-DE" sz="1131" dirty="0">
                <a:solidFill>
                  <a:srgbClr val="FFFFFF"/>
                </a:solidFill>
              </a:endParaRPr>
            </a:p>
          </p:txBody>
        </p:sp>
        <p:sp>
          <p:nvSpPr>
            <p:cNvPr id="7190" name="Textfeld 42">
              <a:extLst>
                <a:ext uri="{FF2B5EF4-FFF2-40B4-BE49-F238E27FC236}">
                  <a16:creationId xmlns:a16="http://schemas.microsoft.com/office/drawing/2014/main" id="{4428CE30-BAA8-42F7-A332-BEC679F3A69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19388" y="5632347"/>
              <a:ext cx="754590" cy="3295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r>
                <a:rPr lang="de-DE" altLang="de-DE" sz="1131" b="1">
                  <a:latin typeface="Arial" panose="020B0604020202020204" pitchFamily="34" charset="0"/>
                  <a:cs typeface="Arial" panose="020B0604020202020204" pitchFamily="34" charset="0"/>
                </a:rPr>
                <a:t>Focus</a:t>
              </a:r>
            </a:p>
          </p:txBody>
        </p:sp>
        <p:sp>
          <p:nvSpPr>
            <p:cNvPr id="7191" name="Textfeld 43">
              <a:extLst>
                <a:ext uri="{FF2B5EF4-FFF2-40B4-BE49-F238E27FC236}">
                  <a16:creationId xmlns:a16="http://schemas.microsoft.com/office/drawing/2014/main" id="{F3C5B73E-A4E8-4835-B74E-B7B024DC7E3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14006" y="6254758"/>
              <a:ext cx="1481113" cy="7602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/>
              <a:r>
                <a:rPr lang="en-GB" altLang="de-DE" sz="1131" b="1">
                  <a:latin typeface="Arial" panose="020B0604020202020204" pitchFamily="34" charset="0"/>
                  <a:cs typeface="Arial" panose="020B0604020202020204" pitchFamily="34" charset="0"/>
                </a:rPr>
                <a:t>Commodities / Group-wide </a:t>
              </a:r>
            </a:p>
            <a:p>
              <a:pPr algn="ctr"/>
              <a:r>
                <a:rPr lang="en-GB" altLang="de-DE" sz="1131" b="1">
                  <a:latin typeface="Arial" panose="020B0604020202020204" pitchFamily="34" charset="0"/>
                  <a:cs typeface="Arial" panose="020B0604020202020204" pitchFamily="34" charset="0"/>
                </a:rPr>
                <a:t>synergies</a:t>
              </a:r>
            </a:p>
          </p:txBody>
        </p:sp>
      </p:grpSp>
      <p:sp>
        <p:nvSpPr>
          <p:cNvPr id="43" name="Rechteck 42">
            <a:extLst>
              <a:ext uri="{FF2B5EF4-FFF2-40B4-BE49-F238E27FC236}">
                <a16:creationId xmlns:a16="http://schemas.microsoft.com/office/drawing/2014/main" id="{574C5B5B-3846-4ED3-9527-71000EADAC41}"/>
              </a:ext>
            </a:extLst>
          </p:cNvPr>
          <p:cNvSpPr/>
          <p:nvPr/>
        </p:nvSpPr>
        <p:spPr bwMode="auto">
          <a:xfrm>
            <a:off x="3716355" y="2197485"/>
            <a:ext cx="1423939" cy="246303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1131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Business</a:t>
            </a:r>
          </a:p>
          <a:p>
            <a:pPr algn="ctr">
              <a:defRPr/>
            </a:pPr>
            <a:endParaRPr lang="en-GB" sz="1131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defRPr/>
            </a:pPr>
            <a:r>
              <a:rPr lang="en-GB" sz="113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 Competence</a:t>
            </a:r>
          </a:p>
          <a:p>
            <a:pPr algn="ctr">
              <a:defRPr/>
            </a:pPr>
            <a:r>
              <a:rPr lang="en-GB" sz="113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Centre:</a:t>
            </a:r>
          </a:p>
          <a:p>
            <a:pPr algn="ctr">
              <a:defRPr/>
            </a:pPr>
            <a:endParaRPr lang="en-GB" sz="113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43680" indent="-143680">
              <a:buFont typeface="Arial" panose="020B0604020202020204" pitchFamily="34" charset="0"/>
              <a:buChar char="•"/>
              <a:defRPr/>
            </a:pPr>
            <a:r>
              <a:rPr lang="en-GB" sz="113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Digital technology expertise</a:t>
            </a:r>
          </a:p>
          <a:p>
            <a:pPr marL="143680" indent="-143680">
              <a:buFont typeface="Arial" panose="020B0604020202020204" pitchFamily="34" charset="0"/>
              <a:buChar char="•"/>
              <a:defRPr/>
            </a:pPr>
            <a:r>
              <a:rPr lang="en-GB" sz="113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Innovation centre</a:t>
            </a:r>
          </a:p>
          <a:p>
            <a:pPr marL="143680" indent="-143680">
              <a:buFont typeface="Arial" panose="020B0604020202020204" pitchFamily="34" charset="0"/>
              <a:buChar char="•"/>
              <a:defRPr/>
            </a:pPr>
            <a:r>
              <a:rPr lang="en-GB" sz="113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Digital business development</a:t>
            </a:r>
          </a:p>
          <a:p>
            <a:pPr marL="143680" indent="-143680">
              <a:buFont typeface="Arial" panose="020B0604020202020204" pitchFamily="34" charset="0"/>
              <a:buChar char="•"/>
              <a:defRPr/>
            </a:pPr>
            <a:r>
              <a:rPr lang="en-GB" sz="113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 Sourcing</a:t>
            </a:r>
          </a:p>
          <a:p>
            <a:pPr algn="ctr">
              <a:defRPr/>
            </a:pPr>
            <a:endParaRPr lang="en-GB" sz="113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" name="Rechteck 43">
            <a:extLst>
              <a:ext uri="{FF2B5EF4-FFF2-40B4-BE49-F238E27FC236}">
                <a16:creationId xmlns:a16="http://schemas.microsoft.com/office/drawing/2014/main" id="{0BBA79C2-DFB6-4A11-AECF-09420A3D2283}"/>
              </a:ext>
            </a:extLst>
          </p:cNvPr>
          <p:cNvSpPr/>
          <p:nvPr/>
        </p:nvSpPr>
        <p:spPr bwMode="auto">
          <a:xfrm>
            <a:off x="5410970" y="2197485"/>
            <a:ext cx="1423939" cy="246303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1131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Business</a:t>
            </a:r>
          </a:p>
          <a:p>
            <a:pPr algn="ctr">
              <a:defRPr/>
            </a:pPr>
            <a:endParaRPr lang="en-GB" sz="1131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defRPr/>
            </a:pPr>
            <a:r>
              <a:rPr lang="en-GB" sz="113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 Competence</a:t>
            </a:r>
          </a:p>
          <a:p>
            <a:pPr algn="ctr">
              <a:defRPr/>
            </a:pPr>
            <a:r>
              <a:rPr lang="en-GB" sz="113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Centre:</a:t>
            </a:r>
          </a:p>
          <a:p>
            <a:pPr algn="ctr">
              <a:defRPr/>
            </a:pPr>
            <a:endParaRPr lang="en-GB" sz="113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43680" indent="-143680">
              <a:buFont typeface="Arial" panose="020B0604020202020204" pitchFamily="34" charset="0"/>
              <a:buChar char="•"/>
              <a:defRPr/>
            </a:pPr>
            <a:r>
              <a:rPr lang="en-GB" sz="113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Digital technology expertise</a:t>
            </a:r>
          </a:p>
          <a:p>
            <a:pPr marL="143680" indent="-143680">
              <a:buFont typeface="Arial" panose="020B0604020202020204" pitchFamily="34" charset="0"/>
              <a:buChar char="•"/>
              <a:defRPr/>
            </a:pPr>
            <a:r>
              <a:rPr lang="en-GB" sz="113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Innovation centre</a:t>
            </a:r>
          </a:p>
          <a:p>
            <a:pPr marL="143680" indent="-143680">
              <a:buFont typeface="Arial" panose="020B0604020202020204" pitchFamily="34" charset="0"/>
              <a:buChar char="•"/>
              <a:defRPr/>
            </a:pPr>
            <a:r>
              <a:rPr lang="en-GB" sz="113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Digital business development</a:t>
            </a:r>
          </a:p>
          <a:p>
            <a:pPr marL="143680" indent="-143680">
              <a:buFont typeface="Arial" panose="020B0604020202020204" pitchFamily="34" charset="0"/>
              <a:buChar char="•"/>
              <a:defRPr/>
            </a:pPr>
            <a:r>
              <a:rPr lang="en-GB" sz="113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 Sourcing</a:t>
            </a:r>
          </a:p>
          <a:p>
            <a:pPr algn="ctr">
              <a:defRPr/>
            </a:pPr>
            <a:endParaRPr lang="en-GB" sz="113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Rechteck 44">
            <a:extLst>
              <a:ext uri="{FF2B5EF4-FFF2-40B4-BE49-F238E27FC236}">
                <a16:creationId xmlns:a16="http://schemas.microsoft.com/office/drawing/2014/main" id="{D6FD2D02-431E-4207-8A13-C6C11405B189}"/>
              </a:ext>
            </a:extLst>
          </p:cNvPr>
          <p:cNvSpPr/>
          <p:nvPr/>
        </p:nvSpPr>
        <p:spPr bwMode="auto">
          <a:xfrm>
            <a:off x="7105587" y="2197485"/>
            <a:ext cx="1422656" cy="246303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1131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Business</a:t>
            </a:r>
          </a:p>
          <a:p>
            <a:pPr algn="ctr">
              <a:defRPr/>
            </a:pPr>
            <a:endParaRPr lang="en-GB" sz="1131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defRPr/>
            </a:pPr>
            <a:r>
              <a:rPr lang="en-GB" sz="113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 Competence</a:t>
            </a:r>
            <a:endParaRPr lang="en-GB" sz="113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defRPr/>
            </a:pPr>
            <a:r>
              <a:rPr lang="en-GB" sz="113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Centre:</a:t>
            </a:r>
          </a:p>
          <a:p>
            <a:pPr algn="ctr">
              <a:defRPr/>
            </a:pPr>
            <a:endParaRPr lang="en-GB" sz="113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43680" indent="-143680">
              <a:buFont typeface="Arial" panose="020B0604020202020204" pitchFamily="34" charset="0"/>
              <a:buChar char="•"/>
              <a:defRPr/>
            </a:pPr>
            <a:r>
              <a:rPr lang="en-GB" sz="113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Digital technology expertise</a:t>
            </a:r>
          </a:p>
          <a:p>
            <a:pPr marL="143680" indent="-143680">
              <a:buFont typeface="Arial" panose="020B0604020202020204" pitchFamily="34" charset="0"/>
              <a:buChar char="•"/>
              <a:defRPr/>
            </a:pPr>
            <a:r>
              <a:rPr lang="en-GB" sz="113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Innovation centre</a:t>
            </a:r>
          </a:p>
          <a:p>
            <a:pPr marL="143680" indent="-143680">
              <a:buFont typeface="Arial" panose="020B0604020202020204" pitchFamily="34" charset="0"/>
              <a:buChar char="•"/>
              <a:defRPr/>
            </a:pPr>
            <a:r>
              <a:rPr lang="en-GB" sz="113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Digital business development</a:t>
            </a:r>
          </a:p>
          <a:p>
            <a:pPr marL="143680" indent="-143680">
              <a:buFont typeface="Arial" panose="020B0604020202020204" pitchFamily="34" charset="0"/>
              <a:buChar char="•"/>
              <a:defRPr/>
            </a:pPr>
            <a:r>
              <a:rPr lang="en-GB" sz="113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 Sourcing</a:t>
            </a:r>
          </a:p>
          <a:p>
            <a:pPr algn="ctr">
              <a:defRPr/>
            </a:pPr>
            <a:endParaRPr lang="en-GB" sz="113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E8B33B28-5377-4889-82C7-8A2A1D8EEA31}"/>
              </a:ext>
            </a:extLst>
          </p:cNvPr>
          <p:cNvSpPr/>
          <p:nvPr/>
        </p:nvSpPr>
        <p:spPr>
          <a:xfrm>
            <a:off x="160830" y="66707"/>
            <a:ext cx="898317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4. WHAT ARE THE IMPLICATIONS FOR THE MANAGEMENT OF IT? </a:t>
            </a:r>
          </a:p>
        </p:txBody>
      </p:sp>
    </p:spTree>
    <p:extLst>
      <p:ext uri="{BB962C8B-B14F-4D97-AF65-F5344CB8AC3E}">
        <p14:creationId xmlns:p14="http://schemas.microsoft.com/office/powerpoint/2010/main" val="389378414"/>
      </p:ext>
    </p:extLst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14778</TotalTime>
  <Words>1465</Words>
  <Application>Microsoft Office PowerPoint</Application>
  <PresentationFormat>On-screen Show (4:3)</PresentationFormat>
  <Paragraphs>483</Paragraphs>
  <Slides>13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1" baseType="lpstr">
      <vt:lpstr>Arial</vt:lpstr>
      <vt:lpstr>avenir-regular-class</vt:lpstr>
      <vt:lpstr>Calibri</vt:lpstr>
      <vt:lpstr>Calibri Light</vt:lpstr>
      <vt:lpstr>Palatino Linotype</vt:lpstr>
      <vt:lpstr>Times New Roman</vt:lpstr>
      <vt:lpstr>Wingdings</vt:lpstr>
      <vt:lpstr>Office Theme</vt:lpstr>
      <vt:lpstr>.</vt:lpstr>
      <vt:lpstr>.</vt:lpstr>
      <vt:lpstr>.</vt:lpstr>
      <vt:lpstr>.</vt:lpstr>
      <vt:lpstr>.</vt:lpstr>
      <vt:lpstr>.</vt:lpstr>
      <vt:lpstr>.</vt:lpstr>
      <vt:lpstr>.</vt:lpstr>
      <vt:lpstr>PowerPoint Presentation</vt:lpstr>
      <vt:lpstr>.</vt:lpstr>
      <vt:lpstr>.</vt:lpstr>
      <vt:lpstr>PowerPoint Presentation</vt:lpstr>
      <vt:lpstr>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Daniel Brinkmann</dc:creator>
  <cp:lastModifiedBy>PENGELLY, Anne</cp:lastModifiedBy>
  <cp:revision>245</cp:revision>
  <cp:lastPrinted>2022-12-01T10:34:09Z</cp:lastPrinted>
  <dcterms:created xsi:type="dcterms:W3CDTF">2014-02-15T17:04:34Z</dcterms:created>
  <dcterms:modified xsi:type="dcterms:W3CDTF">2022-12-05T15:36:33Z</dcterms:modified>
</cp:coreProperties>
</file>