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5"/>
  </p:notesMasterIdLst>
  <p:sldIdLst>
    <p:sldId id="259" r:id="rId2"/>
    <p:sldId id="372" r:id="rId3"/>
    <p:sldId id="260" r:id="rId4"/>
    <p:sldId id="351" r:id="rId5"/>
    <p:sldId id="261" r:id="rId6"/>
    <p:sldId id="349" r:id="rId7"/>
    <p:sldId id="350" r:id="rId8"/>
    <p:sldId id="368" r:id="rId9"/>
    <p:sldId id="373" r:id="rId10"/>
    <p:sldId id="354" r:id="rId11"/>
    <p:sldId id="355" r:id="rId12"/>
    <p:sldId id="353" r:id="rId13"/>
    <p:sldId id="357" r:id="rId14"/>
    <p:sldId id="358" r:id="rId15"/>
    <p:sldId id="340" r:id="rId16"/>
    <p:sldId id="364" r:id="rId17"/>
    <p:sldId id="366" r:id="rId18"/>
    <p:sldId id="367" r:id="rId19"/>
    <p:sldId id="371" r:id="rId20"/>
    <p:sldId id="370" r:id="rId21"/>
    <p:sldId id="369" r:id="rId22"/>
    <p:sldId id="374" r:id="rId23"/>
    <p:sldId id="36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ECB"/>
    <a:srgbClr val="1E3C71"/>
    <a:srgbClr val="DE6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07C8B-5755-7545-D373-25A9AAD08BE9}" v="957" dt="2022-07-08T15:13:11.658"/>
    <p1510:client id="{2A7E5D48-6592-EB5A-36FB-9E98C3EFC65A}" v="56" dt="2022-07-08T16:04:29.445"/>
    <p1510:client id="{7234C7D2-1565-4565-ACDF-F83F07E826D4}" v="1454" dt="2022-07-08T16:01:58.935"/>
    <p1510:client id="{FFE4F9A4-CDA7-4B0B-9D48-C8976212E34A}" v="811" dt="2022-07-08T15:39:40.381"/>
    <p1510:client id="{972AC219-3B01-E9F0-A3C6-FFE86B678E64}" v="91" dt="2022-07-08T15:58:11.510"/>
    <p1510:client id="{F10D25DC-8630-216F-1505-299E6961223D}" v="805" dt="2022-07-08T16:12:57.778"/>
    <p1510:client id="{AA749E98-5846-D844-9938-C98345C17362}" v="1" dt="2022-07-08T15:30:01.9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0"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1" Type="http://schemas.openxmlformats.org/officeDocument/2006/relationships/slide" Target="../slides/slide7.xml"/></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64BCCD-A3F0-4E53-93D0-C54B9B8A0686}"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n-GB"/>
        </a:p>
      </dgm:t>
    </dgm:pt>
    <dgm:pt modelId="{FF48CAE2-74F1-424B-A5A1-C5ACA47CC008}">
      <dgm:prSet phldrT="[Text]"/>
      <dgm:spPr/>
      <dgm:t>
        <a:bodyPr/>
        <a:lstStyle/>
        <a:p>
          <a:r>
            <a:rPr lang="en-GB">
              <a:latin typeface="Arial"/>
            </a:rPr>
            <a:t>Daniel</a:t>
          </a:r>
          <a:r>
            <a:rPr lang="en-GB"/>
            <a:t>, </a:t>
          </a:r>
          <a:r>
            <a:rPr lang="en-GB" err="1"/>
            <a:t>Wassell</a:t>
          </a:r>
          <a:r>
            <a:rPr lang="en-GB"/>
            <a:t> &amp; Gilligan (1999)</a:t>
          </a:r>
        </a:p>
      </dgm:t>
    </dgm:pt>
    <dgm:pt modelId="{6CA7819D-0160-4065-9A54-A3A3A41E172B}" type="parTrans" cxnId="{B8974994-E163-4C1E-B95E-80066658CA61}">
      <dgm:prSet/>
      <dgm:spPr/>
      <dgm:t>
        <a:bodyPr/>
        <a:lstStyle/>
        <a:p>
          <a:endParaRPr lang="en-GB"/>
        </a:p>
      </dgm:t>
    </dgm:pt>
    <dgm:pt modelId="{952F7699-B8FC-4609-8038-80B7F1F71A37}" type="sibTrans" cxnId="{B8974994-E163-4C1E-B95E-80066658CA61}">
      <dgm:prSet/>
      <dgm:spPr/>
      <dgm:t>
        <a:bodyPr/>
        <a:lstStyle/>
        <a:p>
          <a:endParaRPr lang="en-GB"/>
        </a:p>
      </dgm:t>
    </dgm:pt>
    <dgm:pt modelId="{C3BEFECA-87B6-442A-9A02-EA1EFB626FAF}">
      <dgm:prSet phldrT="[Text]"/>
      <dgm:spPr/>
      <dgm:t>
        <a:bodyPr/>
        <a:lstStyle/>
        <a:p>
          <a:pPr rtl="0"/>
          <a:r>
            <a:rPr lang="en-GB"/>
            <a:t>Risk and protective factors alongside vulnerability/ resilience dimension</a:t>
          </a:r>
          <a:r>
            <a:rPr lang="en-GB">
              <a:latin typeface="Arial"/>
            </a:rPr>
            <a:t> </a:t>
          </a:r>
          <a:endParaRPr lang="en-GB"/>
        </a:p>
      </dgm:t>
    </dgm:pt>
    <dgm:pt modelId="{6AA4F689-9CBF-4ECE-8812-684B28519432}" type="parTrans" cxnId="{679C2B38-ACBC-46EA-958E-4BD51B3C12E5}">
      <dgm:prSet/>
      <dgm:spPr/>
      <dgm:t>
        <a:bodyPr/>
        <a:lstStyle/>
        <a:p>
          <a:endParaRPr lang="en-GB"/>
        </a:p>
      </dgm:t>
    </dgm:pt>
    <dgm:pt modelId="{2828450B-63AD-4AFF-B355-F9874B3545E7}" type="sibTrans" cxnId="{679C2B38-ACBC-46EA-958E-4BD51B3C12E5}">
      <dgm:prSet/>
      <dgm:spPr/>
      <dgm:t>
        <a:bodyPr/>
        <a:lstStyle/>
        <a:p>
          <a:endParaRPr lang="en-GB"/>
        </a:p>
      </dgm:t>
    </dgm:pt>
    <dgm:pt modelId="{A5C923FC-E2B6-46C3-A7CC-B3800FC880F1}">
      <dgm:prSet phldrT="[Text]"/>
      <dgm:spPr/>
      <dgm:t>
        <a:bodyPr/>
        <a:lstStyle/>
        <a:p>
          <a:r>
            <a:rPr lang="en-GB"/>
            <a:t>Bronfenbrenner (1979)</a:t>
          </a:r>
        </a:p>
      </dgm:t>
    </dgm:pt>
    <dgm:pt modelId="{8543B6DC-6703-40A3-8BA5-4606F1AAFB9F}" type="parTrans" cxnId="{152DB345-3008-402A-BFDE-CA470C7F0C0D}">
      <dgm:prSet/>
      <dgm:spPr/>
      <dgm:t>
        <a:bodyPr/>
        <a:lstStyle/>
        <a:p>
          <a:endParaRPr lang="en-GB"/>
        </a:p>
      </dgm:t>
    </dgm:pt>
    <dgm:pt modelId="{C555D538-ACE2-4B3F-B789-5A93A167C678}" type="sibTrans" cxnId="{152DB345-3008-402A-BFDE-CA470C7F0C0D}">
      <dgm:prSet/>
      <dgm:spPr/>
      <dgm:t>
        <a:bodyPr/>
        <a:lstStyle/>
        <a:p>
          <a:endParaRPr lang="en-GB"/>
        </a:p>
      </dgm:t>
    </dgm:pt>
    <dgm:pt modelId="{95030500-F8BA-45F7-A30F-48334918B3AB}">
      <dgm:prSet phldrT="[Text]"/>
      <dgm:spPr/>
      <dgm:t>
        <a:bodyPr/>
        <a:lstStyle/>
        <a:p>
          <a:r>
            <a:rPr lang="en-GB"/>
            <a:t>Bio-Ecological Model</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8003F84-34DC-4CBA-9D55-D9E2696C870D}" type="parTrans" cxnId="{58DF306E-098D-4CDD-B5CF-A8690CB2FAD4}">
      <dgm:prSet/>
      <dgm:spPr/>
      <dgm:t>
        <a:bodyPr/>
        <a:lstStyle/>
        <a:p>
          <a:endParaRPr lang="en-GB"/>
        </a:p>
      </dgm:t>
    </dgm:pt>
    <dgm:pt modelId="{1FF9EAD2-8705-4D52-A1BB-EE49E306B6A8}" type="sibTrans" cxnId="{58DF306E-098D-4CDD-B5CF-A8690CB2FAD4}">
      <dgm:prSet/>
      <dgm:spPr/>
      <dgm:t>
        <a:bodyPr/>
        <a:lstStyle/>
        <a:p>
          <a:endParaRPr lang="en-GB"/>
        </a:p>
      </dgm:t>
    </dgm:pt>
    <dgm:pt modelId="{CE66BFA4-44E2-4FE8-814D-CE15B7DAB00F}">
      <dgm:prSet/>
      <dgm:spPr/>
      <dgm:t>
        <a:bodyPr/>
        <a:lstStyle/>
        <a:p>
          <a:r>
            <a:rPr lang="en-GB"/>
            <a:t>Ungar (2013)</a:t>
          </a:r>
        </a:p>
      </dgm:t>
    </dgm:pt>
    <dgm:pt modelId="{A1780B58-0DBA-41B6-86B7-A67384DC8D9E}" type="parTrans" cxnId="{07341FBE-081C-45FC-956E-7CFB6483A46E}">
      <dgm:prSet/>
      <dgm:spPr/>
      <dgm:t>
        <a:bodyPr/>
        <a:lstStyle/>
        <a:p>
          <a:endParaRPr lang="en-GB"/>
        </a:p>
      </dgm:t>
    </dgm:pt>
    <dgm:pt modelId="{5718BCF6-FA2A-489C-8153-6062493DE304}" type="sibTrans" cxnId="{07341FBE-081C-45FC-956E-7CFB6483A46E}">
      <dgm:prSet/>
      <dgm:spPr/>
      <dgm:t>
        <a:bodyPr/>
        <a:lstStyle/>
        <a:p>
          <a:endParaRPr lang="en-GB"/>
        </a:p>
      </dgm:t>
    </dgm:pt>
    <dgm:pt modelId="{E63DCE60-7385-4506-BC63-C841E6D0EC86}">
      <dgm:prSet/>
      <dgm:spPr/>
      <dgm:t>
        <a:bodyPr/>
        <a:lstStyle/>
        <a:p>
          <a:r>
            <a:rPr lang="en-GB"/>
            <a:t>Downes (2017)</a:t>
          </a:r>
        </a:p>
      </dgm:t>
    </dgm:pt>
    <dgm:pt modelId="{9C0EA291-6448-4C49-AEEF-9EE005998D48}" type="parTrans" cxnId="{3536009E-7C88-4730-A6A4-4DBB978F3D3F}">
      <dgm:prSet/>
      <dgm:spPr/>
      <dgm:t>
        <a:bodyPr/>
        <a:lstStyle/>
        <a:p>
          <a:endParaRPr lang="en-GB"/>
        </a:p>
      </dgm:t>
    </dgm:pt>
    <dgm:pt modelId="{09706E3D-0A22-4BBF-8C1B-96A020C98E47}" type="sibTrans" cxnId="{3536009E-7C88-4730-A6A4-4DBB978F3D3F}">
      <dgm:prSet/>
      <dgm:spPr/>
      <dgm:t>
        <a:bodyPr/>
        <a:lstStyle/>
        <a:p>
          <a:endParaRPr lang="en-GB"/>
        </a:p>
      </dgm:t>
    </dgm:pt>
    <dgm:pt modelId="{4FF52BDF-A972-4FAF-93C0-56316CB936C0}">
      <dgm:prSet/>
      <dgm:spPr/>
      <dgm:t>
        <a:bodyPr/>
        <a:lstStyle/>
        <a:p>
          <a:r>
            <a:rPr lang="en-GB"/>
            <a:t>Social-Ecological Model</a:t>
          </a:r>
        </a:p>
      </dgm:t>
    </dgm:pt>
    <dgm:pt modelId="{A40D07CB-61B6-4C31-AF1A-ECF659D512BB}" type="parTrans" cxnId="{0B708A3C-CC92-439A-8C9B-78075903E9D4}">
      <dgm:prSet/>
      <dgm:spPr/>
      <dgm:t>
        <a:bodyPr/>
        <a:lstStyle/>
        <a:p>
          <a:endParaRPr lang="en-GB"/>
        </a:p>
      </dgm:t>
    </dgm:pt>
    <dgm:pt modelId="{DB891198-50F9-41EF-A59B-72EC184B1E00}" type="sibTrans" cxnId="{0B708A3C-CC92-439A-8C9B-78075903E9D4}">
      <dgm:prSet/>
      <dgm:spPr/>
      <dgm:t>
        <a:bodyPr/>
        <a:lstStyle/>
        <a:p>
          <a:endParaRPr lang="en-GB"/>
        </a:p>
      </dgm:t>
    </dgm:pt>
    <dgm:pt modelId="{77C5295D-BBDA-44A1-946B-27B84FE35012}">
      <dgm:prSet/>
      <dgm:spPr/>
      <dgm:t>
        <a:bodyPr/>
        <a:lstStyle/>
        <a:p>
          <a:r>
            <a:rPr lang="en-GB"/>
            <a:t>Spatial relations and individual agency</a:t>
          </a:r>
        </a:p>
      </dgm:t>
    </dgm:pt>
    <dgm:pt modelId="{5D70BB5F-B36E-485D-9D22-721C8775551A}" type="parTrans" cxnId="{9DD50644-0B68-4651-AB69-8A807CBDCC37}">
      <dgm:prSet/>
      <dgm:spPr/>
      <dgm:t>
        <a:bodyPr/>
        <a:lstStyle/>
        <a:p>
          <a:endParaRPr lang="en-GB"/>
        </a:p>
      </dgm:t>
    </dgm:pt>
    <dgm:pt modelId="{45D1F917-2DEF-41F8-A148-46187234A844}" type="sibTrans" cxnId="{9DD50644-0B68-4651-AB69-8A807CBDCC37}">
      <dgm:prSet/>
      <dgm:spPr/>
      <dgm:t>
        <a:bodyPr/>
        <a:lstStyle/>
        <a:p>
          <a:endParaRPr lang="en-GB"/>
        </a:p>
      </dgm:t>
    </dgm:pt>
    <dgm:pt modelId="{5F1CB3EB-4B5E-4B3E-AD1A-C4EEA7A05E1A}" type="pres">
      <dgm:prSet presAssocID="{1C64BCCD-A3F0-4E53-93D0-C54B9B8A0686}" presName="Name0" presStyleCnt="0">
        <dgm:presLayoutVars>
          <dgm:dir/>
          <dgm:animLvl val="lvl"/>
          <dgm:resizeHandles/>
        </dgm:presLayoutVars>
      </dgm:prSet>
      <dgm:spPr/>
    </dgm:pt>
    <dgm:pt modelId="{401150B1-C61E-4C4E-87BC-26AE2B61AAF8}" type="pres">
      <dgm:prSet presAssocID="{FF48CAE2-74F1-424B-A5A1-C5ACA47CC008}" presName="linNode" presStyleCnt="0"/>
      <dgm:spPr/>
    </dgm:pt>
    <dgm:pt modelId="{228AD2AD-96DB-4A87-8DF1-543DB406AA0D}" type="pres">
      <dgm:prSet presAssocID="{FF48CAE2-74F1-424B-A5A1-C5ACA47CC008}" presName="parentShp" presStyleLbl="node1" presStyleIdx="0" presStyleCnt="4">
        <dgm:presLayoutVars>
          <dgm:bulletEnabled val="1"/>
        </dgm:presLayoutVars>
      </dgm:prSet>
      <dgm:spPr/>
    </dgm:pt>
    <dgm:pt modelId="{B52D5766-6EB6-4F4B-90B8-75550977C3E0}" type="pres">
      <dgm:prSet presAssocID="{FF48CAE2-74F1-424B-A5A1-C5ACA47CC008}" presName="childShp" presStyleLbl="bgAccFollowNode1" presStyleIdx="0" presStyleCnt="4">
        <dgm:presLayoutVars>
          <dgm:bulletEnabled val="1"/>
        </dgm:presLayoutVars>
      </dgm:prSet>
      <dgm:spPr/>
    </dgm:pt>
    <dgm:pt modelId="{A9A46C6C-367A-45D4-B0D8-691B8420577D}" type="pres">
      <dgm:prSet presAssocID="{952F7699-B8FC-4609-8038-80B7F1F71A37}" presName="spacing" presStyleCnt="0"/>
      <dgm:spPr/>
    </dgm:pt>
    <dgm:pt modelId="{F2DD53E2-2F46-486F-9268-F9D9FABD584C}" type="pres">
      <dgm:prSet presAssocID="{A5C923FC-E2B6-46C3-A7CC-B3800FC880F1}" presName="linNode" presStyleCnt="0"/>
      <dgm:spPr/>
    </dgm:pt>
    <dgm:pt modelId="{F8894F67-99C3-4FE4-B3B8-A821DDD38301}" type="pres">
      <dgm:prSet presAssocID="{A5C923FC-E2B6-46C3-A7CC-B3800FC880F1}" presName="parentShp" presStyleLbl="node1" presStyleIdx="1" presStyleCnt="4">
        <dgm:presLayoutVars>
          <dgm:bulletEnabled val="1"/>
        </dgm:presLayoutVars>
      </dgm:prSet>
      <dgm:spPr/>
    </dgm:pt>
    <dgm:pt modelId="{D7C7B0AA-6056-4FEC-A15D-12C2BCAB1E77}" type="pres">
      <dgm:prSet presAssocID="{A5C923FC-E2B6-46C3-A7CC-B3800FC880F1}" presName="childShp" presStyleLbl="bgAccFollowNode1" presStyleIdx="1" presStyleCnt="4" custLinFactNeighborX="0" custLinFactNeighborY="-248">
        <dgm:presLayoutVars>
          <dgm:bulletEnabled val="1"/>
        </dgm:presLayoutVars>
      </dgm:prSet>
      <dgm:spPr/>
    </dgm:pt>
    <dgm:pt modelId="{9A355D97-4A89-4D8B-A3BD-A01F05FD7331}" type="pres">
      <dgm:prSet presAssocID="{C555D538-ACE2-4B3F-B789-5A93A167C678}" presName="spacing" presStyleCnt="0"/>
      <dgm:spPr/>
    </dgm:pt>
    <dgm:pt modelId="{E8CA4150-0131-4FC0-9F55-177E81426853}" type="pres">
      <dgm:prSet presAssocID="{CE66BFA4-44E2-4FE8-814D-CE15B7DAB00F}" presName="linNode" presStyleCnt="0"/>
      <dgm:spPr/>
    </dgm:pt>
    <dgm:pt modelId="{7E17D6F9-8ADE-4C15-AA65-B1DAB357CB6A}" type="pres">
      <dgm:prSet presAssocID="{CE66BFA4-44E2-4FE8-814D-CE15B7DAB00F}" presName="parentShp" presStyleLbl="node1" presStyleIdx="2" presStyleCnt="4">
        <dgm:presLayoutVars>
          <dgm:bulletEnabled val="1"/>
        </dgm:presLayoutVars>
      </dgm:prSet>
      <dgm:spPr/>
    </dgm:pt>
    <dgm:pt modelId="{9FC302A6-C462-4E70-B6CE-CCCD7DCE9244}" type="pres">
      <dgm:prSet presAssocID="{CE66BFA4-44E2-4FE8-814D-CE15B7DAB00F}" presName="childShp" presStyleLbl="bgAccFollowNode1" presStyleIdx="2" presStyleCnt="4">
        <dgm:presLayoutVars>
          <dgm:bulletEnabled val="1"/>
        </dgm:presLayoutVars>
      </dgm:prSet>
      <dgm:spPr/>
    </dgm:pt>
    <dgm:pt modelId="{C02B920C-FF8D-455B-AE51-EAC736BFA41B}" type="pres">
      <dgm:prSet presAssocID="{5718BCF6-FA2A-489C-8153-6062493DE304}" presName="spacing" presStyleCnt="0"/>
      <dgm:spPr/>
    </dgm:pt>
    <dgm:pt modelId="{0B11FF71-9EE4-4ACB-BBB4-251F0AB5DA38}" type="pres">
      <dgm:prSet presAssocID="{E63DCE60-7385-4506-BC63-C841E6D0EC86}" presName="linNode" presStyleCnt="0"/>
      <dgm:spPr/>
    </dgm:pt>
    <dgm:pt modelId="{4D6DCE73-3DF2-40BC-BCB2-44BD966DAEC0}" type="pres">
      <dgm:prSet presAssocID="{E63DCE60-7385-4506-BC63-C841E6D0EC86}" presName="parentShp" presStyleLbl="node1" presStyleIdx="3" presStyleCnt="4" custLinFactNeighborX="173" custLinFactNeighborY="-389">
        <dgm:presLayoutVars>
          <dgm:bulletEnabled val="1"/>
        </dgm:presLayoutVars>
      </dgm:prSet>
      <dgm:spPr/>
    </dgm:pt>
    <dgm:pt modelId="{674CB4D6-6FB8-488E-A01F-641894C20E65}" type="pres">
      <dgm:prSet presAssocID="{E63DCE60-7385-4506-BC63-C841E6D0EC86}" presName="childShp" presStyleLbl="bgAccFollowNode1" presStyleIdx="3" presStyleCnt="4">
        <dgm:presLayoutVars>
          <dgm:bulletEnabled val="1"/>
        </dgm:presLayoutVars>
      </dgm:prSet>
      <dgm:spPr/>
    </dgm:pt>
  </dgm:ptLst>
  <dgm:cxnLst>
    <dgm:cxn modelId="{6A3FAC05-12E4-48B8-B192-1D563F267398}" type="presOf" srcId="{FF48CAE2-74F1-424B-A5A1-C5ACA47CC008}" destId="{228AD2AD-96DB-4A87-8DF1-543DB406AA0D}" srcOrd="0" destOrd="0" presId="urn:microsoft.com/office/officeart/2005/8/layout/vList6"/>
    <dgm:cxn modelId="{742DB932-F4C7-484A-9658-9D8ADF395CB0}" type="presOf" srcId="{A5C923FC-E2B6-46C3-A7CC-B3800FC880F1}" destId="{F8894F67-99C3-4FE4-B3B8-A821DDD38301}" srcOrd="0" destOrd="0" presId="urn:microsoft.com/office/officeart/2005/8/layout/vList6"/>
    <dgm:cxn modelId="{679C2B38-ACBC-46EA-958E-4BD51B3C12E5}" srcId="{FF48CAE2-74F1-424B-A5A1-C5ACA47CC008}" destId="{C3BEFECA-87B6-442A-9A02-EA1EFB626FAF}" srcOrd="0" destOrd="0" parTransId="{6AA4F689-9CBF-4ECE-8812-684B28519432}" sibTransId="{2828450B-63AD-4AFF-B355-F9874B3545E7}"/>
    <dgm:cxn modelId="{0B708A3C-CC92-439A-8C9B-78075903E9D4}" srcId="{CE66BFA4-44E2-4FE8-814D-CE15B7DAB00F}" destId="{4FF52BDF-A972-4FAF-93C0-56316CB936C0}" srcOrd="0" destOrd="0" parTransId="{A40D07CB-61B6-4C31-AF1A-ECF659D512BB}" sibTransId="{DB891198-50F9-41EF-A59B-72EC184B1E00}"/>
    <dgm:cxn modelId="{9DD50644-0B68-4651-AB69-8A807CBDCC37}" srcId="{E63DCE60-7385-4506-BC63-C841E6D0EC86}" destId="{77C5295D-BBDA-44A1-946B-27B84FE35012}" srcOrd="0" destOrd="0" parTransId="{5D70BB5F-B36E-485D-9D22-721C8775551A}" sibTransId="{45D1F917-2DEF-41F8-A148-46187234A844}"/>
    <dgm:cxn modelId="{152DB345-3008-402A-BFDE-CA470C7F0C0D}" srcId="{1C64BCCD-A3F0-4E53-93D0-C54B9B8A0686}" destId="{A5C923FC-E2B6-46C3-A7CC-B3800FC880F1}" srcOrd="1" destOrd="0" parTransId="{8543B6DC-6703-40A3-8BA5-4606F1AAFB9F}" sibTransId="{C555D538-ACE2-4B3F-B789-5A93A167C678}"/>
    <dgm:cxn modelId="{58DF306E-098D-4CDD-B5CF-A8690CB2FAD4}" srcId="{A5C923FC-E2B6-46C3-A7CC-B3800FC880F1}" destId="{95030500-F8BA-45F7-A30F-48334918B3AB}" srcOrd="0" destOrd="0" parTransId="{98003F84-34DC-4CBA-9D55-D9E2696C870D}" sibTransId="{1FF9EAD2-8705-4D52-A1BB-EE49E306B6A8}"/>
    <dgm:cxn modelId="{3B665757-0D94-42D9-9D8F-CEEF9FF3BF48}" type="presOf" srcId="{1C64BCCD-A3F0-4E53-93D0-C54B9B8A0686}" destId="{5F1CB3EB-4B5E-4B3E-AD1A-C4EEA7A05E1A}" srcOrd="0" destOrd="0" presId="urn:microsoft.com/office/officeart/2005/8/layout/vList6"/>
    <dgm:cxn modelId="{09ED6783-894B-4A40-9122-14948427D890}" type="presOf" srcId="{CE66BFA4-44E2-4FE8-814D-CE15B7DAB00F}" destId="{7E17D6F9-8ADE-4C15-AA65-B1DAB357CB6A}" srcOrd="0" destOrd="0" presId="urn:microsoft.com/office/officeart/2005/8/layout/vList6"/>
    <dgm:cxn modelId="{404E4886-0B4D-471C-BFB4-AFC5698ABF89}" type="presOf" srcId="{C3BEFECA-87B6-442A-9A02-EA1EFB626FAF}" destId="{B52D5766-6EB6-4F4B-90B8-75550977C3E0}" srcOrd="0" destOrd="0" presId="urn:microsoft.com/office/officeart/2005/8/layout/vList6"/>
    <dgm:cxn modelId="{B8974994-E163-4C1E-B95E-80066658CA61}" srcId="{1C64BCCD-A3F0-4E53-93D0-C54B9B8A0686}" destId="{FF48CAE2-74F1-424B-A5A1-C5ACA47CC008}" srcOrd="0" destOrd="0" parTransId="{6CA7819D-0160-4065-9A54-A3A3A41E172B}" sibTransId="{952F7699-B8FC-4609-8038-80B7F1F71A37}"/>
    <dgm:cxn modelId="{3536009E-7C88-4730-A6A4-4DBB978F3D3F}" srcId="{1C64BCCD-A3F0-4E53-93D0-C54B9B8A0686}" destId="{E63DCE60-7385-4506-BC63-C841E6D0EC86}" srcOrd="3" destOrd="0" parTransId="{9C0EA291-6448-4C49-AEEF-9EE005998D48}" sibTransId="{09706E3D-0A22-4BBF-8C1B-96A020C98E47}"/>
    <dgm:cxn modelId="{07341FBE-081C-45FC-956E-7CFB6483A46E}" srcId="{1C64BCCD-A3F0-4E53-93D0-C54B9B8A0686}" destId="{CE66BFA4-44E2-4FE8-814D-CE15B7DAB00F}" srcOrd="2" destOrd="0" parTransId="{A1780B58-0DBA-41B6-86B7-A67384DC8D9E}" sibTransId="{5718BCF6-FA2A-489C-8153-6062493DE304}"/>
    <dgm:cxn modelId="{E72A33BF-BA08-4D30-A59B-4F4EB42CDC8A}" type="presOf" srcId="{E63DCE60-7385-4506-BC63-C841E6D0EC86}" destId="{4D6DCE73-3DF2-40BC-BCB2-44BD966DAEC0}" srcOrd="0" destOrd="0" presId="urn:microsoft.com/office/officeart/2005/8/layout/vList6"/>
    <dgm:cxn modelId="{FB850FE3-C57B-4242-912F-17368DC73A9D}" type="presOf" srcId="{4FF52BDF-A972-4FAF-93C0-56316CB936C0}" destId="{9FC302A6-C462-4E70-B6CE-CCCD7DCE9244}" srcOrd="0" destOrd="0" presId="urn:microsoft.com/office/officeart/2005/8/layout/vList6"/>
    <dgm:cxn modelId="{B3B5F8EC-45B8-4689-9383-CD59C3F6E4C8}" type="presOf" srcId="{77C5295D-BBDA-44A1-946B-27B84FE35012}" destId="{674CB4D6-6FB8-488E-A01F-641894C20E65}" srcOrd="0" destOrd="0" presId="urn:microsoft.com/office/officeart/2005/8/layout/vList6"/>
    <dgm:cxn modelId="{083BEFFD-9B56-4DF2-8F7B-E8ED3FB1FA82}" type="presOf" srcId="{95030500-F8BA-45F7-A30F-48334918B3AB}" destId="{D7C7B0AA-6056-4FEC-A15D-12C2BCAB1E77}" srcOrd="0" destOrd="0" presId="urn:microsoft.com/office/officeart/2005/8/layout/vList6"/>
    <dgm:cxn modelId="{6D6A1584-0BC8-4693-B140-AA53D43EBFEA}" type="presParOf" srcId="{5F1CB3EB-4B5E-4B3E-AD1A-C4EEA7A05E1A}" destId="{401150B1-C61E-4C4E-87BC-26AE2B61AAF8}" srcOrd="0" destOrd="0" presId="urn:microsoft.com/office/officeart/2005/8/layout/vList6"/>
    <dgm:cxn modelId="{0827DBC2-A0B4-42E6-BAF5-465A2B0EC872}" type="presParOf" srcId="{401150B1-C61E-4C4E-87BC-26AE2B61AAF8}" destId="{228AD2AD-96DB-4A87-8DF1-543DB406AA0D}" srcOrd="0" destOrd="0" presId="urn:microsoft.com/office/officeart/2005/8/layout/vList6"/>
    <dgm:cxn modelId="{20CEED3F-45ED-4EDF-BD9C-63061F823190}" type="presParOf" srcId="{401150B1-C61E-4C4E-87BC-26AE2B61AAF8}" destId="{B52D5766-6EB6-4F4B-90B8-75550977C3E0}" srcOrd="1" destOrd="0" presId="urn:microsoft.com/office/officeart/2005/8/layout/vList6"/>
    <dgm:cxn modelId="{2C1E1880-9B19-4238-9CB9-FC8FA2DA45BC}" type="presParOf" srcId="{5F1CB3EB-4B5E-4B3E-AD1A-C4EEA7A05E1A}" destId="{A9A46C6C-367A-45D4-B0D8-691B8420577D}" srcOrd="1" destOrd="0" presId="urn:microsoft.com/office/officeart/2005/8/layout/vList6"/>
    <dgm:cxn modelId="{F978CB91-4DA2-4A12-A685-621CB0D612F9}" type="presParOf" srcId="{5F1CB3EB-4B5E-4B3E-AD1A-C4EEA7A05E1A}" destId="{F2DD53E2-2F46-486F-9268-F9D9FABD584C}" srcOrd="2" destOrd="0" presId="urn:microsoft.com/office/officeart/2005/8/layout/vList6"/>
    <dgm:cxn modelId="{A4CA4268-DE7E-4129-843A-0AE8DE211C8D}" type="presParOf" srcId="{F2DD53E2-2F46-486F-9268-F9D9FABD584C}" destId="{F8894F67-99C3-4FE4-B3B8-A821DDD38301}" srcOrd="0" destOrd="0" presId="urn:microsoft.com/office/officeart/2005/8/layout/vList6"/>
    <dgm:cxn modelId="{398449B1-AE53-43DC-9252-DE3EFE8756FA}" type="presParOf" srcId="{F2DD53E2-2F46-486F-9268-F9D9FABD584C}" destId="{D7C7B0AA-6056-4FEC-A15D-12C2BCAB1E77}" srcOrd="1" destOrd="0" presId="urn:microsoft.com/office/officeart/2005/8/layout/vList6"/>
    <dgm:cxn modelId="{D60F18B6-9FB2-481E-BA56-F84B2EEE06CE}" type="presParOf" srcId="{5F1CB3EB-4B5E-4B3E-AD1A-C4EEA7A05E1A}" destId="{9A355D97-4A89-4D8B-A3BD-A01F05FD7331}" srcOrd="3" destOrd="0" presId="urn:microsoft.com/office/officeart/2005/8/layout/vList6"/>
    <dgm:cxn modelId="{5B89C43E-B566-4071-BF71-1274A24EAE2A}" type="presParOf" srcId="{5F1CB3EB-4B5E-4B3E-AD1A-C4EEA7A05E1A}" destId="{E8CA4150-0131-4FC0-9F55-177E81426853}" srcOrd="4" destOrd="0" presId="urn:microsoft.com/office/officeart/2005/8/layout/vList6"/>
    <dgm:cxn modelId="{CC4403AE-D422-40C7-8769-84F52C47643F}" type="presParOf" srcId="{E8CA4150-0131-4FC0-9F55-177E81426853}" destId="{7E17D6F9-8ADE-4C15-AA65-B1DAB357CB6A}" srcOrd="0" destOrd="0" presId="urn:microsoft.com/office/officeart/2005/8/layout/vList6"/>
    <dgm:cxn modelId="{488AB94F-EB9E-4837-BAF2-835178A995E2}" type="presParOf" srcId="{E8CA4150-0131-4FC0-9F55-177E81426853}" destId="{9FC302A6-C462-4E70-B6CE-CCCD7DCE9244}" srcOrd="1" destOrd="0" presId="urn:microsoft.com/office/officeart/2005/8/layout/vList6"/>
    <dgm:cxn modelId="{88EFEBB7-3166-4060-9331-003C0078ACD2}" type="presParOf" srcId="{5F1CB3EB-4B5E-4B3E-AD1A-C4EEA7A05E1A}" destId="{C02B920C-FF8D-455B-AE51-EAC736BFA41B}" srcOrd="5" destOrd="0" presId="urn:microsoft.com/office/officeart/2005/8/layout/vList6"/>
    <dgm:cxn modelId="{7FD68363-FB52-466A-ACB5-5346342F3DE1}" type="presParOf" srcId="{5F1CB3EB-4B5E-4B3E-AD1A-C4EEA7A05E1A}" destId="{0B11FF71-9EE4-4ACB-BBB4-251F0AB5DA38}" srcOrd="6" destOrd="0" presId="urn:microsoft.com/office/officeart/2005/8/layout/vList6"/>
    <dgm:cxn modelId="{F30EA01B-8431-4C34-8F8E-79AC96DA0D0D}" type="presParOf" srcId="{0B11FF71-9EE4-4ACB-BBB4-251F0AB5DA38}" destId="{4D6DCE73-3DF2-40BC-BCB2-44BD966DAEC0}" srcOrd="0" destOrd="0" presId="urn:microsoft.com/office/officeart/2005/8/layout/vList6"/>
    <dgm:cxn modelId="{44E544D6-53DB-470C-B050-C1FF49128352}" type="presParOf" srcId="{0B11FF71-9EE4-4ACB-BBB4-251F0AB5DA38}" destId="{674CB4D6-6FB8-488E-A01F-641894C20E6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978511-FDBB-4C8D-8C66-1B36BBDAF18D}"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5B5548E9-A1A6-40A1-8BE8-EA2876868E5D}">
      <dgm:prSet/>
      <dgm:spPr/>
      <dgm:t>
        <a:bodyPr/>
        <a:lstStyle/>
        <a:p>
          <a:r>
            <a:rPr lang="en-US"/>
            <a:t>N = 434 students (UG and PG) using an online survey. </a:t>
          </a:r>
        </a:p>
      </dgm:t>
    </dgm:pt>
    <dgm:pt modelId="{F5BA15D6-518F-494F-82A3-67B731149E1E}" type="parTrans" cxnId="{7D06799B-EF25-497D-8FE8-17EA3C78CBCB}">
      <dgm:prSet/>
      <dgm:spPr/>
      <dgm:t>
        <a:bodyPr/>
        <a:lstStyle/>
        <a:p>
          <a:endParaRPr lang="en-US"/>
        </a:p>
      </dgm:t>
    </dgm:pt>
    <dgm:pt modelId="{4F290FBD-C501-47DD-BCFE-CFAD9378B1F3}" type="sibTrans" cxnId="{7D06799B-EF25-497D-8FE8-17EA3C78CBCB}">
      <dgm:prSet/>
      <dgm:spPr/>
      <dgm:t>
        <a:bodyPr/>
        <a:lstStyle/>
        <a:p>
          <a:endParaRPr lang="en-US"/>
        </a:p>
      </dgm:t>
    </dgm:pt>
    <dgm:pt modelId="{65FF8EF7-C1DA-43D8-8881-3154B9BB3CB6}">
      <dgm:prSet/>
      <dgm:spPr/>
      <dgm:t>
        <a:bodyPr/>
        <a:lstStyle/>
        <a:p>
          <a:r>
            <a:rPr lang="en-US"/>
            <a:t>N = 23 follow up interviews</a:t>
          </a:r>
        </a:p>
      </dgm:t>
    </dgm:pt>
    <dgm:pt modelId="{4A33F49F-3350-4450-AC09-C6EEBF859BDB}" type="parTrans" cxnId="{EB88410B-3FEE-4273-ADDB-E85CCCCA66B4}">
      <dgm:prSet/>
      <dgm:spPr/>
      <dgm:t>
        <a:bodyPr/>
        <a:lstStyle/>
        <a:p>
          <a:endParaRPr lang="en-US"/>
        </a:p>
      </dgm:t>
    </dgm:pt>
    <dgm:pt modelId="{35BC94B0-CF8E-488F-A874-FBD48D12F57E}" type="sibTrans" cxnId="{EB88410B-3FEE-4273-ADDB-E85CCCCA66B4}">
      <dgm:prSet/>
      <dgm:spPr/>
      <dgm:t>
        <a:bodyPr/>
        <a:lstStyle/>
        <a:p>
          <a:endParaRPr lang="en-US"/>
        </a:p>
      </dgm:t>
    </dgm:pt>
    <dgm:pt modelId="{7F675A4F-C39E-4859-B2C2-F227A405A34F}">
      <dgm:prSet/>
      <dgm:spPr/>
      <dgm:t>
        <a:bodyPr/>
        <a:lstStyle/>
        <a:p>
          <a:r>
            <a:rPr lang="en-US"/>
            <a:t>Data analysis used the lens provided by the </a:t>
          </a:r>
          <a:r>
            <a:rPr lang="en-US" err="1"/>
            <a:t>DIMoR</a:t>
          </a:r>
        </a:p>
      </dgm:t>
    </dgm:pt>
    <dgm:pt modelId="{4983E541-E106-4BF0-8206-C808BF43BAAC}" type="parTrans" cxnId="{D14DC232-86AB-42F0-AC74-C337FF8DA1E3}">
      <dgm:prSet/>
      <dgm:spPr/>
      <dgm:t>
        <a:bodyPr/>
        <a:lstStyle/>
        <a:p>
          <a:endParaRPr lang="en-US"/>
        </a:p>
      </dgm:t>
    </dgm:pt>
    <dgm:pt modelId="{3023C68F-C6DD-49FC-875A-7019D1A303DC}" type="sibTrans" cxnId="{D14DC232-86AB-42F0-AC74-C337FF8DA1E3}">
      <dgm:prSet/>
      <dgm:spPr/>
      <dgm:t>
        <a:bodyPr/>
        <a:lstStyle/>
        <a:p>
          <a:endParaRPr lang="en-US"/>
        </a:p>
      </dgm:t>
    </dgm:pt>
    <dgm:pt modelId="{20672D66-EAC3-487C-B3AB-6EE8308B2687}" type="pres">
      <dgm:prSet presAssocID="{53978511-FDBB-4C8D-8C66-1B36BBDAF18D}" presName="hierChild1" presStyleCnt="0">
        <dgm:presLayoutVars>
          <dgm:chPref val="1"/>
          <dgm:dir/>
          <dgm:animOne val="branch"/>
          <dgm:animLvl val="lvl"/>
          <dgm:resizeHandles/>
        </dgm:presLayoutVars>
      </dgm:prSet>
      <dgm:spPr/>
    </dgm:pt>
    <dgm:pt modelId="{F29A03D4-20D7-4AB7-977E-EAD301411D84}" type="pres">
      <dgm:prSet presAssocID="{5B5548E9-A1A6-40A1-8BE8-EA2876868E5D}" presName="hierRoot1" presStyleCnt="0"/>
      <dgm:spPr/>
    </dgm:pt>
    <dgm:pt modelId="{C8094804-EA16-41EF-9C13-9D654248D9E8}" type="pres">
      <dgm:prSet presAssocID="{5B5548E9-A1A6-40A1-8BE8-EA2876868E5D}" presName="composite" presStyleCnt="0"/>
      <dgm:spPr/>
    </dgm:pt>
    <dgm:pt modelId="{2BBC25DF-5D49-4A35-B007-324117D0A6A4}" type="pres">
      <dgm:prSet presAssocID="{5B5548E9-A1A6-40A1-8BE8-EA2876868E5D}" presName="background" presStyleLbl="node0" presStyleIdx="0" presStyleCnt="3"/>
      <dgm:spPr>
        <a:solidFill>
          <a:schemeClr val="accent1"/>
        </a:solidFill>
      </dgm:spPr>
    </dgm:pt>
    <dgm:pt modelId="{A9E0E1BA-89A2-41F5-A830-449E8EBC29DF}" type="pres">
      <dgm:prSet presAssocID="{5B5548E9-A1A6-40A1-8BE8-EA2876868E5D}" presName="text" presStyleLbl="fgAcc0" presStyleIdx="0" presStyleCnt="3">
        <dgm:presLayoutVars>
          <dgm:chPref val="3"/>
        </dgm:presLayoutVars>
      </dgm:prSet>
      <dgm:spPr/>
    </dgm:pt>
    <dgm:pt modelId="{60FC2CBA-4CCC-41CB-A79D-A6E9F5CFA7DE}" type="pres">
      <dgm:prSet presAssocID="{5B5548E9-A1A6-40A1-8BE8-EA2876868E5D}" presName="hierChild2" presStyleCnt="0"/>
      <dgm:spPr/>
    </dgm:pt>
    <dgm:pt modelId="{BCBC889E-F041-42F0-ABAC-E1928C69E916}" type="pres">
      <dgm:prSet presAssocID="{65FF8EF7-C1DA-43D8-8881-3154B9BB3CB6}" presName="hierRoot1" presStyleCnt="0"/>
      <dgm:spPr/>
    </dgm:pt>
    <dgm:pt modelId="{184F1C66-8265-4986-BC3C-B1E38B9C9F38}" type="pres">
      <dgm:prSet presAssocID="{65FF8EF7-C1DA-43D8-8881-3154B9BB3CB6}" presName="composite" presStyleCnt="0"/>
      <dgm:spPr/>
    </dgm:pt>
    <dgm:pt modelId="{2D7BA46F-CB2F-4EC8-9AE8-123C0A6C416D}" type="pres">
      <dgm:prSet presAssocID="{65FF8EF7-C1DA-43D8-8881-3154B9BB3CB6}" presName="background" presStyleLbl="node0" presStyleIdx="1" presStyleCnt="3"/>
      <dgm:spPr>
        <a:solidFill>
          <a:schemeClr val="accent1"/>
        </a:solidFill>
      </dgm:spPr>
    </dgm:pt>
    <dgm:pt modelId="{E27EFC3C-7C0B-405C-B341-4A090333A01B}" type="pres">
      <dgm:prSet presAssocID="{65FF8EF7-C1DA-43D8-8881-3154B9BB3CB6}" presName="text" presStyleLbl="fgAcc0" presStyleIdx="1" presStyleCnt="3">
        <dgm:presLayoutVars>
          <dgm:chPref val="3"/>
        </dgm:presLayoutVars>
      </dgm:prSet>
      <dgm:spPr/>
    </dgm:pt>
    <dgm:pt modelId="{FE0C1F82-3856-4B6B-AF75-57856377F6B5}" type="pres">
      <dgm:prSet presAssocID="{65FF8EF7-C1DA-43D8-8881-3154B9BB3CB6}" presName="hierChild2" presStyleCnt="0"/>
      <dgm:spPr/>
    </dgm:pt>
    <dgm:pt modelId="{0B15AC0F-8E9B-4E42-A42C-23A3643FC3BC}" type="pres">
      <dgm:prSet presAssocID="{7F675A4F-C39E-4859-B2C2-F227A405A34F}" presName="hierRoot1" presStyleCnt="0"/>
      <dgm:spPr/>
    </dgm:pt>
    <dgm:pt modelId="{E36543FA-6C4D-4243-BF19-347BC62C05BF}" type="pres">
      <dgm:prSet presAssocID="{7F675A4F-C39E-4859-B2C2-F227A405A34F}" presName="composite" presStyleCnt="0"/>
      <dgm:spPr/>
    </dgm:pt>
    <dgm:pt modelId="{DCFF3588-8B69-4125-AB55-FC371EABC738}" type="pres">
      <dgm:prSet presAssocID="{7F675A4F-C39E-4859-B2C2-F227A405A34F}" presName="background" presStyleLbl="node0" presStyleIdx="2" presStyleCnt="3"/>
      <dgm:spPr>
        <a:solidFill>
          <a:schemeClr val="accent1"/>
        </a:solidFill>
      </dgm:spPr>
    </dgm:pt>
    <dgm:pt modelId="{ABBBE674-C531-49B5-A08B-D9B3A8D54697}" type="pres">
      <dgm:prSet presAssocID="{7F675A4F-C39E-4859-B2C2-F227A405A34F}" presName="text" presStyleLbl="fgAcc0" presStyleIdx="2" presStyleCnt="3">
        <dgm:presLayoutVars>
          <dgm:chPref val="3"/>
        </dgm:presLayoutVars>
      </dgm:prSet>
      <dgm:spPr/>
    </dgm:pt>
    <dgm:pt modelId="{1134321D-3D0B-4D64-BE67-C4B8E397D727}" type="pres">
      <dgm:prSet presAssocID="{7F675A4F-C39E-4859-B2C2-F227A405A34F}" presName="hierChild2" presStyleCnt="0"/>
      <dgm:spPr/>
    </dgm:pt>
  </dgm:ptLst>
  <dgm:cxnLst>
    <dgm:cxn modelId="{EB88410B-3FEE-4273-ADDB-E85CCCCA66B4}" srcId="{53978511-FDBB-4C8D-8C66-1B36BBDAF18D}" destId="{65FF8EF7-C1DA-43D8-8881-3154B9BB3CB6}" srcOrd="1" destOrd="0" parTransId="{4A33F49F-3350-4450-AC09-C6EEBF859BDB}" sibTransId="{35BC94B0-CF8E-488F-A874-FBD48D12F57E}"/>
    <dgm:cxn modelId="{D14DC232-86AB-42F0-AC74-C337FF8DA1E3}" srcId="{53978511-FDBB-4C8D-8C66-1B36BBDAF18D}" destId="{7F675A4F-C39E-4859-B2C2-F227A405A34F}" srcOrd="2" destOrd="0" parTransId="{4983E541-E106-4BF0-8206-C808BF43BAAC}" sibTransId="{3023C68F-C6DD-49FC-875A-7019D1A303DC}"/>
    <dgm:cxn modelId="{7B63CD36-C40A-449F-9D20-4A8F1A93AA3B}" type="presOf" srcId="{53978511-FDBB-4C8D-8C66-1B36BBDAF18D}" destId="{20672D66-EAC3-487C-B3AB-6EE8308B2687}" srcOrd="0" destOrd="0" presId="urn:microsoft.com/office/officeart/2005/8/layout/hierarchy1"/>
    <dgm:cxn modelId="{56D9EE65-A4E2-44A3-B1E3-6DFD645595F2}" type="presOf" srcId="{7F675A4F-C39E-4859-B2C2-F227A405A34F}" destId="{ABBBE674-C531-49B5-A08B-D9B3A8D54697}" srcOrd="0" destOrd="0" presId="urn:microsoft.com/office/officeart/2005/8/layout/hierarchy1"/>
    <dgm:cxn modelId="{ABE76182-673A-400B-98EC-13CECE71EFFF}" type="presOf" srcId="{5B5548E9-A1A6-40A1-8BE8-EA2876868E5D}" destId="{A9E0E1BA-89A2-41F5-A830-449E8EBC29DF}" srcOrd="0" destOrd="0" presId="urn:microsoft.com/office/officeart/2005/8/layout/hierarchy1"/>
    <dgm:cxn modelId="{7D06799B-EF25-497D-8FE8-17EA3C78CBCB}" srcId="{53978511-FDBB-4C8D-8C66-1B36BBDAF18D}" destId="{5B5548E9-A1A6-40A1-8BE8-EA2876868E5D}" srcOrd="0" destOrd="0" parTransId="{F5BA15D6-518F-494F-82A3-67B731149E1E}" sibTransId="{4F290FBD-C501-47DD-BCFE-CFAD9378B1F3}"/>
    <dgm:cxn modelId="{3533B7E3-2B80-438C-8F11-87A54262A256}" type="presOf" srcId="{65FF8EF7-C1DA-43D8-8881-3154B9BB3CB6}" destId="{E27EFC3C-7C0B-405C-B341-4A090333A01B}" srcOrd="0" destOrd="0" presId="urn:microsoft.com/office/officeart/2005/8/layout/hierarchy1"/>
    <dgm:cxn modelId="{C9B3C467-4AC7-4339-88D1-51B5E1C6D33F}" type="presParOf" srcId="{20672D66-EAC3-487C-B3AB-6EE8308B2687}" destId="{F29A03D4-20D7-4AB7-977E-EAD301411D84}" srcOrd="0" destOrd="0" presId="urn:microsoft.com/office/officeart/2005/8/layout/hierarchy1"/>
    <dgm:cxn modelId="{DCB2A189-AFC1-4EDA-84A0-2B49EAAF12D2}" type="presParOf" srcId="{F29A03D4-20D7-4AB7-977E-EAD301411D84}" destId="{C8094804-EA16-41EF-9C13-9D654248D9E8}" srcOrd="0" destOrd="0" presId="urn:microsoft.com/office/officeart/2005/8/layout/hierarchy1"/>
    <dgm:cxn modelId="{04A54A3B-AE50-4DC7-AD46-AFF28E1E4DB8}" type="presParOf" srcId="{C8094804-EA16-41EF-9C13-9D654248D9E8}" destId="{2BBC25DF-5D49-4A35-B007-324117D0A6A4}" srcOrd="0" destOrd="0" presId="urn:microsoft.com/office/officeart/2005/8/layout/hierarchy1"/>
    <dgm:cxn modelId="{14A6F573-4681-41ED-8269-9DD48220B315}" type="presParOf" srcId="{C8094804-EA16-41EF-9C13-9D654248D9E8}" destId="{A9E0E1BA-89A2-41F5-A830-449E8EBC29DF}" srcOrd="1" destOrd="0" presId="urn:microsoft.com/office/officeart/2005/8/layout/hierarchy1"/>
    <dgm:cxn modelId="{8AA6C8EF-6A64-43D9-BED5-AC2712451FC1}" type="presParOf" srcId="{F29A03D4-20D7-4AB7-977E-EAD301411D84}" destId="{60FC2CBA-4CCC-41CB-A79D-A6E9F5CFA7DE}" srcOrd="1" destOrd="0" presId="urn:microsoft.com/office/officeart/2005/8/layout/hierarchy1"/>
    <dgm:cxn modelId="{8C211718-6C47-4EDC-B93D-F7BE361367F5}" type="presParOf" srcId="{20672D66-EAC3-487C-B3AB-6EE8308B2687}" destId="{BCBC889E-F041-42F0-ABAC-E1928C69E916}" srcOrd="1" destOrd="0" presId="urn:microsoft.com/office/officeart/2005/8/layout/hierarchy1"/>
    <dgm:cxn modelId="{B36E9606-E994-403B-8005-2129559428D5}" type="presParOf" srcId="{BCBC889E-F041-42F0-ABAC-E1928C69E916}" destId="{184F1C66-8265-4986-BC3C-B1E38B9C9F38}" srcOrd="0" destOrd="0" presId="urn:microsoft.com/office/officeart/2005/8/layout/hierarchy1"/>
    <dgm:cxn modelId="{8D8C8EAD-29DE-45F6-B7FF-6D0259454046}" type="presParOf" srcId="{184F1C66-8265-4986-BC3C-B1E38B9C9F38}" destId="{2D7BA46F-CB2F-4EC8-9AE8-123C0A6C416D}" srcOrd="0" destOrd="0" presId="urn:microsoft.com/office/officeart/2005/8/layout/hierarchy1"/>
    <dgm:cxn modelId="{105DD3FA-4878-4E48-95E7-DEBCA10BE726}" type="presParOf" srcId="{184F1C66-8265-4986-BC3C-B1E38B9C9F38}" destId="{E27EFC3C-7C0B-405C-B341-4A090333A01B}" srcOrd="1" destOrd="0" presId="urn:microsoft.com/office/officeart/2005/8/layout/hierarchy1"/>
    <dgm:cxn modelId="{9FD3098C-A2AE-488A-8863-73F788D1BDB1}" type="presParOf" srcId="{BCBC889E-F041-42F0-ABAC-E1928C69E916}" destId="{FE0C1F82-3856-4B6B-AF75-57856377F6B5}" srcOrd="1" destOrd="0" presId="urn:microsoft.com/office/officeart/2005/8/layout/hierarchy1"/>
    <dgm:cxn modelId="{6695BC3E-299F-4A22-86A4-BC424267F103}" type="presParOf" srcId="{20672D66-EAC3-487C-B3AB-6EE8308B2687}" destId="{0B15AC0F-8E9B-4E42-A42C-23A3643FC3BC}" srcOrd="2" destOrd="0" presId="urn:microsoft.com/office/officeart/2005/8/layout/hierarchy1"/>
    <dgm:cxn modelId="{2FA1EAE7-B9F5-4A8D-8584-896C99BE6CAD}" type="presParOf" srcId="{0B15AC0F-8E9B-4E42-A42C-23A3643FC3BC}" destId="{E36543FA-6C4D-4243-BF19-347BC62C05BF}" srcOrd="0" destOrd="0" presId="urn:microsoft.com/office/officeart/2005/8/layout/hierarchy1"/>
    <dgm:cxn modelId="{7C52BF72-63D7-480E-82B4-525B7ABEF909}" type="presParOf" srcId="{E36543FA-6C4D-4243-BF19-347BC62C05BF}" destId="{DCFF3588-8B69-4125-AB55-FC371EABC738}" srcOrd="0" destOrd="0" presId="urn:microsoft.com/office/officeart/2005/8/layout/hierarchy1"/>
    <dgm:cxn modelId="{BEBB46BC-621B-4150-AAFF-DEB62B3B6ECF}" type="presParOf" srcId="{E36543FA-6C4D-4243-BF19-347BC62C05BF}" destId="{ABBBE674-C531-49B5-A08B-D9B3A8D54697}" srcOrd="1" destOrd="0" presId="urn:microsoft.com/office/officeart/2005/8/layout/hierarchy1"/>
    <dgm:cxn modelId="{5805A079-5EA2-4BE8-96C9-4D9DEC0A5B7C}" type="presParOf" srcId="{0B15AC0F-8E9B-4E42-A42C-23A3643FC3BC}" destId="{1134321D-3D0B-4D64-BE67-C4B8E397D72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BDCC13-298F-4A2C-8ACA-2A23237A96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120B89-9567-41B9-8B48-A0D4AD8F5387}">
      <dgm:prSet/>
      <dgm:spPr/>
      <dgm:t>
        <a:bodyPr/>
        <a:lstStyle/>
        <a:p>
          <a:r>
            <a:rPr lang="en-US"/>
            <a:t>A lens to:</a:t>
          </a:r>
        </a:p>
      </dgm:t>
    </dgm:pt>
    <dgm:pt modelId="{062223B1-F09A-4667-982A-BCC04A47540E}" type="parTrans" cxnId="{EA85CC77-39D3-4E5D-8369-79EF5093CFF1}">
      <dgm:prSet/>
      <dgm:spPr/>
      <dgm:t>
        <a:bodyPr/>
        <a:lstStyle/>
        <a:p>
          <a:endParaRPr lang="en-US"/>
        </a:p>
      </dgm:t>
    </dgm:pt>
    <dgm:pt modelId="{719018A3-A0F0-4D68-80DF-DDA38875059F}" type="sibTrans" cxnId="{EA85CC77-39D3-4E5D-8369-79EF5093CFF1}">
      <dgm:prSet/>
      <dgm:spPr/>
      <dgm:t>
        <a:bodyPr/>
        <a:lstStyle/>
        <a:p>
          <a:endParaRPr lang="en-US"/>
        </a:p>
      </dgm:t>
    </dgm:pt>
    <dgm:pt modelId="{86B957A0-42E9-4998-AD30-842CEB84A52F}">
      <dgm:prSet/>
      <dgm:spPr/>
      <dgm:t>
        <a:bodyPr/>
        <a:lstStyle/>
        <a:p>
          <a:r>
            <a:rPr lang="en-US" err="1"/>
            <a:t>Emphasise</a:t>
          </a:r>
          <a:r>
            <a:rPr lang="en-US"/>
            <a:t> the complex and dynamic nature of resilience</a:t>
          </a:r>
        </a:p>
      </dgm:t>
    </dgm:pt>
    <dgm:pt modelId="{A4CDEFE9-69E5-426C-BA9D-DF0FE11C0557}" type="parTrans" cxnId="{1A5846E0-00C1-423F-B161-C8882656EF91}">
      <dgm:prSet/>
      <dgm:spPr/>
      <dgm:t>
        <a:bodyPr/>
        <a:lstStyle/>
        <a:p>
          <a:endParaRPr lang="en-US"/>
        </a:p>
      </dgm:t>
    </dgm:pt>
    <dgm:pt modelId="{211DA410-86F0-49C4-8B83-E959B8468FF3}" type="sibTrans" cxnId="{1A5846E0-00C1-423F-B161-C8882656EF91}">
      <dgm:prSet/>
      <dgm:spPr/>
      <dgm:t>
        <a:bodyPr/>
        <a:lstStyle/>
        <a:p>
          <a:endParaRPr lang="en-US"/>
        </a:p>
      </dgm:t>
    </dgm:pt>
    <dgm:pt modelId="{F3A27929-1878-4F1C-88A0-8EE95FD47F28}">
      <dgm:prSet/>
      <dgm:spPr/>
      <dgm:t>
        <a:bodyPr/>
        <a:lstStyle/>
        <a:p>
          <a:pPr rtl="0"/>
          <a:r>
            <a:rPr lang="en-US">
              <a:latin typeface="Arial"/>
            </a:rPr>
            <a:t>Demonstrate how</a:t>
          </a:r>
          <a:r>
            <a:rPr lang="en-US"/>
            <a:t> protective and risk factors can be different for individuals</a:t>
          </a:r>
          <a:endParaRPr lang="en-US">
            <a:latin typeface="Arial"/>
          </a:endParaRPr>
        </a:p>
      </dgm:t>
    </dgm:pt>
    <dgm:pt modelId="{4B7C6BC5-72D4-4791-A754-94D1D709AE2E}" type="parTrans" cxnId="{C79C835C-7644-43E4-B78E-9DF7D6B4DF90}">
      <dgm:prSet/>
      <dgm:spPr/>
      <dgm:t>
        <a:bodyPr/>
        <a:lstStyle/>
        <a:p>
          <a:endParaRPr lang="en-US"/>
        </a:p>
      </dgm:t>
    </dgm:pt>
    <dgm:pt modelId="{5D265CC1-D044-400E-B0C8-637002694F44}" type="sibTrans" cxnId="{C79C835C-7644-43E4-B78E-9DF7D6B4DF90}">
      <dgm:prSet/>
      <dgm:spPr/>
      <dgm:t>
        <a:bodyPr/>
        <a:lstStyle/>
        <a:p>
          <a:endParaRPr lang="en-US"/>
        </a:p>
      </dgm:t>
    </dgm:pt>
    <dgm:pt modelId="{66323CD3-9324-44DF-98A3-3BEC22BE376D}">
      <dgm:prSet/>
      <dgm:spPr/>
      <dgm:t>
        <a:bodyPr/>
        <a:lstStyle/>
        <a:p>
          <a:r>
            <a:rPr lang="en-US"/>
            <a:t>Support the perspective that resilience is not solely held within the individual</a:t>
          </a:r>
        </a:p>
      </dgm:t>
    </dgm:pt>
    <dgm:pt modelId="{2F8A2E04-7F72-467B-B7E7-BF2280FD5C05}" type="parTrans" cxnId="{3C106570-335F-4410-BF7B-3169E3EB1F0F}">
      <dgm:prSet/>
      <dgm:spPr/>
      <dgm:t>
        <a:bodyPr/>
        <a:lstStyle/>
        <a:p>
          <a:endParaRPr lang="en-US"/>
        </a:p>
      </dgm:t>
    </dgm:pt>
    <dgm:pt modelId="{8406C82B-AFB5-47FE-9049-C8E7109E8C6E}" type="sibTrans" cxnId="{3C106570-335F-4410-BF7B-3169E3EB1F0F}">
      <dgm:prSet/>
      <dgm:spPr/>
      <dgm:t>
        <a:bodyPr/>
        <a:lstStyle/>
        <a:p>
          <a:endParaRPr lang="en-US"/>
        </a:p>
      </dgm:t>
    </dgm:pt>
    <dgm:pt modelId="{0B22D177-70A9-46F5-9028-348154991AEC}">
      <dgm:prSet/>
      <dgm:spPr/>
      <dgm:t>
        <a:bodyPr/>
        <a:lstStyle/>
        <a:p>
          <a:r>
            <a:rPr lang="en-US"/>
            <a:t>Encourage a </a:t>
          </a:r>
          <a:r>
            <a:rPr lang="en-US" i="1"/>
            <a:t>holistic</a:t>
          </a:r>
          <a:r>
            <a:rPr lang="en-US"/>
            <a:t> analysis of the system, which gives due consideration to </a:t>
          </a:r>
          <a:r>
            <a:rPr lang="en-US" i="1"/>
            <a:t>individual</a:t>
          </a:r>
          <a:r>
            <a:rPr lang="en-US"/>
            <a:t> factors and their </a:t>
          </a:r>
          <a:r>
            <a:rPr lang="en-US" i="1"/>
            <a:t>interaction</a:t>
          </a:r>
          <a:r>
            <a:rPr lang="en-US"/>
            <a:t> with surrounding systems</a:t>
          </a:r>
        </a:p>
      </dgm:t>
    </dgm:pt>
    <dgm:pt modelId="{185CD6D4-40C4-4BB4-8266-8DBC18873983}" type="parTrans" cxnId="{5AD797DC-95C3-4C81-9A69-B1CC1BDB16FF}">
      <dgm:prSet/>
      <dgm:spPr/>
      <dgm:t>
        <a:bodyPr/>
        <a:lstStyle/>
        <a:p>
          <a:endParaRPr lang="en-US"/>
        </a:p>
      </dgm:t>
    </dgm:pt>
    <dgm:pt modelId="{F9C4F9D0-0746-4A5B-96DD-20A9B86F760D}" type="sibTrans" cxnId="{5AD797DC-95C3-4C81-9A69-B1CC1BDB16FF}">
      <dgm:prSet/>
      <dgm:spPr/>
      <dgm:t>
        <a:bodyPr/>
        <a:lstStyle/>
        <a:p>
          <a:endParaRPr lang="en-US"/>
        </a:p>
      </dgm:t>
    </dgm:pt>
    <dgm:pt modelId="{F1CCA247-5CDC-4B95-B750-F554551BE578}">
      <dgm:prSet phldr="0"/>
      <dgm:spPr/>
      <dgm:t>
        <a:bodyPr/>
        <a:lstStyle/>
        <a:p>
          <a:pPr rtl="0"/>
          <a:r>
            <a:rPr lang="en-US">
              <a:latin typeface="Arial"/>
            </a:rPr>
            <a:t>Position resilience as an emergent quality relating to the proximal and distal factors within the environment</a:t>
          </a:r>
        </a:p>
      </dgm:t>
    </dgm:pt>
    <dgm:pt modelId="{01D0F03E-2BA5-43D6-845D-2C30A8E347D0}" type="parTrans" cxnId="{924D57C6-E642-4806-AA78-491BB5E2D9C3}">
      <dgm:prSet/>
      <dgm:spPr/>
    </dgm:pt>
    <dgm:pt modelId="{4E730228-0721-427A-92F7-16703AAA1EA8}" type="sibTrans" cxnId="{924D57C6-E642-4806-AA78-491BB5E2D9C3}">
      <dgm:prSet/>
      <dgm:spPr/>
    </dgm:pt>
    <dgm:pt modelId="{2D5693B0-2DD7-4E71-B5F4-116848299FF3}">
      <dgm:prSet phldr="0"/>
      <dgm:spPr/>
      <dgm:t>
        <a:bodyPr/>
        <a:lstStyle/>
        <a:p>
          <a:pPr rtl="0"/>
          <a:r>
            <a:rPr lang="en-US">
              <a:latin typeface="Arial"/>
            </a:rPr>
            <a:t>Illustrate how factors </a:t>
          </a:r>
          <a:r>
            <a:rPr lang="en-US"/>
            <a:t>can </a:t>
          </a:r>
          <a:r>
            <a:rPr lang="en-US">
              <a:latin typeface="Arial"/>
            </a:rPr>
            <a:t>be </a:t>
          </a:r>
          <a:r>
            <a:rPr lang="en-US"/>
            <a:t>both risks and protectors</a:t>
          </a:r>
        </a:p>
      </dgm:t>
    </dgm:pt>
    <dgm:pt modelId="{0A8D4669-40AB-47E7-890C-DBB1937702CD}" type="parTrans" cxnId="{7CF295C9-615D-4DA4-A17D-E6446C29E879}">
      <dgm:prSet/>
      <dgm:spPr/>
    </dgm:pt>
    <dgm:pt modelId="{DD0627C3-381E-4FD6-9F4D-5120A4B9CB20}" type="sibTrans" cxnId="{7CF295C9-615D-4DA4-A17D-E6446C29E879}">
      <dgm:prSet/>
      <dgm:spPr/>
    </dgm:pt>
    <dgm:pt modelId="{E526CFD7-83EF-4A0B-BEE4-D1B9B35FCB51}" type="pres">
      <dgm:prSet presAssocID="{F8BDCC13-298F-4A2C-8ACA-2A23237A96FD}" presName="linear" presStyleCnt="0">
        <dgm:presLayoutVars>
          <dgm:animLvl val="lvl"/>
          <dgm:resizeHandles val="exact"/>
        </dgm:presLayoutVars>
      </dgm:prSet>
      <dgm:spPr/>
    </dgm:pt>
    <dgm:pt modelId="{1B2F56CF-850F-4E69-B190-F39A4A2578E8}" type="pres">
      <dgm:prSet presAssocID="{42120B89-9567-41B9-8B48-A0D4AD8F5387}" presName="parentText" presStyleLbl="node1" presStyleIdx="0" presStyleCnt="1">
        <dgm:presLayoutVars>
          <dgm:chMax val="0"/>
          <dgm:bulletEnabled val="1"/>
        </dgm:presLayoutVars>
      </dgm:prSet>
      <dgm:spPr/>
    </dgm:pt>
    <dgm:pt modelId="{58CFD233-B153-41B8-8A88-2FC061F68396}" type="pres">
      <dgm:prSet presAssocID="{42120B89-9567-41B9-8B48-A0D4AD8F5387}" presName="childText" presStyleLbl="revTx" presStyleIdx="0" presStyleCnt="1">
        <dgm:presLayoutVars>
          <dgm:bulletEnabled val="1"/>
        </dgm:presLayoutVars>
      </dgm:prSet>
      <dgm:spPr/>
    </dgm:pt>
  </dgm:ptLst>
  <dgm:cxnLst>
    <dgm:cxn modelId="{6C658F00-7151-497E-B87E-78D498C053F9}" type="presOf" srcId="{F8BDCC13-298F-4A2C-8ACA-2A23237A96FD}" destId="{E526CFD7-83EF-4A0B-BEE4-D1B9B35FCB51}" srcOrd="0" destOrd="0" presId="urn:microsoft.com/office/officeart/2005/8/layout/vList2"/>
    <dgm:cxn modelId="{C79C835C-7644-43E4-B78E-9DF7D6B4DF90}" srcId="{42120B89-9567-41B9-8B48-A0D4AD8F5387}" destId="{F3A27929-1878-4F1C-88A0-8EE95FD47F28}" srcOrd="1" destOrd="0" parTransId="{4B7C6BC5-72D4-4791-A754-94D1D709AE2E}" sibTransId="{5D265CC1-D044-400E-B0C8-637002694F44}"/>
    <dgm:cxn modelId="{3A30D24B-750C-4CF9-A223-7F9E221D305F}" type="presOf" srcId="{86B957A0-42E9-4998-AD30-842CEB84A52F}" destId="{58CFD233-B153-41B8-8A88-2FC061F68396}" srcOrd="0" destOrd="0" presId="urn:microsoft.com/office/officeart/2005/8/layout/vList2"/>
    <dgm:cxn modelId="{354DB44D-59EE-4727-AAFD-8573FCC34ABD}" type="presOf" srcId="{F3A27929-1878-4F1C-88A0-8EE95FD47F28}" destId="{58CFD233-B153-41B8-8A88-2FC061F68396}" srcOrd="0" destOrd="1" presId="urn:microsoft.com/office/officeart/2005/8/layout/vList2"/>
    <dgm:cxn modelId="{3C106570-335F-4410-BF7B-3169E3EB1F0F}" srcId="{42120B89-9567-41B9-8B48-A0D4AD8F5387}" destId="{66323CD3-9324-44DF-98A3-3BEC22BE376D}" srcOrd="3" destOrd="0" parTransId="{2F8A2E04-7F72-467B-B7E7-BF2280FD5C05}" sibTransId="{8406C82B-AFB5-47FE-9049-C8E7109E8C6E}"/>
    <dgm:cxn modelId="{EA85CC77-39D3-4E5D-8369-79EF5093CFF1}" srcId="{F8BDCC13-298F-4A2C-8ACA-2A23237A96FD}" destId="{42120B89-9567-41B9-8B48-A0D4AD8F5387}" srcOrd="0" destOrd="0" parTransId="{062223B1-F09A-4667-982A-BCC04A47540E}" sibTransId="{719018A3-A0F0-4D68-80DF-DDA38875059F}"/>
    <dgm:cxn modelId="{32B88B7F-F16B-44A8-B9DD-CBDF25024386}" type="presOf" srcId="{66323CD3-9324-44DF-98A3-3BEC22BE376D}" destId="{58CFD233-B153-41B8-8A88-2FC061F68396}" srcOrd="0" destOrd="3" presId="urn:microsoft.com/office/officeart/2005/8/layout/vList2"/>
    <dgm:cxn modelId="{27A83AA0-CCF3-4C91-AC5A-DF5437C88578}" type="presOf" srcId="{2D5693B0-2DD7-4E71-B5F4-116848299FF3}" destId="{58CFD233-B153-41B8-8A88-2FC061F68396}" srcOrd="0" destOrd="2" presId="urn:microsoft.com/office/officeart/2005/8/layout/vList2"/>
    <dgm:cxn modelId="{4FF3B4AE-0576-4E7B-B4A2-B1219D22FF27}" type="presOf" srcId="{0B22D177-70A9-46F5-9028-348154991AEC}" destId="{58CFD233-B153-41B8-8A88-2FC061F68396}" srcOrd="0" destOrd="5" presId="urn:microsoft.com/office/officeart/2005/8/layout/vList2"/>
    <dgm:cxn modelId="{924D57C6-E642-4806-AA78-491BB5E2D9C3}" srcId="{42120B89-9567-41B9-8B48-A0D4AD8F5387}" destId="{F1CCA247-5CDC-4B95-B750-F554551BE578}" srcOrd="4" destOrd="0" parTransId="{01D0F03E-2BA5-43D6-845D-2C30A8E347D0}" sibTransId="{4E730228-0721-427A-92F7-16703AAA1EA8}"/>
    <dgm:cxn modelId="{7CF295C9-615D-4DA4-A17D-E6446C29E879}" srcId="{42120B89-9567-41B9-8B48-A0D4AD8F5387}" destId="{2D5693B0-2DD7-4E71-B5F4-116848299FF3}" srcOrd="2" destOrd="0" parTransId="{0A8D4669-40AB-47E7-890C-DBB1937702CD}" sibTransId="{DD0627C3-381E-4FD6-9F4D-5120A4B9CB20}"/>
    <dgm:cxn modelId="{07748FD2-B0E3-450E-890E-F1ABF7AEB102}" type="presOf" srcId="{42120B89-9567-41B9-8B48-A0D4AD8F5387}" destId="{1B2F56CF-850F-4E69-B190-F39A4A2578E8}" srcOrd="0" destOrd="0" presId="urn:microsoft.com/office/officeart/2005/8/layout/vList2"/>
    <dgm:cxn modelId="{5AD797DC-95C3-4C81-9A69-B1CC1BDB16FF}" srcId="{42120B89-9567-41B9-8B48-A0D4AD8F5387}" destId="{0B22D177-70A9-46F5-9028-348154991AEC}" srcOrd="5" destOrd="0" parTransId="{185CD6D4-40C4-4BB4-8266-8DBC18873983}" sibTransId="{F9C4F9D0-0746-4A5B-96DD-20A9B86F760D}"/>
    <dgm:cxn modelId="{1A5846E0-00C1-423F-B161-C8882656EF91}" srcId="{42120B89-9567-41B9-8B48-A0D4AD8F5387}" destId="{86B957A0-42E9-4998-AD30-842CEB84A52F}" srcOrd="0" destOrd="0" parTransId="{A4CDEFE9-69E5-426C-BA9D-DF0FE11C0557}" sibTransId="{211DA410-86F0-49C4-8B83-E959B8468FF3}"/>
    <dgm:cxn modelId="{9E3F77E1-7FF5-4E1A-B4AA-DD8D674F7D56}" type="presOf" srcId="{F1CCA247-5CDC-4B95-B750-F554551BE578}" destId="{58CFD233-B153-41B8-8A88-2FC061F68396}" srcOrd="0" destOrd="4" presId="urn:microsoft.com/office/officeart/2005/8/layout/vList2"/>
    <dgm:cxn modelId="{ED8EE383-8918-40EF-8E46-63D8DD069501}" type="presParOf" srcId="{E526CFD7-83EF-4A0B-BEE4-D1B9B35FCB51}" destId="{1B2F56CF-850F-4E69-B190-F39A4A2578E8}" srcOrd="0" destOrd="0" presId="urn:microsoft.com/office/officeart/2005/8/layout/vList2"/>
    <dgm:cxn modelId="{EFB27640-8DD2-4C4A-9CA3-BC0B2FE5CF26}" type="presParOf" srcId="{E526CFD7-83EF-4A0B-BEE4-D1B9B35FCB51}" destId="{58CFD233-B153-41B8-8A88-2FC061F683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E3C462-E45A-49DE-9A9A-ACF0ED63724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CD1B660-E983-4963-A902-5AE42049DF32}">
      <dgm:prSet/>
      <dgm:spPr/>
      <dgm:t>
        <a:bodyPr/>
        <a:lstStyle/>
        <a:p>
          <a:pPr>
            <a:lnSpc>
              <a:spcPct val="100000"/>
            </a:lnSpc>
          </a:pPr>
          <a:r>
            <a:rPr lang="en-US"/>
            <a:t>Develop a DIMoR tool for systematic analysis of system resilience in practice</a:t>
          </a:r>
        </a:p>
      </dgm:t>
    </dgm:pt>
    <dgm:pt modelId="{446DC6B3-1FAC-401C-9D07-6955C714ADF0}" type="parTrans" cxnId="{C008947C-E159-4892-A4AB-444B795007AD}">
      <dgm:prSet/>
      <dgm:spPr/>
      <dgm:t>
        <a:bodyPr/>
        <a:lstStyle/>
        <a:p>
          <a:endParaRPr lang="en-US"/>
        </a:p>
      </dgm:t>
    </dgm:pt>
    <dgm:pt modelId="{9B2FB31D-8746-4C0B-812C-9A91838B610D}" type="sibTrans" cxnId="{C008947C-E159-4892-A4AB-444B795007AD}">
      <dgm:prSet/>
      <dgm:spPr/>
      <dgm:t>
        <a:bodyPr/>
        <a:lstStyle/>
        <a:p>
          <a:endParaRPr lang="en-US"/>
        </a:p>
      </dgm:t>
    </dgm:pt>
    <dgm:pt modelId="{B21AA0AF-8AA9-4848-89BD-ED83D71760A3}">
      <dgm:prSet/>
      <dgm:spPr/>
      <dgm:t>
        <a:bodyPr/>
        <a:lstStyle/>
        <a:p>
          <a:pPr>
            <a:lnSpc>
              <a:spcPct val="100000"/>
            </a:lnSpc>
          </a:pPr>
          <a:r>
            <a:rPr lang="en-US"/>
            <a:t>Invite offers of partners to collaborate </a:t>
          </a:r>
        </a:p>
      </dgm:t>
    </dgm:pt>
    <dgm:pt modelId="{A5D2EB98-7BDA-49D4-A18E-153E28C3A1F7}" type="parTrans" cxnId="{60FE670F-065E-4C1F-A46A-4B59EF44E879}">
      <dgm:prSet/>
      <dgm:spPr/>
      <dgm:t>
        <a:bodyPr/>
        <a:lstStyle/>
        <a:p>
          <a:endParaRPr lang="en-US"/>
        </a:p>
      </dgm:t>
    </dgm:pt>
    <dgm:pt modelId="{BE3263DB-5ED2-4B9B-A9F1-2CB7AC4AF732}" type="sibTrans" cxnId="{60FE670F-065E-4C1F-A46A-4B59EF44E879}">
      <dgm:prSet/>
      <dgm:spPr/>
      <dgm:t>
        <a:bodyPr/>
        <a:lstStyle/>
        <a:p>
          <a:endParaRPr lang="en-US"/>
        </a:p>
      </dgm:t>
    </dgm:pt>
    <dgm:pt modelId="{6F0972C1-DA29-4474-BD4D-F13E7FA55B3C}" type="pres">
      <dgm:prSet presAssocID="{48E3C462-E45A-49DE-9A9A-ACF0ED63724C}" presName="root" presStyleCnt="0">
        <dgm:presLayoutVars>
          <dgm:dir/>
          <dgm:resizeHandles val="exact"/>
        </dgm:presLayoutVars>
      </dgm:prSet>
      <dgm:spPr/>
    </dgm:pt>
    <dgm:pt modelId="{436C01C4-46BD-4D5E-8643-6EA56036D541}" type="pres">
      <dgm:prSet presAssocID="{0CD1B660-E983-4963-A902-5AE42049DF32}" presName="compNode" presStyleCnt="0"/>
      <dgm:spPr/>
    </dgm:pt>
    <dgm:pt modelId="{5BB41A18-5360-4696-BBD0-ED10D8827FC2}" type="pres">
      <dgm:prSet presAssocID="{0CD1B660-E983-4963-A902-5AE42049DF32}" presName="bgRect" presStyleLbl="bgShp" presStyleIdx="0" presStyleCnt="2"/>
      <dgm:spPr>
        <a:solidFill>
          <a:schemeClr val="accent1"/>
        </a:solidFill>
      </dgm:spPr>
    </dgm:pt>
    <dgm:pt modelId="{A51D950E-26B5-4730-8DC1-87274ADB330F}" type="pres">
      <dgm:prSet presAssocID="{0CD1B660-E983-4963-A902-5AE42049DF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168C9C7-43AC-407E-8D8F-ED3E962DBC02}" type="pres">
      <dgm:prSet presAssocID="{0CD1B660-E983-4963-A902-5AE42049DF32}" presName="spaceRect" presStyleCnt="0"/>
      <dgm:spPr/>
    </dgm:pt>
    <dgm:pt modelId="{BEDDDDC5-5522-4604-A654-2D3B8BAB3EEA}" type="pres">
      <dgm:prSet presAssocID="{0CD1B660-E983-4963-A902-5AE42049DF32}" presName="parTx" presStyleLbl="revTx" presStyleIdx="0" presStyleCnt="2">
        <dgm:presLayoutVars>
          <dgm:chMax val="0"/>
          <dgm:chPref val="0"/>
        </dgm:presLayoutVars>
      </dgm:prSet>
      <dgm:spPr/>
    </dgm:pt>
    <dgm:pt modelId="{14927508-720D-48B8-B055-4BB62B8F533C}" type="pres">
      <dgm:prSet presAssocID="{9B2FB31D-8746-4C0B-812C-9A91838B610D}" presName="sibTrans" presStyleCnt="0"/>
      <dgm:spPr/>
    </dgm:pt>
    <dgm:pt modelId="{91C6E22E-51EC-41C8-AA1D-ED2E914C8FC0}" type="pres">
      <dgm:prSet presAssocID="{B21AA0AF-8AA9-4848-89BD-ED83D71760A3}" presName="compNode" presStyleCnt="0"/>
      <dgm:spPr/>
    </dgm:pt>
    <dgm:pt modelId="{3027566D-ACB6-428B-AC2C-7E73D6944085}" type="pres">
      <dgm:prSet presAssocID="{B21AA0AF-8AA9-4848-89BD-ED83D71760A3}" presName="bgRect" presStyleLbl="bgShp" presStyleIdx="1" presStyleCnt="2"/>
      <dgm:spPr>
        <a:solidFill>
          <a:schemeClr val="accent1"/>
        </a:solidFill>
      </dgm:spPr>
    </dgm:pt>
    <dgm:pt modelId="{898748B7-6385-484B-9614-977702C1DF57}" type="pres">
      <dgm:prSet presAssocID="{B21AA0AF-8AA9-4848-89BD-ED83D71760A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38B9FC2-EE4C-4EED-8BE1-7EA843D05014}" type="pres">
      <dgm:prSet presAssocID="{B21AA0AF-8AA9-4848-89BD-ED83D71760A3}" presName="spaceRect" presStyleCnt="0"/>
      <dgm:spPr/>
    </dgm:pt>
    <dgm:pt modelId="{6532AC29-1A21-45E9-80AD-4438C0CF2CA6}" type="pres">
      <dgm:prSet presAssocID="{B21AA0AF-8AA9-4848-89BD-ED83D71760A3}" presName="parTx" presStyleLbl="revTx" presStyleIdx="1" presStyleCnt="2">
        <dgm:presLayoutVars>
          <dgm:chMax val="0"/>
          <dgm:chPref val="0"/>
        </dgm:presLayoutVars>
      </dgm:prSet>
      <dgm:spPr/>
    </dgm:pt>
  </dgm:ptLst>
  <dgm:cxnLst>
    <dgm:cxn modelId="{60FE670F-065E-4C1F-A46A-4B59EF44E879}" srcId="{48E3C462-E45A-49DE-9A9A-ACF0ED63724C}" destId="{B21AA0AF-8AA9-4848-89BD-ED83D71760A3}" srcOrd="1" destOrd="0" parTransId="{A5D2EB98-7BDA-49D4-A18E-153E28C3A1F7}" sibTransId="{BE3263DB-5ED2-4B9B-A9F1-2CB7AC4AF732}"/>
    <dgm:cxn modelId="{49CC463B-8706-4F29-99BB-BFA38B287A58}" type="presOf" srcId="{0CD1B660-E983-4963-A902-5AE42049DF32}" destId="{BEDDDDC5-5522-4604-A654-2D3B8BAB3EEA}" srcOrd="0" destOrd="0" presId="urn:microsoft.com/office/officeart/2018/2/layout/IconVerticalSolidList"/>
    <dgm:cxn modelId="{C008947C-E159-4892-A4AB-444B795007AD}" srcId="{48E3C462-E45A-49DE-9A9A-ACF0ED63724C}" destId="{0CD1B660-E983-4963-A902-5AE42049DF32}" srcOrd="0" destOrd="0" parTransId="{446DC6B3-1FAC-401C-9D07-6955C714ADF0}" sibTransId="{9B2FB31D-8746-4C0B-812C-9A91838B610D}"/>
    <dgm:cxn modelId="{641BB39E-A70F-48BB-ADEC-B45658B17595}" type="presOf" srcId="{B21AA0AF-8AA9-4848-89BD-ED83D71760A3}" destId="{6532AC29-1A21-45E9-80AD-4438C0CF2CA6}" srcOrd="0" destOrd="0" presId="urn:microsoft.com/office/officeart/2018/2/layout/IconVerticalSolidList"/>
    <dgm:cxn modelId="{C6944FA7-A931-4052-A7A7-8C490C14B6AE}" type="presOf" srcId="{48E3C462-E45A-49DE-9A9A-ACF0ED63724C}" destId="{6F0972C1-DA29-4474-BD4D-F13E7FA55B3C}" srcOrd="0" destOrd="0" presId="urn:microsoft.com/office/officeart/2018/2/layout/IconVerticalSolidList"/>
    <dgm:cxn modelId="{1F56BD9A-DEDB-4B2A-AAB3-BA23CFF15CCD}" type="presParOf" srcId="{6F0972C1-DA29-4474-BD4D-F13E7FA55B3C}" destId="{436C01C4-46BD-4D5E-8643-6EA56036D541}" srcOrd="0" destOrd="0" presId="urn:microsoft.com/office/officeart/2018/2/layout/IconVerticalSolidList"/>
    <dgm:cxn modelId="{36B4A86E-6A58-4227-83ED-67A2E905FFA6}" type="presParOf" srcId="{436C01C4-46BD-4D5E-8643-6EA56036D541}" destId="{5BB41A18-5360-4696-BBD0-ED10D8827FC2}" srcOrd="0" destOrd="0" presId="urn:microsoft.com/office/officeart/2018/2/layout/IconVerticalSolidList"/>
    <dgm:cxn modelId="{CC380613-F35A-469A-BE8F-4412E2EED85F}" type="presParOf" srcId="{436C01C4-46BD-4D5E-8643-6EA56036D541}" destId="{A51D950E-26B5-4730-8DC1-87274ADB330F}" srcOrd="1" destOrd="0" presId="urn:microsoft.com/office/officeart/2018/2/layout/IconVerticalSolidList"/>
    <dgm:cxn modelId="{A47F4D0D-38E0-42A6-BC6C-E97629324BE9}" type="presParOf" srcId="{436C01C4-46BD-4D5E-8643-6EA56036D541}" destId="{E168C9C7-43AC-407E-8D8F-ED3E962DBC02}" srcOrd="2" destOrd="0" presId="urn:microsoft.com/office/officeart/2018/2/layout/IconVerticalSolidList"/>
    <dgm:cxn modelId="{89AB3AC1-DF40-4AA2-AC8F-5B46227551CD}" type="presParOf" srcId="{436C01C4-46BD-4D5E-8643-6EA56036D541}" destId="{BEDDDDC5-5522-4604-A654-2D3B8BAB3EEA}" srcOrd="3" destOrd="0" presId="urn:microsoft.com/office/officeart/2018/2/layout/IconVerticalSolidList"/>
    <dgm:cxn modelId="{2D6C6213-28D6-4519-932C-E668F05A760A}" type="presParOf" srcId="{6F0972C1-DA29-4474-BD4D-F13E7FA55B3C}" destId="{14927508-720D-48B8-B055-4BB62B8F533C}" srcOrd="1" destOrd="0" presId="urn:microsoft.com/office/officeart/2018/2/layout/IconVerticalSolidList"/>
    <dgm:cxn modelId="{7FF39369-FECC-4A80-BED2-F8CC4F40A441}" type="presParOf" srcId="{6F0972C1-DA29-4474-BD4D-F13E7FA55B3C}" destId="{91C6E22E-51EC-41C8-AA1D-ED2E914C8FC0}" srcOrd="2" destOrd="0" presId="urn:microsoft.com/office/officeart/2018/2/layout/IconVerticalSolidList"/>
    <dgm:cxn modelId="{B6498F3C-3F9A-4104-B61C-2F6F52369692}" type="presParOf" srcId="{91C6E22E-51EC-41C8-AA1D-ED2E914C8FC0}" destId="{3027566D-ACB6-428B-AC2C-7E73D6944085}" srcOrd="0" destOrd="0" presId="urn:microsoft.com/office/officeart/2018/2/layout/IconVerticalSolidList"/>
    <dgm:cxn modelId="{B2278CD6-1EA0-4D41-8E2F-D6318F49E1A9}" type="presParOf" srcId="{91C6E22E-51EC-41C8-AA1D-ED2E914C8FC0}" destId="{898748B7-6385-484B-9614-977702C1DF57}" srcOrd="1" destOrd="0" presId="urn:microsoft.com/office/officeart/2018/2/layout/IconVerticalSolidList"/>
    <dgm:cxn modelId="{29537B46-4198-498C-AF7C-FACFB909AC8D}" type="presParOf" srcId="{91C6E22E-51EC-41C8-AA1D-ED2E914C8FC0}" destId="{738B9FC2-EE4C-4EED-8BE1-7EA843D05014}" srcOrd="2" destOrd="0" presId="urn:microsoft.com/office/officeart/2018/2/layout/IconVerticalSolidList"/>
    <dgm:cxn modelId="{51D28302-83D5-456D-9D9E-ABFB10122C23}" type="presParOf" srcId="{91C6E22E-51EC-41C8-AA1D-ED2E914C8FC0}" destId="{6532AC29-1A21-45E9-80AD-4438C0CF2CA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1E2465-0920-4F92-BBBB-0CB678E8D36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88B9BE2-924E-45A1-BFA6-B9EE73D5587A}">
      <dgm:prSet/>
      <dgm:spPr/>
      <dgm:t>
        <a:bodyPr/>
        <a:lstStyle/>
        <a:p>
          <a:pPr>
            <a:lnSpc>
              <a:spcPct val="100000"/>
            </a:lnSpc>
            <a:defRPr cap="all"/>
          </a:pPr>
          <a:r>
            <a:rPr lang="en-US"/>
            <a:t>Thank you for listening</a:t>
          </a:r>
        </a:p>
      </dgm:t>
    </dgm:pt>
    <dgm:pt modelId="{555EDA7F-964C-42E5-B41C-FA8A4B7B0A9A}" type="parTrans" cxnId="{950C71B3-E47A-44CD-BDF4-072358654A7A}">
      <dgm:prSet/>
      <dgm:spPr/>
      <dgm:t>
        <a:bodyPr/>
        <a:lstStyle/>
        <a:p>
          <a:endParaRPr lang="en-US"/>
        </a:p>
      </dgm:t>
    </dgm:pt>
    <dgm:pt modelId="{49A46D46-45AF-4A7B-A709-B01AE75E5E67}" type="sibTrans" cxnId="{950C71B3-E47A-44CD-BDF4-072358654A7A}">
      <dgm:prSet/>
      <dgm:spPr/>
      <dgm:t>
        <a:bodyPr/>
        <a:lstStyle/>
        <a:p>
          <a:endParaRPr lang="en-US"/>
        </a:p>
      </dgm:t>
    </dgm:pt>
    <dgm:pt modelId="{727A0618-8A21-4499-8A79-0F25487471B0}">
      <dgm:prSet/>
      <dgm:spPr/>
      <dgm:t>
        <a:bodyPr/>
        <a:lstStyle/>
        <a:p>
          <a:pPr>
            <a:lnSpc>
              <a:spcPct val="100000"/>
            </a:lnSpc>
            <a:defRPr cap="all"/>
          </a:pPr>
          <a:r>
            <a:rPr lang="en-US"/>
            <a:t>Questions?</a:t>
          </a:r>
        </a:p>
      </dgm:t>
    </dgm:pt>
    <dgm:pt modelId="{04D2536D-1B6E-49BB-9C5E-8E008DE23AE3}" type="parTrans" cxnId="{9B557AF1-1EF0-4AF3-828B-4435882A0EC7}">
      <dgm:prSet/>
      <dgm:spPr/>
      <dgm:t>
        <a:bodyPr/>
        <a:lstStyle/>
        <a:p>
          <a:endParaRPr lang="en-US"/>
        </a:p>
      </dgm:t>
    </dgm:pt>
    <dgm:pt modelId="{408C9CE7-BA41-4379-9DF3-804D7D585959}" type="sibTrans" cxnId="{9B557AF1-1EF0-4AF3-828B-4435882A0EC7}">
      <dgm:prSet/>
      <dgm:spPr/>
      <dgm:t>
        <a:bodyPr/>
        <a:lstStyle/>
        <a:p>
          <a:endParaRPr lang="en-US"/>
        </a:p>
      </dgm:t>
    </dgm:pt>
    <dgm:pt modelId="{6E3C0B64-76E8-4479-9D09-ECCC4630BCB4}" type="pres">
      <dgm:prSet presAssocID="{021E2465-0920-4F92-BBBB-0CB678E8D367}" presName="root" presStyleCnt="0">
        <dgm:presLayoutVars>
          <dgm:dir/>
          <dgm:resizeHandles val="exact"/>
        </dgm:presLayoutVars>
      </dgm:prSet>
      <dgm:spPr/>
    </dgm:pt>
    <dgm:pt modelId="{80068ED2-D3D8-425D-BA13-87912E7908C7}" type="pres">
      <dgm:prSet presAssocID="{B88B9BE2-924E-45A1-BFA6-B9EE73D5587A}" presName="compNode" presStyleCnt="0"/>
      <dgm:spPr/>
    </dgm:pt>
    <dgm:pt modelId="{2321CF54-05CB-43DD-869A-704D62607E5F}" type="pres">
      <dgm:prSet presAssocID="{B88B9BE2-924E-45A1-BFA6-B9EE73D5587A}" presName="iconBgRect" presStyleLbl="bgShp" presStyleIdx="0" presStyleCnt="2"/>
      <dgm:spPr/>
    </dgm:pt>
    <dgm:pt modelId="{911CAA77-9FA7-4CC7-BCC6-7C6B128B7518}" type="pres">
      <dgm:prSet presAssocID="{B88B9BE2-924E-45A1-BFA6-B9EE73D5587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08956086-E345-4435-8C8C-DB0B075440F7}" type="pres">
      <dgm:prSet presAssocID="{B88B9BE2-924E-45A1-BFA6-B9EE73D5587A}" presName="spaceRect" presStyleCnt="0"/>
      <dgm:spPr/>
    </dgm:pt>
    <dgm:pt modelId="{65DB9E42-A669-4EDA-A932-684DB4E2FF6B}" type="pres">
      <dgm:prSet presAssocID="{B88B9BE2-924E-45A1-BFA6-B9EE73D5587A}" presName="textRect" presStyleLbl="revTx" presStyleIdx="0" presStyleCnt="2">
        <dgm:presLayoutVars>
          <dgm:chMax val="1"/>
          <dgm:chPref val="1"/>
        </dgm:presLayoutVars>
      </dgm:prSet>
      <dgm:spPr/>
    </dgm:pt>
    <dgm:pt modelId="{93ED069B-C889-4743-AD78-467F5260C226}" type="pres">
      <dgm:prSet presAssocID="{49A46D46-45AF-4A7B-A709-B01AE75E5E67}" presName="sibTrans" presStyleCnt="0"/>
      <dgm:spPr/>
    </dgm:pt>
    <dgm:pt modelId="{50A5AAAA-EE29-461F-9E39-C8CA2CFE54B4}" type="pres">
      <dgm:prSet presAssocID="{727A0618-8A21-4499-8A79-0F25487471B0}" presName="compNode" presStyleCnt="0"/>
      <dgm:spPr/>
    </dgm:pt>
    <dgm:pt modelId="{AD270B42-3092-452A-98DA-40626A1058F4}" type="pres">
      <dgm:prSet presAssocID="{727A0618-8A21-4499-8A79-0F25487471B0}" presName="iconBgRect" presStyleLbl="bgShp" presStyleIdx="1" presStyleCnt="2"/>
      <dgm:spPr/>
    </dgm:pt>
    <dgm:pt modelId="{6F0ECC3F-C5CE-4760-922B-78018F3C0293}" type="pres">
      <dgm:prSet presAssocID="{727A0618-8A21-4499-8A79-0F25487471B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 mark"/>
        </a:ext>
      </dgm:extLst>
    </dgm:pt>
    <dgm:pt modelId="{AA68CF88-2324-403C-8E2A-8F5DA1AC25A4}" type="pres">
      <dgm:prSet presAssocID="{727A0618-8A21-4499-8A79-0F25487471B0}" presName="spaceRect" presStyleCnt="0"/>
      <dgm:spPr/>
    </dgm:pt>
    <dgm:pt modelId="{23734123-A21A-44D3-9E9C-ACC71F80CC6A}" type="pres">
      <dgm:prSet presAssocID="{727A0618-8A21-4499-8A79-0F25487471B0}" presName="textRect" presStyleLbl="revTx" presStyleIdx="1" presStyleCnt="2">
        <dgm:presLayoutVars>
          <dgm:chMax val="1"/>
          <dgm:chPref val="1"/>
        </dgm:presLayoutVars>
      </dgm:prSet>
      <dgm:spPr/>
    </dgm:pt>
  </dgm:ptLst>
  <dgm:cxnLst>
    <dgm:cxn modelId="{4518AA1F-EBD3-4F54-A102-4F0DF2AD5F59}" type="presOf" srcId="{B88B9BE2-924E-45A1-BFA6-B9EE73D5587A}" destId="{65DB9E42-A669-4EDA-A932-684DB4E2FF6B}" srcOrd="0" destOrd="0" presId="urn:microsoft.com/office/officeart/2018/5/layout/IconCircleLabelList"/>
    <dgm:cxn modelId="{186AFE67-5A27-4EFB-938B-FBD39F870E7C}" type="presOf" srcId="{727A0618-8A21-4499-8A79-0F25487471B0}" destId="{23734123-A21A-44D3-9E9C-ACC71F80CC6A}" srcOrd="0" destOrd="0" presId="urn:microsoft.com/office/officeart/2018/5/layout/IconCircleLabelList"/>
    <dgm:cxn modelId="{950C71B3-E47A-44CD-BDF4-072358654A7A}" srcId="{021E2465-0920-4F92-BBBB-0CB678E8D367}" destId="{B88B9BE2-924E-45A1-BFA6-B9EE73D5587A}" srcOrd="0" destOrd="0" parTransId="{555EDA7F-964C-42E5-B41C-FA8A4B7B0A9A}" sibTransId="{49A46D46-45AF-4A7B-A709-B01AE75E5E67}"/>
    <dgm:cxn modelId="{9B557AF1-1EF0-4AF3-828B-4435882A0EC7}" srcId="{021E2465-0920-4F92-BBBB-0CB678E8D367}" destId="{727A0618-8A21-4499-8A79-0F25487471B0}" srcOrd="1" destOrd="0" parTransId="{04D2536D-1B6E-49BB-9C5E-8E008DE23AE3}" sibTransId="{408C9CE7-BA41-4379-9DF3-804D7D585959}"/>
    <dgm:cxn modelId="{B26815FD-A491-4D33-8F17-141628B58823}" type="presOf" srcId="{021E2465-0920-4F92-BBBB-0CB678E8D367}" destId="{6E3C0B64-76E8-4479-9D09-ECCC4630BCB4}" srcOrd="0" destOrd="0" presId="urn:microsoft.com/office/officeart/2018/5/layout/IconCircleLabelList"/>
    <dgm:cxn modelId="{B1D4860A-0C44-46D2-97C5-C53493CD2CD1}" type="presParOf" srcId="{6E3C0B64-76E8-4479-9D09-ECCC4630BCB4}" destId="{80068ED2-D3D8-425D-BA13-87912E7908C7}" srcOrd="0" destOrd="0" presId="urn:microsoft.com/office/officeart/2018/5/layout/IconCircleLabelList"/>
    <dgm:cxn modelId="{07B7BFA2-ACCA-4273-8A9C-5882A5740E71}" type="presParOf" srcId="{80068ED2-D3D8-425D-BA13-87912E7908C7}" destId="{2321CF54-05CB-43DD-869A-704D62607E5F}" srcOrd="0" destOrd="0" presId="urn:microsoft.com/office/officeart/2018/5/layout/IconCircleLabelList"/>
    <dgm:cxn modelId="{726109AF-CF21-4C89-B7BC-69D66619964A}" type="presParOf" srcId="{80068ED2-D3D8-425D-BA13-87912E7908C7}" destId="{911CAA77-9FA7-4CC7-BCC6-7C6B128B7518}" srcOrd="1" destOrd="0" presId="urn:microsoft.com/office/officeart/2018/5/layout/IconCircleLabelList"/>
    <dgm:cxn modelId="{5AFA2FEF-D1F9-4B7D-A4E3-1C1DC4FD2542}" type="presParOf" srcId="{80068ED2-D3D8-425D-BA13-87912E7908C7}" destId="{08956086-E345-4435-8C8C-DB0B075440F7}" srcOrd="2" destOrd="0" presId="urn:microsoft.com/office/officeart/2018/5/layout/IconCircleLabelList"/>
    <dgm:cxn modelId="{7EC47741-6CC1-48C5-8DD2-4E752B14C375}" type="presParOf" srcId="{80068ED2-D3D8-425D-BA13-87912E7908C7}" destId="{65DB9E42-A669-4EDA-A932-684DB4E2FF6B}" srcOrd="3" destOrd="0" presId="urn:microsoft.com/office/officeart/2018/5/layout/IconCircleLabelList"/>
    <dgm:cxn modelId="{7CF9797C-C7C4-4F0C-A7F0-E05CD8C9B651}" type="presParOf" srcId="{6E3C0B64-76E8-4479-9D09-ECCC4630BCB4}" destId="{93ED069B-C889-4743-AD78-467F5260C226}" srcOrd="1" destOrd="0" presId="urn:microsoft.com/office/officeart/2018/5/layout/IconCircleLabelList"/>
    <dgm:cxn modelId="{D7F58C83-33A4-42AA-BD07-DED3F772DDE1}" type="presParOf" srcId="{6E3C0B64-76E8-4479-9D09-ECCC4630BCB4}" destId="{50A5AAAA-EE29-461F-9E39-C8CA2CFE54B4}" srcOrd="2" destOrd="0" presId="urn:microsoft.com/office/officeart/2018/5/layout/IconCircleLabelList"/>
    <dgm:cxn modelId="{FF0B0608-52ED-4080-B995-26CA4157EAFF}" type="presParOf" srcId="{50A5AAAA-EE29-461F-9E39-C8CA2CFE54B4}" destId="{AD270B42-3092-452A-98DA-40626A1058F4}" srcOrd="0" destOrd="0" presId="urn:microsoft.com/office/officeart/2018/5/layout/IconCircleLabelList"/>
    <dgm:cxn modelId="{817DC359-B5F1-409C-AB82-75C502AA38C1}" type="presParOf" srcId="{50A5AAAA-EE29-461F-9E39-C8CA2CFE54B4}" destId="{6F0ECC3F-C5CE-4760-922B-78018F3C0293}" srcOrd="1" destOrd="0" presId="urn:microsoft.com/office/officeart/2018/5/layout/IconCircleLabelList"/>
    <dgm:cxn modelId="{F8AA9BD5-022E-4ADA-B2D3-52A50655F0F6}" type="presParOf" srcId="{50A5AAAA-EE29-461F-9E39-C8CA2CFE54B4}" destId="{AA68CF88-2324-403C-8E2A-8F5DA1AC25A4}" srcOrd="2" destOrd="0" presId="urn:microsoft.com/office/officeart/2018/5/layout/IconCircleLabelList"/>
    <dgm:cxn modelId="{3C8B3B0F-D141-41D7-9CC9-F21569CE9A8B}" type="presParOf" srcId="{50A5AAAA-EE29-461F-9E39-C8CA2CFE54B4}" destId="{23734123-A21A-44D3-9E9C-ACC71F80CC6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D5766-6EB6-4F4B-90B8-75550977C3E0}">
      <dsp:nvSpPr>
        <dsp:cNvPr id="0" name=""/>
        <dsp:cNvSpPr/>
      </dsp:nvSpPr>
      <dsp:spPr>
        <a:xfrm>
          <a:off x="3918438" y="1226"/>
          <a:ext cx="5877657" cy="973147"/>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rtl="0">
            <a:lnSpc>
              <a:spcPct val="90000"/>
            </a:lnSpc>
            <a:spcBef>
              <a:spcPct val="0"/>
            </a:spcBef>
            <a:spcAft>
              <a:spcPct val="15000"/>
            </a:spcAft>
            <a:buChar char="•"/>
          </a:pPr>
          <a:r>
            <a:rPr lang="en-GB" sz="2500" kern="1200"/>
            <a:t>Risk and protective factors alongside vulnerability/ resilience dimension</a:t>
          </a:r>
          <a:r>
            <a:rPr lang="en-GB" sz="2500" kern="1200">
              <a:latin typeface="Arial"/>
            </a:rPr>
            <a:t> </a:t>
          </a:r>
          <a:endParaRPr lang="en-GB" sz="2500" kern="1200"/>
        </a:p>
      </dsp:txBody>
      <dsp:txXfrm>
        <a:off x="3918438" y="122869"/>
        <a:ext cx="5512727" cy="729861"/>
      </dsp:txXfrm>
    </dsp:sp>
    <dsp:sp modelId="{228AD2AD-96DB-4A87-8DF1-543DB406AA0D}">
      <dsp:nvSpPr>
        <dsp:cNvPr id="0" name=""/>
        <dsp:cNvSpPr/>
      </dsp:nvSpPr>
      <dsp:spPr>
        <a:xfrm>
          <a:off x="0" y="1226"/>
          <a:ext cx="3918438" cy="97314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latin typeface="Arial"/>
            </a:rPr>
            <a:t>Daniel</a:t>
          </a:r>
          <a:r>
            <a:rPr lang="en-GB" sz="2900" kern="1200"/>
            <a:t>, </a:t>
          </a:r>
          <a:r>
            <a:rPr lang="en-GB" sz="2900" kern="1200" err="1"/>
            <a:t>Wassell</a:t>
          </a:r>
          <a:r>
            <a:rPr lang="en-GB" sz="2900" kern="1200"/>
            <a:t> &amp; Gilligan (1999)</a:t>
          </a:r>
        </a:p>
      </dsp:txBody>
      <dsp:txXfrm>
        <a:off x="47505" y="48731"/>
        <a:ext cx="3823428" cy="878137"/>
      </dsp:txXfrm>
    </dsp:sp>
    <dsp:sp modelId="{D7C7B0AA-6056-4FEC-A15D-12C2BCAB1E77}">
      <dsp:nvSpPr>
        <dsp:cNvPr id="0" name=""/>
        <dsp:cNvSpPr/>
      </dsp:nvSpPr>
      <dsp:spPr>
        <a:xfrm>
          <a:off x="3918438" y="1069275"/>
          <a:ext cx="5877657" cy="973147"/>
        </a:xfrm>
        <a:prstGeom prst="rightArrow">
          <a:avLst>
            <a:gd name="adj1" fmla="val 75000"/>
            <a:gd name="adj2" fmla="val 50000"/>
          </a:avLst>
        </a:prstGeom>
        <a:solidFill>
          <a:schemeClr val="accent2">
            <a:tint val="40000"/>
            <a:alpha val="90000"/>
            <a:hueOff val="4272822"/>
            <a:satOff val="-4487"/>
            <a:lumOff val="-605"/>
            <a:alphaOff val="0"/>
          </a:schemeClr>
        </a:solidFill>
        <a:ln w="12700" cap="flat" cmpd="sng" algn="ctr">
          <a:solidFill>
            <a:schemeClr val="accent2">
              <a:tint val="40000"/>
              <a:alpha val="90000"/>
              <a:hueOff val="4272822"/>
              <a:satOff val="-4487"/>
              <a:lumOff val="-6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GB" sz="2500" kern="1200"/>
            <a:t>Bio-Ecological Model</a:t>
          </a:r>
        </a:p>
      </dsp:txBody>
      <dsp:txXfrm>
        <a:off x="3918438" y="1190918"/>
        <a:ext cx="5512727" cy="729861"/>
      </dsp:txXfrm>
    </dsp:sp>
    <dsp:sp modelId="{F8894F67-99C3-4FE4-B3B8-A821DDD38301}">
      <dsp:nvSpPr>
        <dsp:cNvPr id="0" name=""/>
        <dsp:cNvSpPr/>
      </dsp:nvSpPr>
      <dsp:spPr>
        <a:xfrm>
          <a:off x="0" y="1071688"/>
          <a:ext cx="3918438" cy="973147"/>
        </a:xfrm>
        <a:prstGeom prst="roundRect">
          <a:avLst/>
        </a:prstGeom>
        <a:solidFill>
          <a:schemeClr val="accent2">
            <a:hueOff val="4093119"/>
            <a:satOff val="-3411"/>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t>Bronfenbrenner (1979)</a:t>
          </a:r>
        </a:p>
      </dsp:txBody>
      <dsp:txXfrm>
        <a:off x="47505" y="1119193"/>
        <a:ext cx="3823428" cy="878137"/>
      </dsp:txXfrm>
    </dsp:sp>
    <dsp:sp modelId="{9FC302A6-C462-4E70-B6CE-CCCD7DCE9244}">
      <dsp:nvSpPr>
        <dsp:cNvPr id="0" name=""/>
        <dsp:cNvSpPr/>
      </dsp:nvSpPr>
      <dsp:spPr>
        <a:xfrm>
          <a:off x="3918438" y="2142150"/>
          <a:ext cx="5877657" cy="973147"/>
        </a:xfrm>
        <a:prstGeom prst="rightArrow">
          <a:avLst>
            <a:gd name="adj1" fmla="val 75000"/>
            <a:gd name="adj2" fmla="val 50000"/>
          </a:avLst>
        </a:prstGeom>
        <a:solidFill>
          <a:schemeClr val="accent2">
            <a:tint val="40000"/>
            <a:alpha val="90000"/>
            <a:hueOff val="8545644"/>
            <a:satOff val="-8973"/>
            <a:lumOff val="-1210"/>
            <a:alphaOff val="0"/>
          </a:schemeClr>
        </a:solidFill>
        <a:ln w="12700" cap="flat" cmpd="sng" algn="ctr">
          <a:solidFill>
            <a:schemeClr val="accent2">
              <a:tint val="40000"/>
              <a:alpha val="90000"/>
              <a:hueOff val="8545644"/>
              <a:satOff val="-8973"/>
              <a:lumOff val="-12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GB" sz="2500" kern="1200"/>
            <a:t>Social-Ecological Model</a:t>
          </a:r>
        </a:p>
      </dsp:txBody>
      <dsp:txXfrm>
        <a:off x="3918438" y="2263793"/>
        <a:ext cx="5512727" cy="729861"/>
      </dsp:txXfrm>
    </dsp:sp>
    <dsp:sp modelId="{7E17D6F9-8ADE-4C15-AA65-B1DAB357CB6A}">
      <dsp:nvSpPr>
        <dsp:cNvPr id="0" name=""/>
        <dsp:cNvSpPr/>
      </dsp:nvSpPr>
      <dsp:spPr>
        <a:xfrm>
          <a:off x="0" y="2142150"/>
          <a:ext cx="3918438" cy="973147"/>
        </a:xfrm>
        <a:prstGeom prst="roundRect">
          <a:avLst/>
        </a:prstGeom>
        <a:solidFill>
          <a:schemeClr val="accent2">
            <a:hueOff val="8186237"/>
            <a:satOff val="-6823"/>
            <a:lumOff val="-53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t>Ungar (2013)</a:t>
          </a:r>
        </a:p>
      </dsp:txBody>
      <dsp:txXfrm>
        <a:off x="47505" y="2189655"/>
        <a:ext cx="3823428" cy="878137"/>
      </dsp:txXfrm>
    </dsp:sp>
    <dsp:sp modelId="{674CB4D6-6FB8-488E-A01F-641894C20E65}">
      <dsp:nvSpPr>
        <dsp:cNvPr id="0" name=""/>
        <dsp:cNvSpPr/>
      </dsp:nvSpPr>
      <dsp:spPr>
        <a:xfrm>
          <a:off x="3918438" y="3212612"/>
          <a:ext cx="5877657" cy="973147"/>
        </a:xfrm>
        <a:prstGeom prst="rightArrow">
          <a:avLst>
            <a:gd name="adj1" fmla="val 75000"/>
            <a:gd name="adj2" fmla="val 50000"/>
          </a:avLst>
        </a:prstGeom>
        <a:solidFill>
          <a:schemeClr val="accent2">
            <a:tint val="40000"/>
            <a:alpha val="90000"/>
            <a:hueOff val="12818466"/>
            <a:satOff val="-13460"/>
            <a:lumOff val="-1815"/>
            <a:alphaOff val="0"/>
          </a:schemeClr>
        </a:solidFill>
        <a:ln w="12700" cap="flat" cmpd="sng" algn="ctr">
          <a:solidFill>
            <a:schemeClr val="accent2">
              <a:tint val="40000"/>
              <a:alpha val="90000"/>
              <a:hueOff val="12818466"/>
              <a:satOff val="-13460"/>
              <a:lumOff val="-18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en-GB" sz="2500" kern="1200"/>
            <a:t>Spatial relations and individual agency</a:t>
          </a:r>
        </a:p>
      </dsp:txBody>
      <dsp:txXfrm>
        <a:off x="3918438" y="3334255"/>
        <a:ext cx="5512727" cy="729861"/>
      </dsp:txXfrm>
    </dsp:sp>
    <dsp:sp modelId="{4D6DCE73-3DF2-40BC-BCB2-44BD966DAEC0}">
      <dsp:nvSpPr>
        <dsp:cNvPr id="0" name=""/>
        <dsp:cNvSpPr/>
      </dsp:nvSpPr>
      <dsp:spPr>
        <a:xfrm>
          <a:off x="10168" y="3208826"/>
          <a:ext cx="3918438" cy="973147"/>
        </a:xfrm>
        <a:prstGeom prst="roundRect">
          <a:avLst/>
        </a:prstGeom>
        <a:solidFill>
          <a:schemeClr val="accent2">
            <a:hueOff val="12279356"/>
            <a:satOff val="-10234"/>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kern="1200"/>
            <a:t>Downes (2017)</a:t>
          </a:r>
        </a:p>
      </dsp:txBody>
      <dsp:txXfrm>
        <a:off x="57673" y="3256331"/>
        <a:ext cx="3823428" cy="878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C25DF-5D49-4A35-B007-324117D0A6A4}">
      <dsp:nvSpPr>
        <dsp:cNvPr id="0" name=""/>
        <dsp:cNvSpPr/>
      </dsp:nvSpPr>
      <dsp:spPr>
        <a:xfrm>
          <a:off x="0" y="1083079"/>
          <a:ext cx="2995987" cy="190245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9E0E1BA-89A2-41F5-A830-449E8EBC29DF}">
      <dsp:nvSpPr>
        <dsp:cNvPr id="0" name=""/>
        <dsp:cNvSpPr/>
      </dsp:nvSpPr>
      <dsp:spPr>
        <a:xfrm>
          <a:off x="332887" y="1399322"/>
          <a:ext cx="2995987" cy="19024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 = 434 students (UG and PG) using an online survey. </a:t>
          </a:r>
        </a:p>
      </dsp:txBody>
      <dsp:txXfrm>
        <a:off x="388608" y="1455043"/>
        <a:ext cx="2884545" cy="1791010"/>
      </dsp:txXfrm>
    </dsp:sp>
    <dsp:sp modelId="{2D7BA46F-CB2F-4EC8-9AE8-123C0A6C416D}">
      <dsp:nvSpPr>
        <dsp:cNvPr id="0" name=""/>
        <dsp:cNvSpPr/>
      </dsp:nvSpPr>
      <dsp:spPr>
        <a:xfrm>
          <a:off x="3661762" y="1083079"/>
          <a:ext cx="2995987" cy="190245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7EFC3C-7C0B-405C-B341-4A090333A01B}">
      <dsp:nvSpPr>
        <dsp:cNvPr id="0" name=""/>
        <dsp:cNvSpPr/>
      </dsp:nvSpPr>
      <dsp:spPr>
        <a:xfrm>
          <a:off x="3994649" y="1399322"/>
          <a:ext cx="2995987" cy="19024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N = 23 follow up interviews</a:t>
          </a:r>
        </a:p>
      </dsp:txBody>
      <dsp:txXfrm>
        <a:off x="4050370" y="1455043"/>
        <a:ext cx="2884545" cy="1791010"/>
      </dsp:txXfrm>
    </dsp:sp>
    <dsp:sp modelId="{DCFF3588-8B69-4125-AB55-FC371EABC738}">
      <dsp:nvSpPr>
        <dsp:cNvPr id="0" name=""/>
        <dsp:cNvSpPr/>
      </dsp:nvSpPr>
      <dsp:spPr>
        <a:xfrm>
          <a:off x="7323524" y="1083079"/>
          <a:ext cx="2995987" cy="1902452"/>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BBE674-C531-49B5-A08B-D9B3A8D54697}">
      <dsp:nvSpPr>
        <dsp:cNvPr id="0" name=""/>
        <dsp:cNvSpPr/>
      </dsp:nvSpPr>
      <dsp:spPr>
        <a:xfrm>
          <a:off x="7656412" y="1399322"/>
          <a:ext cx="2995987" cy="19024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Data analysis used the lens provided by the </a:t>
          </a:r>
          <a:r>
            <a:rPr lang="en-US" sz="2700" kern="1200" err="1"/>
            <a:t>DIMoR</a:t>
          </a:r>
        </a:p>
      </dsp:txBody>
      <dsp:txXfrm>
        <a:off x="7712133" y="1455043"/>
        <a:ext cx="2884545" cy="1791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F56CF-850F-4E69-B190-F39A4A2578E8}">
      <dsp:nvSpPr>
        <dsp:cNvPr id="0" name=""/>
        <dsp:cNvSpPr/>
      </dsp:nvSpPr>
      <dsp:spPr>
        <a:xfrm>
          <a:off x="0" y="407440"/>
          <a:ext cx="10652399"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A lens to:</a:t>
          </a:r>
        </a:p>
      </dsp:txBody>
      <dsp:txXfrm>
        <a:off x="34269" y="441709"/>
        <a:ext cx="10583861" cy="633462"/>
      </dsp:txXfrm>
    </dsp:sp>
    <dsp:sp modelId="{58CFD233-B153-41B8-8A88-2FC061F68396}">
      <dsp:nvSpPr>
        <dsp:cNvPr id="0" name=""/>
        <dsp:cNvSpPr/>
      </dsp:nvSpPr>
      <dsp:spPr>
        <a:xfrm>
          <a:off x="0" y="1109440"/>
          <a:ext cx="10652399"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21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err="1"/>
            <a:t>Emphasise</a:t>
          </a:r>
          <a:r>
            <a:rPr lang="en-US" sz="2300" kern="1200"/>
            <a:t> the complex and dynamic nature of resilience</a:t>
          </a:r>
        </a:p>
        <a:p>
          <a:pPr marL="228600" lvl="1" indent="-228600" algn="l" defTabSz="1022350" rtl="0">
            <a:lnSpc>
              <a:spcPct val="90000"/>
            </a:lnSpc>
            <a:spcBef>
              <a:spcPct val="0"/>
            </a:spcBef>
            <a:spcAft>
              <a:spcPct val="20000"/>
            </a:spcAft>
            <a:buChar char="•"/>
          </a:pPr>
          <a:r>
            <a:rPr lang="en-US" sz="2300" kern="1200">
              <a:latin typeface="Arial"/>
            </a:rPr>
            <a:t>Demonstrate how</a:t>
          </a:r>
          <a:r>
            <a:rPr lang="en-US" sz="2300" kern="1200"/>
            <a:t> protective and risk factors can be different for individuals</a:t>
          </a:r>
          <a:endParaRPr lang="en-US" sz="2300" kern="1200">
            <a:latin typeface="Arial"/>
          </a:endParaRPr>
        </a:p>
        <a:p>
          <a:pPr marL="228600" lvl="1" indent="-228600" algn="l" defTabSz="1022350" rtl="0">
            <a:lnSpc>
              <a:spcPct val="90000"/>
            </a:lnSpc>
            <a:spcBef>
              <a:spcPct val="0"/>
            </a:spcBef>
            <a:spcAft>
              <a:spcPct val="20000"/>
            </a:spcAft>
            <a:buChar char="•"/>
          </a:pPr>
          <a:r>
            <a:rPr lang="en-US" sz="2300" kern="1200">
              <a:latin typeface="Arial"/>
            </a:rPr>
            <a:t>Illustrate how factors </a:t>
          </a:r>
          <a:r>
            <a:rPr lang="en-US" sz="2300" kern="1200"/>
            <a:t>can </a:t>
          </a:r>
          <a:r>
            <a:rPr lang="en-US" sz="2300" kern="1200">
              <a:latin typeface="Arial"/>
            </a:rPr>
            <a:t>be </a:t>
          </a:r>
          <a:r>
            <a:rPr lang="en-US" sz="2300" kern="1200"/>
            <a:t>both risks and protectors</a:t>
          </a:r>
        </a:p>
        <a:p>
          <a:pPr marL="228600" lvl="1" indent="-228600" algn="l" defTabSz="1022350">
            <a:lnSpc>
              <a:spcPct val="90000"/>
            </a:lnSpc>
            <a:spcBef>
              <a:spcPct val="0"/>
            </a:spcBef>
            <a:spcAft>
              <a:spcPct val="20000"/>
            </a:spcAft>
            <a:buChar char="•"/>
          </a:pPr>
          <a:r>
            <a:rPr lang="en-US" sz="2300" kern="1200"/>
            <a:t>Support the perspective that resilience is not solely held within the individual</a:t>
          </a:r>
        </a:p>
        <a:p>
          <a:pPr marL="228600" lvl="1" indent="-228600" algn="l" defTabSz="1022350" rtl="0">
            <a:lnSpc>
              <a:spcPct val="90000"/>
            </a:lnSpc>
            <a:spcBef>
              <a:spcPct val="0"/>
            </a:spcBef>
            <a:spcAft>
              <a:spcPct val="20000"/>
            </a:spcAft>
            <a:buChar char="•"/>
          </a:pPr>
          <a:r>
            <a:rPr lang="en-US" sz="2300" kern="1200">
              <a:latin typeface="Arial"/>
            </a:rPr>
            <a:t>Position resilience as an emergent quality relating to the proximal and distal factors within the environment</a:t>
          </a:r>
        </a:p>
        <a:p>
          <a:pPr marL="228600" lvl="1" indent="-228600" algn="l" defTabSz="1022350">
            <a:lnSpc>
              <a:spcPct val="90000"/>
            </a:lnSpc>
            <a:spcBef>
              <a:spcPct val="0"/>
            </a:spcBef>
            <a:spcAft>
              <a:spcPct val="20000"/>
            </a:spcAft>
            <a:buChar char="•"/>
          </a:pPr>
          <a:r>
            <a:rPr lang="en-US" sz="2300" kern="1200"/>
            <a:t>Encourage a </a:t>
          </a:r>
          <a:r>
            <a:rPr lang="en-US" sz="2300" i="1" kern="1200"/>
            <a:t>holistic</a:t>
          </a:r>
          <a:r>
            <a:rPr lang="en-US" sz="2300" kern="1200"/>
            <a:t> analysis of the system, which gives due consideration to </a:t>
          </a:r>
          <a:r>
            <a:rPr lang="en-US" sz="2300" i="1" kern="1200"/>
            <a:t>individual</a:t>
          </a:r>
          <a:r>
            <a:rPr lang="en-US" sz="2300" kern="1200"/>
            <a:t> factors and their </a:t>
          </a:r>
          <a:r>
            <a:rPr lang="en-US" sz="2300" i="1" kern="1200"/>
            <a:t>interaction</a:t>
          </a:r>
          <a:r>
            <a:rPr lang="en-US" sz="2300" kern="1200"/>
            <a:t> with surrounding systems</a:t>
          </a:r>
        </a:p>
      </dsp:txBody>
      <dsp:txXfrm>
        <a:off x="0" y="1109440"/>
        <a:ext cx="10652399" cy="2856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1A18-5360-4696-BBD0-ED10D8827FC2}">
      <dsp:nvSpPr>
        <dsp:cNvPr id="0" name=""/>
        <dsp:cNvSpPr/>
      </dsp:nvSpPr>
      <dsp:spPr>
        <a:xfrm>
          <a:off x="0" y="759225"/>
          <a:ext cx="10652399" cy="140164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51D950E-26B5-4730-8DC1-87274ADB330F}">
      <dsp:nvSpPr>
        <dsp:cNvPr id="0" name=""/>
        <dsp:cNvSpPr/>
      </dsp:nvSpPr>
      <dsp:spPr>
        <a:xfrm>
          <a:off x="423998" y="1074595"/>
          <a:ext cx="770905" cy="7709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DDDDC5-5522-4604-A654-2D3B8BAB3EEA}">
      <dsp:nvSpPr>
        <dsp:cNvPr id="0" name=""/>
        <dsp:cNvSpPr/>
      </dsp:nvSpPr>
      <dsp:spPr>
        <a:xfrm>
          <a:off x="1618901" y="759225"/>
          <a:ext cx="9033498" cy="140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41" tIns="148341" rIns="148341" bIns="148341" numCol="1" spcCol="1270" anchor="ctr" anchorCtr="0">
          <a:noAutofit/>
        </a:bodyPr>
        <a:lstStyle/>
        <a:p>
          <a:pPr marL="0" lvl="0" indent="0" algn="l" defTabSz="1111250">
            <a:lnSpc>
              <a:spcPct val="100000"/>
            </a:lnSpc>
            <a:spcBef>
              <a:spcPct val="0"/>
            </a:spcBef>
            <a:spcAft>
              <a:spcPct val="35000"/>
            </a:spcAft>
            <a:buNone/>
          </a:pPr>
          <a:r>
            <a:rPr lang="en-US" sz="2500" kern="1200"/>
            <a:t>Develop a DIMoR tool for systematic analysis of system resilience in practice</a:t>
          </a:r>
        </a:p>
      </dsp:txBody>
      <dsp:txXfrm>
        <a:off x="1618901" y="759225"/>
        <a:ext cx="9033498" cy="1401646"/>
      </dsp:txXfrm>
    </dsp:sp>
    <dsp:sp modelId="{3027566D-ACB6-428B-AC2C-7E73D6944085}">
      <dsp:nvSpPr>
        <dsp:cNvPr id="0" name=""/>
        <dsp:cNvSpPr/>
      </dsp:nvSpPr>
      <dsp:spPr>
        <a:xfrm>
          <a:off x="0" y="2511283"/>
          <a:ext cx="10652399" cy="1401646"/>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898748B7-6385-484B-9614-977702C1DF57}">
      <dsp:nvSpPr>
        <dsp:cNvPr id="0" name=""/>
        <dsp:cNvSpPr/>
      </dsp:nvSpPr>
      <dsp:spPr>
        <a:xfrm>
          <a:off x="423998" y="2826653"/>
          <a:ext cx="770905" cy="7709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32AC29-1A21-45E9-80AD-4438C0CF2CA6}">
      <dsp:nvSpPr>
        <dsp:cNvPr id="0" name=""/>
        <dsp:cNvSpPr/>
      </dsp:nvSpPr>
      <dsp:spPr>
        <a:xfrm>
          <a:off x="1618901" y="2511283"/>
          <a:ext cx="9033498" cy="1401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341" tIns="148341" rIns="148341" bIns="148341" numCol="1" spcCol="1270" anchor="ctr" anchorCtr="0">
          <a:noAutofit/>
        </a:bodyPr>
        <a:lstStyle/>
        <a:p>
          <a:pPr marL="0" lvl="0" indent="0" algn="l" defTabSz="1111250">
            <a:lnSpc>
              <a:spcPct val="100000"/>
            </a:lnSpc>
            <a:spcBef>
              <a:spcPct val="0"/>
            </a:spcBef>
            <a:spcAft>
              <a:spcPct val="35000"/>
            </a:spcAft>
            <a:buNone/>
          </a:pPr>
          <a:r>
            <a:rPr lang="en-US" sz="2500" kern="1200"/>
            <a:t>Invite offers of partners to collaborate </a:t>
          </a:r>
        </a:p>
      </dsp:txBody>
      <dsp:txXfrm>
        <a:off x="1618901" y="2511283"/>
        <a:ext cx="9033498" cy="1401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1CF54-05CB-43DD-869A-704D62607E5F}">
      <dsp:nvSpPr>
        <dsp:cNvPr id="0" name=""/>
        <dsp:cNvSpPr/>
      </dsp:nvSpPr>
      <dsp:spPr>
        <a:xfrm>
          <a:off x="2113199" y="38674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CAA77-9FA7-4CC7-BCC6-7C6B128B7518}">
      <dsp:nvSpPr>
        <dsp:cNvPr id="0" name=""/>
        <dsp:cNvSpPr/>
      </dsp:nvSpPr>
      <dsp:spPr>
        <a:xfrm>
          <a:off x="2581199" y="8547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DB9E42-A669-4EDA-A932-684DB4E2FF6B}">
      <dsp:nvSpPr>
        <dsp:cNvPr id="0" name=""/>
        <dsp:cNvSpPr/>
      </dsp:nvSpPr>
      <dsp:spPr>
        <a:xfrm>
          <a:off x="1411199" y="32667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Thank you for listening</a:t>
          </a:r>
        </a:p>
      </dsp:txBody>
      <dsp:txXfrm>
        <a:off x="1411199" y="3266740"/>
        <a:ext cx="3600000" cy="720000"/>
      </dsp:txXfrm>
    </dsp:sp>
    <dsp:sp modelId="{AD270B42-3092-452A-98DA-40626A1058F4}">
      <dsp:nvSpPr>
        <dsp:cNvPr id="0" name=""/>
        <dsp:cNvSpPr/>
      </dsp:nvSpPr>
      <dsp:spPr>
        <a:xfrm>
          <a:off x="6343199" y="386740"/>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ECC3F-C5CE-4760-922B-78018F3C0293}">
      <dsp:nvSpPr>
        <dsp:cNvPr id="0" name=""/>
        <dsp:cNvSpPr/>
      </dsp:nvSpPr>
      <dsp:spPr>
        <a:xfrm>
          <a:off x="6811200" y="85474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734123-A21A-44D3-9E9C-ACC71F80CC6A}">
      <dsp:nvSpPr>
        <dsp:cNvPr id="0" name=""/>
        <dsp:cNvSpPr/>
      </dsp:nvSpPr>
      <dsp:spPr>
        <a:xfrm>
          <a:off x="5641199" y="326674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t>Questions?</a:t>
          </a:r>
        </a:p>
      </dsp:txBody>
      <dsp:txXfrm>
        <a:off x="5641199" y="3266740"/>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2FA00-914B-D048-9851-104E7310B307}"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2700E-F836-F843-9466-8C65D46A26AD}" type="slidenum">
              <a:rPr lang="en-US" smtClean="0"/>
              <a:t>‹#›</a:t>
            </a:fld>
            <a:endParaRPr lang="en-US"/>
          </a:p>
        </p:txBody>
      </p:sp>
    </p:spTree>
    <p:extLst>
      <p:ext uri="{BB962C8B-B14F-4D97-AF65-F5344CB8AC3E}">
        <p14:creationId xmlns:p14="http://schemas.microsoft.com/office/powerpoint/2010/main" val="11290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Resilience has recently been understood as dynamic; emerging as a result of reciprocal interactions between systems, whilst also being based on features within any given system be that human, institutional or </a:t>
            </a:r>
            <a:r>
              <a:rPr lang="en-US" err="1"/>
              <a:t>organisational</a:t>
            </a:r>
            <a:r>
              <a:rPr lang="en-US"/>
              <a:t> (</a:t>
            </a:r>
            <a:r>
              <a:rPr lang="en-US" err="1"/>
              <a:t>ahmed</a:t>
            </a:r>
            <a:r>
              <a:rPr lang="en-US"/>
              <a:t> Shafi et al.</a:t>
            </a:r>
            <a:r>
              <a:rPr lang="en-US" i="1"/>
              <a:t> </a:t>
            </a:r>
            <a:r>
              <a:rPr lang="en-US"/>
              <a:t>2020).  The importance of interpersonal relationships in helping students to manage change and adversity in a resilient way is well </a:t>
            </a:r>
            <a:r>
              <a:rPr lang="en-US" err="1"/>
              <a:t>recognised</a:t>
            </a:r>
            <a:r>
              <a:rPr lang="en-US"/>
              <a:t> (Conrad et al. 2021; Rodgers et al. 2020; Sun, Lin and Chung 2020; Ye et al. 2020; Zhang et al. 2021).  These aspects of resilience have been </a:t>
            </a:r>
            <a:r>
              <a:rPr lang="en-US" err="1"/>
              <a:t>conceptualised</a:t>
            </a:r>
            <a:r>
              <a:rPr lang="en-US"/>
              <a:t> within the Dynamic and Interactive Model of Resilience (</a:t>
            </a:r>
            <a:r>
              <a:rPr lang="en-US" err="1"/>
              <a:t>DIMoR</a:t>
            </a:r>
            <a:r>
              <a:rPr lang="en-US"/>
              <a:t>) (</a:t>
            </a:r>
            <a:r>
              <a:rPr lang="en-US" err="1"/>
              <a:t>ahmed</a:t>
            </a:r>
            <a:r>
              <a:rPr lang="en-US"/>
              <a:t> Shafi et al. 2020a, 2020b) (see Figure 1  below). Within this model, reciprocal interactions are indicated not only on an interpersonal level, but also within and between wider systems surrounding the individual, which is highlighted as key for developing resilience.  Important within </a:t>
            </a:r>
            <a:r>
              <a:rPr lang="en-US" err="1"/>
              <a:t>DIMoR</a:t>
            </a:r>
            <a:r>
              <a:rPr lang="en-US"/>
              <a:t> is the concept of individual agency and its impact on interactions with other individuals and also within and between the systems in which these interactions take place; the reciprocity of all these interactions being fundamental.   Need to check if journal uses capitals for Figure / Table </a:t>
            </a:r>
            <a:r>
              <a:rPr lang="en-US" err="1"/>
              <a:t>etc</a:t>
            </a: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3</a:t>
            </a:fld>
            <a:endParaRPr lang="en-US"/>
          </a:p>
        </p:txBody>
      </p:sp>
    </p:spTree>
    <p:extLst>
      <p:ext uri="{BB962C8B-B14F-4D97-AF65-F5344CB8AC3E}">
        <p14:creationId xmlns:p14="http://schemas.microsoft.com/office/powerpoint/2010/main" val="396904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individuals meet, not necessarily physically; their ideas may meet and change our own.</a:t>
            </a:r>
          </a:p>
        </p:txBody>
      </p:sp>
      <p:sp>
        <p:nvSpPr>
          <p:cNvPr id="4" name="Slide Number Placeholder 3"/>
          <p:cNvSpPr>
            <a:spLocks noGrp="1"/>
          </p:cNvSpPr>
          <p:nvPr>
            <p:ph type="sldNum" sz="quarter" idx="5"/>
          </p:nvPr>
        </p:nvSpPr>
        <p:spPr/>
        <p:txBody>
          <a:bodyPr/>
          <a:lstStyle/>
          <a:p>
            <a:fld id="{2032700E-F836-F843-9466-8C65D46A26AD}" type="slidenum">
              <a:rPr lang="en-US" smtClean="0"/>
              <a:t>13</a:t>
            </a:fld>
            <a:endParaRPr lang="en-US"/>
          </a:p>
        </p:txBody>
      </p:sp>
    </p:spTree>
    <p:extLst>
      <p:ext uri="{BB962C8B-B14F-4D97-AF65-F5344CB8AC3E}">
        <p14:creationId xmlns:p14="http://schemas.microsoft.com/office/powerpoint/2010/main" val="200242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so the course of our development changes…</a:t>
            </a:r>
          </a:p>
          <a:p>
            <a:endParaRPr lang="en-US"/>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204461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within a socio-material web of conditions that interact with and modify our own risks and vulnerabilities. </a:t>
            </a:r>
          </a:p>
          <a:p>
            <a:r>
              <a:rPr lang="en-US"/>
              <a:t>And here we see the full dynamic, interactive model of resilience. </a:t>
            </a:r>
            <a:endParaRPr lang="en-GB"/>
          </a:p>
        </p:txBody>
      </p:sp>
      <p:sp>
        <p:nvSpPr>
          <p:cNvPr id="4" name="Slide Number Placeholder 3"/>
          <p:cNvSpPr>
            <a:spLocks noGrp="1"/>
          </p:cNvSpPr>
          <p:nvPr>
            <p:ph type="sldNum" sz="quarter" idx="5"/>
          </p:nvPr>
        </p:nvSpPr>
        <p:spPr/>
        <p:txBody>
          <a:bodyPr/>
          <a:lstStyle/>
          <a:p>
            <a:fld id="{2032700E-F836-F843-9466-8C65D46A26AD}" type="slidenum">
              <a:rPr lang="en-US" smtClean="0"/>
              <a:t>15</a:t>
            </a:fld>
            <a:endParaRPr lang="en-US"/>
          </a:p>
        </p:txBody>
      </p:sp>
    </p:spTree>
    <p:extLst>
      <p:ext uri="{BB962C8B-B14F-4D97-AF65-F5344CB8AC3E}">
        <p14:creationId xmlns:p14="http://schemas.microsoft.com/office/powerpoint/2010/main" val="109112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32700E-F836-F843-9466-8C65D46A26AD}" type="slidenum">
              <a:rPr lang="en-US" smtClean="0"/>
              <a:t>17</a:t>
            </a:fld>
            <a:endParaRPr lang="en-US"/>
          </a:p>
        </p:txBody>
      </p:sp>
    </p:spTree>
    <p:extLst>
      <p:ext uri="{BB962C8B-B14F-4D97-AF65-F5344CB8AC3E}">
        <p14:creationId xmlns:p14="http://schemas.microsoft.com/office/powerpoint/2010/main" val="3107466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Demonstrate</a:t>
            </a:r>
          </a:p>
        </p:txBody>
      </p:sp>
      <p:sp>
        <p:nvSpPr>
          <p:cNvPr id="4" name="Slide Number Placeholder 3"/>
          <p:cNvSpPr>
            <a:spLocks noGrp="1"/>
          </p:cNvSpPr>
          <p:nvPr>
            <p:ph type="sldNum" sz="quarter" idx="5"/>
          </p:nvPr>
        </p:nvSpPr>
        <p:spPr/>
        <p:txBody>
          <a:bodyPr/>
          <a:lstStyle/>
          <a:p>
            <a:fld id="{2032700E-F836-F843-9466-8C65D46A26AD}" type="slidenum">
              <a:rPr lang="en-US" smtClean="0"/>
              <a:t>20</a:t>
            </a:fld>
            <a:endParaRPr lang="en-US"/>
          </a:p>
        </p:txBody>
      </p:sp>
    </p:spTree>
    <p:extLst>
      <p:ext uri="{BB962C8B-B14F-4D97-AF65-F5344CB8AC3E}">
        <p14:creationId xmlns:p14="http://schemas.microsoft.com/office/powerpoint/2010/main" val="22269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Building on the work of Ungar, we propose an adapted ecological model which retains Bronfenbrenner’s idea of nested systems but recognises the interaction or interconnectivity of these systems.  </a:t>
            </a:r>
          </a:p>
          <a:p>
            <a:r>
              <a:rPr lang="en-GB" sz="1200" kern="1200">
                <a:solidFill>
                  <a:schemeClr val="tx1"/>
                </a:solidFill>
                <a:effectLst/>
                <a:latin typeface="+mn-lt"/>
                <a:ea typeface="+mn-ea"/>
                <a:cs typeface="+mn-cs"/>
              </a:rPr>
              <a:t>In the book we discuss Felix </a:t>
            </a:r>
            <a:r>
              <a:rPr lang="en-GB" sz="1200" kern="1200" err="1">
                <a:solidFill>
                  <a:schemeClr val="tx1"/>
                </a:solidFill>
                <a:effectLst/>
                <a:latin typeface="+mn-lt"/>
                <a:ea typeface="+mn-ea"/>
                <a:cs typeface="+mn-cs"/>
              </a:rPr>
              <a:t>Guattari’s</a:t>
            </a:r>
            <a:r>
              <a:rPr lang="en-GB" sz="120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notion of different ecological registers (environment, social relations and human subjectivity) plus technology as proposed by Pringle. This leads to a socio-material understanding of how resilience is enhanced at society level, whether through laws, </a:t>
            </a:r>
            <a:r>
              <a:rPr lang="en-GB" sz="1200" kern="1200">
                <a:solidFill>
                  <a:schemeClr val="tx1"/>
                </a:solidFill>
                <a:effectLst/>
                <a:latin typeface="+mn-lt"/>
                <a:ea typeface="+mn-ea"/>
                <a:cs typeface="+mn-cs"/>
              </a:rPr>
              <a:t>policies or physical aspects of different locations. </a:t>
            </a:r>
          </a:p>
          <a:p>
            <a:r>
              <a:rPr lang="en-GB" sz="1200" kern="1200">
                <a:solidFill>
                  <a:schemeClr val="tx1"/>
                </a:solidFill>
                <a:effectLst/>
                <a:latin typeface="+mn-lt"/>
                <a:ea typeface="+mn-ea"/>
                <a:cs typeface="+mn-cs"/>
              </a:rPr>
              <a:t>By superimposing this web-like structure on the two axes described above, the DIMoR takes account of both the systems around the individual as well as the individual’s own risk-protective/vulnerability-invulnerability matrix.  An interaction of all these is what shapes the emergent property of resilience (represented by the dotted lines).</a:t>
            </a:r>
            <a:endParaRPr lang="en-GB"/>
          </a:p>
        </p:txBody>
      </p:sp>
      <p:sp>
        <p:nvSpPr>
          <p:cNvPr id="4" name="Slide Number Placeholder 3"/>
          <p:cNvSpPr>
            <a:spLocks noGrp="1"/>
          </p:cNvSpPr>
          <p:nvPr>
            <p:ph type="sldNum" sz="quarter" idx="5"/>
          </p:nvPr>
        </p:nvSpPr>
        <p:spPr/>
        <p:txBody>
          <a:bodyPr/>
          <a:lstStyle/>
          <a:p>
            <a:fld id="{2032700E-F836-F843-9466-8C65D46A26AD}" type="slidenum">
              <a:rPr lang="en-US" smtClean="0"/>
              <a:t>4</a:t>
            </a:fld>
            <a:endParaRPr lang="en-US"/>
          </a:p>
        </p:txBody>
      </p:sp>
    </p:spTree>
    <p:extLst>
      <p:ext uri="{BB962C8B-B14F-4D97-AF65-F5344CB8AC3E}">
        <p14:creationId xmlns:p14="http://schemas.microsoft.com/office/powerpoint/2010/main" val="3199093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Michael Ungar and colleagues (2013) made the connection between Bronfenbrenner’s (1979) seminal ecological model of human development and the parallel advances centred around a social-ecological interpretation of resilience. Equifinality referred to how in particular circumstances, one system or another can become more influential to the outcome. The differential impact notion suggests that protective factors can have a differential impact in different contexts and time. Cultural moderation….</a:t>
            </a:r>
          </a:p>
          <a:p>
            <a:endParaRPr lang="en-GB"/>
          </a:p>
          <a:p>
            <a:r>
              <a:rPr lang="en-GB"/>
              <a:t>Paul Downes (2017) proposed a further model of resilience, which attempted to reconceptualise foundational assumptions of resilience, by proposing a cross-cultural, spatial systems domain that took account of individual agency in resilience trajectories.  Downes drew upon both Bronfenbrenner and Ungar’s models of resilience and, builds on a re-interpretation of Levi-Strauss’s (1973) ideas of cross- cultural observations of contrasts between concentric and diametric spatial systems. </a:t>
            </a:r>
          </a:p>
          <a:p>
            <a:endParaRPr lang="en-GB"/>
          </a:p>
        </p:txBody>
      </p:sp>
      <p:sp>
        <p:nvSpPr>
          <p:cNvPr id="4" name="Slide Number Placeholder 3"/>
          <p:cNvSpPr>
            <a:spLocks noGrp="1"/>
          </p:cNvSpPr>
          <p:nvPr>
            <p:ph type="sldNum" sz="quarter" idx="5"/>
          </p:nvPr>
        </p:nvSpPr>
        <p:spPr/>
        <p:txBody>
          <a:bodyPr/>
          <a:lstStyle/>
          <a:p>
            <a:fld id="{2032700E-F836-F843-9466-8C65D46A26AD}" type="slidenum">
              <a:rPr lang="en-US" smtClean="0"/>
              <a:t>5</a:t>
            </a:fld>
            <a:endParaRPr lang="en-US"/>
          </a:p>
        </p:txBody>
      </p:sp>
    </p:spTree>
    <p:extLst>
      <p:ext uri="{BB962C8B-B14F-4D97-AF65-F5344CB8AC3E}">
        <p14:creationId xmlns:p14="http://schemas.microsoft.com/office/powerpoint/2010/main" val="294705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Protective Factors: Factors which buffer the effects of adversity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Resilience: Normal development under difficult circumstances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Adversity: Life events or circumstances which pose a threat to healthy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Vulnerability: Characteristics of the child, their family circle and wider community which might threaten healthy development.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a:t>Brigid et al </a:t>
            </a:r>
            <a:r>
              <a:rPr lang="en-US" sz="1200" kern="1200">
                <a:solidFill>
                  <a:schemeClr val="tx1"/>
                </a:solidFill>
                <a:effectLst/>
                <a:latin typeface="+mn-lt"/>
                <a:ea typeface="+mn-ea"/>
                <a:cs typeface="+mn-cs"/>
              </a:rPr>
              <a:t>The resilience dimension is used to refer to intrinsic qualities of an individual; these are personal qualities of the individual or the ‘nature of the person’ such as their personal traits and </a:t>
            </a:r>
            <a:r>
              <a:rPr lang="en-US" sz="1200" kern="1200" err="1">
                <a:solidFill>
                  <a:schemeClr val="tx1"/>
                </a:solidFill>
                <a:effectLst/>
                <a:latin typeface="+mn-lt"/>
                <a:ea typeface="+mn-ea"/>
                <a:cs typeface="+mn-cs"/>
              </a:rPr>
              <a:t>behaviours</a:t>
            </a:r>
            <a:r>
              <a:rPr lang="en-US" sz="1200" kern="1200">
                <a:solidFill>
                  <a:schemeClr val="tx1"/>
                </a:solidFill>
                <a:effectLst/>
                <a:latin typeface="+mn-lt"/>
                <a:ea typeface="+mn-ea"/>
                <a:cs typeface="+mn-cs"/>
              </a:rPr>
              <a:t>; having a secure attachment; well-developed intrapersonal and interpersonal skills; being socially included and problem solving skills amongst others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vulnerability dimension is defined by </a:t>
            </a:r>
            <a:r>
              <a:rPr lang="en-GB" sz="1200" kern="1200">
                <a:solidFill>
                  <a:schemeClr val="tx1"/>
                </a:solidFill>
                <a:effectLst/>
                <a:latin typeface="+mn-lt"/>
                <a:ea typeface="+mn-ea"/>
                <a:cs typeface="+mn-cs"/>
              </a:rPr>
              <a:t>‘susceptibility to negative developmental outcomes after exposure to risk factors such as perinatal stress, poverty, parental psychopathology, and disruptions of their family unit.’ (Werner, 1993, p 503).  It therefore </a:t>
            </a:r>
            <a:r>
              <a:rPr lang="en-US" sz="1200" kern="1200">
                <a:solidFill>
                  <a:schemeClr val="tx1"/>
                </a:solidFill>
                <a:effectLst/>
                <a:latin typeface="+mn-lt"/>
                <a:ea typeface="+mn-ea"/>
                <a:cs typeface="+mn-cs"/>
              </a:rPr>
              <a:t>refers to the more immediate systems around the child which might threaten optimal development such as having an isolated parent, lack of community support and poor housing.</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final dimension identified for the understanding of individual differences is that of protective, (such as a positive school experience), and adverse (i.e. parental depression, domestic violence) environments.  This dimension covers extrinsic factors and is therefore located at the outer ecological levels of family and wider community</a:t>
            </a:r>
          </a:p>
          <a:p>
            <a:endParaRPr lang="en-US"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basic principles of Bronfenbrenner’s bio-ecological model emphasised the importance of context on human development.  Its major feature included the concept of a range of nested systems centring around any individual or organism. </a:t>
            </a:r>
          </a:p>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32700E-F836-F843-9466-8C65D46A26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08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Resilience is a domain and context specific emergent property which changes shape and structure within this risk-protective factors; vulnerability-invulnerability framework.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(If deemed necessary we could also add: This is based on the principles of equifinality, differential impact and cultural moderation – but hopefully somebody else has said all that.)</a:t>
            </a:r>
          </a:p>
        </p:txBody>
      </p:sp>
      <p:sp>
        <p:nvSpPr>
          <p:cNvPr id="4" name="Slide Number Placeholder 3"/>
          <p:cNvSpPr>
            <a:spLocks noGrp="1"/>
          </p:cNvSpPr>
          <p:nvPr>
            <p:ph type="sldNum" sz="quarter" idx="5"/>
          </p:nvPr>
        </p:nvSpPr>
        <p:spPr/>
        <p:txBody>
          <a:bodyPr/>
          <a:lstStyle/>
          <a:p>
            <a:fld id="{2032700E-F836-F843-9466-8C65D46A26AD}" type="slidenum">
              <a:rPr lang="en-US" smtClean="0"/>
              <a:t>7</a:t>
            </a:fld>
            <a:endParaRPr lang="en-US"/>
          </a:p>
        </p:txBody>
      </p:sp>
    </p:spTree>
    <p:extLst>
      <p:ext uri="{BB962C8B-B14F-4D97-AF65-F5344CB8AC3E}">
        <p14:creationId xmlns:p14="http://schemas.microsoft.com/office/powerpoint/2010/main" val="346608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Resilience is a domain and context specific emergent property which changes shape and structure within this risk-protective factors; vulnerability-invulnerability framework.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(If deemed necessary we could also add: This is based on the principles of equifinality, differential impact and cultural moderation – but hopefully somebody else has said all that.)</a:t>
            </a:r>
          </a:p>
        </p:txBody>
      </p:sp>
      <p:sp>
        <p:nvSpPr>
          <p:cNvPr id="4" name="Slide Number Placeholder 3"/>
          <p:cNvSpPr>
            <a:spLocks noGrp="1"/>
          </p:cNvSpPr>
          <p:nvPr>
            <p:ph type="sldNum" sz="quarter" idx="5"/>
          </p:nvPr>
        </p:nvSpPr>
        <p:spPr/>
        <p:txBody>
          <a:bodyPr/>
          <a:lstStyle/>
          <a:p>
            <a:fld id="{2032700E-F836-F843-9466-8C65D46A26AD}" type="slidenum">
              <a:rPr lang="en-US" smtClean="0"/>
              <a:t>8</a:t>
            </a:fld>
            <a:endParaRPr lang="en-US"/>
          </a:p>
        </p:txBody>
      </p:sp>
    </p:spTree>
    <p:extLst>
      <p:ext uri="{BB962C8B-B14F-4D97-AF65-F5344CB8AC3E}">
        <p14:creationId xmlns:p14="http://schemas.microsoft.com/office/powerpoint/2010/main" val="25284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our illustration of the model includes examples of individuals moving through it. This is based on an idea of Hannah Arendt’s…</a:t>
            </a:r>
          </a:p>
          <a:p>
            <a:endParaRPr lang="en-US"/>
          </a:p>
          <a:p>
            <a:r>
              <a:rPr lang="en-US"/>
              <a:t>Firstly, here’s an individual with their own internal axes or matrix as described above. </a:t>
            </a:r>
          </a:p>
        </p:txBody>
      </p:sp>
      <p:sp>
        <p:nvSpPr>
          <p:cNvPr id="4" name="Slide Number Placeholder 3"/>
          <p:cNvSpPr>
            <a:spLocks noGrp="1"/>
          </p:cNvSpPr>
          <p:nvPr>
            <p:ph type="sldNum" sz="quarter" idx="5"/>
          </p:nvPr>
        </p:nvSpPr>
        <p:spPr/>
        <p:txBody>
          <a:bodyPr/>
          <a:lstStyle/>
          <a:p>
            <a:fld id="{2032700E-F836-F843-9466-8C65D46A26AD}" type="slidenum">
              <a:rPr lang="en-US" smtClean="0"/>
              <a:t>10</a:t>
            </a:fld>
            <a:endParaRPr lang="en-US"/>
          </a:p>
        </p:txBody>
      </p:sp>
    </p:spTree>
    <p:extLst>
      <p:ext uri="{BB962C8B-B14F-4D97-AF65-F5344CB8AC3E}">
        <p14:creationId xmlns:p14="http://schemas.microsoft.com/office/powerpoint/2010/main" val="186087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Our individual is in the world, developing or becoming who they are going to be – this process is denoted by the arrow.  </a:t>
            </a:r>
          </a:p>
          <a:p>
            <a:endParaRPr lang="en-US"/>
          </a:p>
        </p:txBody>
      </p:sp>
      <p:sp>
        <p:nvSpPr>
          <p:cNvPr id="4" name="Slide Number Placeholder 3"/>
          <p:cNvSpPr>
            <a:spLocks noGrp="1"/>
          </p:cNvSpPr>
          <p:nvPr>
            <p:ph type="sldNum" sz="quarter" idx="5"/>
          </p:nvPr>
        </p:nvSpPr>
        <p:spPr/>
        <p:txBody>
          <a:bodyPr/>
          <a:lstStyle/>
          <a:p>
            <a:fld id="{2032700E-F836-F843-9466-8C65D46A26AD}" type="slidenum">
              <a:rPr lang="en-US" smtClean="0"/>
              <a:t>11</a:t>
            </a:fld>
            <a:endParaRPr lang="en-US"/>
          </a:p>
        </p:txBody>
      </p:sp>
    </p:spTree>
    <p:extLst>
      <p:ext uri="{BB962C8B-B14F-4D97-AF65-F5344CB8AC3E}">
        <p14:creationId xmlns:p14="http://schemas.microsoft.com/office/powerpoint/2010/main" val="336251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act in the world, our process of becoming is confounded by the actions of others.</a:t>
            </a:r>
          </a:p>
          <a:p>
            <a:r>
              <a:rPr lang="en-US"/>
              <a:t>As social creatures, it’s inevitable that this will occur; we can’t expect to chart our own straight path of development without it being influenced by the trajectories of others.  </a:t>
            </a:r>
          </a:p>
        </p:txBody>
      </p:sp>
      <p:sp>
        <p:nvSpPr>
          <p:cNvPr id="4" name="Slide Number Placeholder 3"/>
          <p:cNvSpPr>
            <a:spLocks noGrp="1"/>
          </p:cNvSpPr>
          <p:nvPr>
            <p:ph type="sldNum" sz="quarter" idx="5"/>
          </p:nvPr>
        </p:nvSpPr>
        <p:spPr/>
        <p:txBody>
          <a:bodyPr/>
          <a:lstStyle/>
          <a:p>
            <a:fld id="{2032700E-F836-F843-9466-8C65D46A26AD}" type="slidenum">
              <a:rPr lang="en-US" smtClean="0"/>
              <a:t>12</a:t>
            </a:fld>
            <a:endParaRPr lang="en-US"/>
          </a:p>
        </p:txBody>
      </p:sp>
    </p:spTree>
    <p:extLst>
      <p:ext uri="{BB962C8B-B14F-4D97-AF65-F5344CB8AC3E}">
        <p14:creationId xmlns:p14="http://schemas.microsoft.com/office/powerpoint/2010/main" val="977864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DDBDD1-DF58-ED4D-BCBF-CF042035DC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3765" y="1155740"/>
            <a:ext cx="6104470" cy="4686260"/>
          </a:xfrm>
          <a:prstGeom prst="rect">
            <a:avLst/>
          </a:prstGeom>
        </p:spPr>
      </p:pic>
      <p:sp>
        <p:nvSpPr>
          <p:cNvPr id="8" name="Title 1">
            <a:extLst>
              <a:ext uri="{FF2B5EF4-FFF2-40B4-BE49-F238E27FC236}">
                <a16:creationId xmlns:a16="http://schemas.microsoft.com/office/drawing/2014/main" id="{981017EC-FBDD-1748-9652-41300233ECCA}"/>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02 September 2022</a:t>
            </a:fld>
            <a:endParaRPr lang="en-GB"/>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5B740-7069-544B-A9C0-98B3A1207B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4400" y="178242"/>
            <a:ext cx="753210" cy="577197"/>
          </a:xfrm>
          <a:prstGeom prst="rect">
            <a:avLst/>
          </a:prstGeom>
        </p:spPr>
      </p:pic>
      <p:pic>
        <p:nvPicPr>
          <p:cNvPr id="13" name="Picture 12">
            <a:extLst>
              <a:ext uri="{FF2B5EF4-FFF2-40B4-BE49-F238E27FC236}">
                <a16:creationId xmlns:a16="http://schemas.microsoft.com/office/drawing/2014/main" id="{3337D24B-61B8-2046-98C3-38D556FED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8460" y="1167042"/>
            <a:ext cx="6089747" cy="4674958"/>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724370" cy="720000"/>
          </a:xfrm>
          <a:prstGeom prst="rect">
            <a:avLst/>
          </a:prstGeom>
        </p:spPr>
        <p:txBody>
          <a:bodyPr vert="horz" lIns="0" tIns="0" rIns="0" bIns="0" rtlCol="0" anchor="t" anchorCtr="0">
            <a:normAutofit/>
          </a:bodyPr>
          <a:lstStyle>
            <a:lvl1pPr>
              <a:defRPr lang="en-GB">
                <a:solidFill>
                  <a:srgbClr val="1E3C71"/>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Clr>
                <a:schemeClr val="tx2"/>
              </a:buClr>
              <a:buFont typeface="Wingdings" panose="05000000000000000000" pitchFamily="2" charset="2"/>
              <a:buChar char="§"/>
              <a:defRPr sz="2200" u="none" baseline="0">
                <a:solidFill>
                  <a:schemeClr val="tx2"/>
                </a:solidFill>
              </a:defRPr>
            </a:lvl4pPr>
            <a:lvl5pPr marL="864000" indent="-216000">
              <a:lnSpc>
                <a:spcPct val="100000"/>
              </a:lnSpc>
              <a:buClr>
                <a:schemeClr val="tx2"/>
              </a:buClr>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yellow chevr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E45285-27F9-D143-AE46-13196C3B0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1200" y="1160400"/>
            <a:ext cx="6098400" cy="4681600"/>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7358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203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70151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3" name="Picture 12">
            <a:extLst>
              <a:ext uri="{FF2B5EF4-FFF2-40B4-BE49-F238E27FC236}">
                <a16:creationId xmlns:a16="http://schemas.microsoft.com/office/drawing/2014/main" id="{6470E0A7-C022-D644-89BC-25F7C6B5A6D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11182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8501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2081236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815810" cy="720000"/>
          </a:xfrm>
          <a:prstGeom prst="rect">
            <a:avLst/>
          </a:prstGeom>
        </p:spPr>
        <p:txBody>
          <a:bodyPr vert="horz" lIns="0" tIns="0" rIns="0" bIns="0" rtlCol="0" anchor="t" anchorCtr="0">
            <a:normAutofit/>
          </a:bodyPr>
          <a:lstStyle>
            <a:lvl1pPr>
              <a:defRPr lang="en-GB">
                <a:solidFill>
                  <a:srgbClr val="1E3C71"/>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0" name="Picture 9">
            <a:extLst>
              <a:ext uri="{FF2B5EF4-FFF2-40B4-BE49-F238E27FC236}">
                <a16:creationId xmlns:a16="http://schemas.microsoft.com/office/drawing/2014/main" id="{627B85A0-5782-914A-9378-1C4ABC2344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178242"/>
            <a:ext cx="753210" cy="577197"/>
          </a:xfrm>
          <a:prstGeom prst="rect">
            <a:avLst/>
          </a:prstGeom>
        </p:spPr>
      </p:pic>
    </p:spTree>
    <p:extLst>
      <p:ext uri="{BB962C8B-B14F-4D97-AF65-F5344CB8AC3E}">
        <p14:creationId xmlns:p14="http://schemas.microsoft.com/office/powerpoint/2010/main" val="355276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column yellow bull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1999" y="842400"/>
            <a:ext cx="4861531"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0"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5999"/>
            <a:ext cx="10652114" cy="4365244"/>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a:solidFill>
                  <a:schemeClr val="tx2"/>
                </a:solidFill>
              </a:defRPr>
            </a:lvl3pPr>
            <a:lvl4pPr>
              <a:lnSpc>
                <a:spcPts val="1900"/>
              </a:lnSpc>
              <a:defRPr>
                <a:solidFill>
                  <a:schemeClr val="tx2"/>
                </a:solidFill>
              </a:defRPr>
            </a:lvl4pPr>
            <a:lvl5pPr marL="144000" indent="0">
              <a:lnSpc>
                <a:spcPct val="100000"/>
              </a:lnSpc>
              <a:buClr>
                <a:schemeClr val="accent1"/>
              </a:buClr>
              <a:buFont typeface="Arial" panose="020B0604020202020204" pitchFamily="34" charset="0"/>
              <a:buNone/>
              <a:defRPr lang="en-US" sz="24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0"/>
            <a:endParaRPr lang="en-US"/>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238444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87296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0"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10652400" cy="4373481"/>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latin typeface="+mn-lt"/>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316873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a:t>Click to edit Master title style</a:t>
            </a:r>
            <a:endParaRPr lang="en-GB"/>
          </a:p>
        </p:txBody>
      </p:sp>
      <p:sp>
        <p:nvSpPr>
          <p:cNvPr id="3"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2554837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a:t>Click to edit Master title style</a:t>
            </a:r>
            <a:endParaRPr lang="en-GB"/>
          </a:p>
        </p:txBody>
      </p:sp>
      <p:sp>
        <p:nvSpPr>
          <p:cNvPr id="3"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3226840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p:nvPr>
        </p:nvSpPr>
        <p:spPr>
          <a:xfrm>
            <a:off x="522000" y="1566000"/>
            <a:ext cx="10652400" cy="4289041"/>
          </a:xfrm>
        </p:spPr>
        <p:txBody>
          <a:bodyPr vert="horz" lIns="0" tIns="331200" rIns="0" bIns="0" rtlCol="0">
            <a:normAutofit/>
          </a:bodyPr>
          <a:lstStyle>
            <a:lvl1pPr>
              <a:lnSpc>
                <a:spcPct val="100000"/>
              </a:lnSpc>
              <a:defRPr lang="en-US" dirty="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a:solidFill>
                  <a:schemeClr val="bg1"/>
                </a:solidFill>
              </a:defRPr>
            </a:lvl2pPr>
            <a:lvl3pPr marL="576000" indent="-216000">
              <a:lnSpc>
                <a:spcPct val="100000"/>
              </a:lnSpc>
              <a:buClr>
                <a:schemeClr val="bg1"/>
              </a:buClr>
              <a:buFont typeface="Wingdings" panose="05000000000000000000" pitchFamily="2" charset="2"/>
              <a:buChar char="§"/>
              <a:defRPr lang="en-US" dirty="0">
                <a:solidFill>
                  <a:schemeClr val="bg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a:t>Edit Master text styles</a:t>
            </a:r>
          </a:p>
          <a:p>
            <a:pPr lvl="1"/>
            <a:r>
              <a:rPr lang="en-US"/>
              <a:t>Second level</a:t>
            </a:r>
          </a:p>
          <a:p>
            <a:pPr lvl="2"/>
            <a:r>
              <a:rPr lang="en-US"/>
              <a:t>Third level</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1ABF08-669E-EF40-9106-AB3407296F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84628" cy="4671027"/>
          </a:xfrm>
          <a:prstGeom prst="rect">
            <a:avLst/>
          </a:prstGeom>
        </p:spPr>
      </p:pic>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02 September 2022</a:t>
            </a:fld>
            <a:endParaRPr lang="en-GB"/>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
        <p:nvSpPr>
          <p:cNvPr id="8" name="Title 1">
            <a:extLst>
              <a:ext uri="{FF2B5EF4-FFF2-40B4-BE49-F238E27FC236}">
                <a16:creationId xmlns:a16="http://schemas.microsoft.com/office/drawing/2014/main" id="{FAF8543E-4FAD-D548-8E51-40EAA5D5A62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523" y="7427"/>
            <a:ext cx="12192001" cy="63616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10652400" cy="4289041"/>
          </a:xfrm>
        </p:spPr>
        <p:txBody>
          <a:bodyPr vert="horz" lIns="0" tIns="331200" rIns="0" bIns="0" rtlCol="0">
            <a:normAutofit/>
          </a:bodyPr>
          <a:lstStyle>
            <a:lvl1pPr>
              <a:lnSpc>
                <a:spcPct val="100000"/>
              </a:lnSpc>
              <a:buClr>
                <a:schemeClr val="tx2"/>
              </a:buClr>
              <a:defRPr lang="en-US" dirty="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2"/>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3"/>
              </a:buClr>
              <a:buSzPct val="90000"/>
              <a:buFont typeface="Wingdings" panose="05000000000000000000" pitchFamily="2" charset="2"/>
              <a:buChar char="n"/>
              <a:tabLst/>
              <a:defRPr/>
            </a:lvl5pPr>
            <a:lvl6pPr>
              <a:buClr>
                <a:schemeClr val="accent3"/>
              </a:buClr>
              <a:defRPr/>
            </a:lvl6pPr>
          </a:lstStyle>
          <a:p>
            <a:pPr lvl="0"/>
            <a:r>
              <a:rPr lang="en-US"/>
              <a:t>Edit Master text styles</a:t>
            </a:r>
          </a:p>
          <a:p>
            <a:pPr lvl="1"/>
            <a:r>
              <a:rPr lang="en-US"/>
              <a:t>Second level</a:t>
            </a:r>
          </a:p>
          <a:p>
            <a:pPr lvl="2"/>
            <a:r>
              <a:rPr lang="en-US"/>
              <a:t>Third level</a:t>
            </a: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2884267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a:t>Click icon to add picture</a:t>
            </a:r>
            <a:endParaRPr lang="en-GB"/>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668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rgbClr val="1E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a:t>Edit Master text styles</a:t>
            </a:r>
          </a:p>
          <a:p>
            <a:pPr lvl="1"/>
            <a:r>
              <a:rPr lang="en-US"/>
              <a:t>Second level</a:t>
            </a:r>
          </a:p>
          <a:p>
            <a:pPr lvl="2"/>
            <a:r>
              <a:rPr lang="en-US"/>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a:t>Click icon to add picture</a:t>
            </a:r>
            <a:endParaRPr lang="en-GB"/>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6000"/>
            <a:ext cx="4050000" cy="1602000"/>
          </a:xfrm>
        </p:spPr>
        <p:txBody>
          <a:bodyPr vert="horz" lIns="0" tIns="331200" rIns="0" bIns="0" rtlCol="0">
            <a:normAutofit/>
          </a:bodyPr>
          <a:lstStyle>
            <a:lvl1pPr>
              <a:lnSpc>
                <a:spcPct val="100000"/>
              </a:lnSpc>
              <a:buClr>
                <a:schemeClr val="tx2"/>
              </a:buClr>
              <a:defRPr lang="en-US" dirty="0" smtClean="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defRPr>
            </a:lvl2pPr>
            <a:lvl3pPr marL="702900" indent="-342900">
              <a:lnSpc>
                <a:spcPct val="100000"/>
              </a:lnSpc>
              <a:buClr>
                <a:schemeClr val="tx2"/>
              </a:buClr>
              <a:buFont typeface="Wingdings" panose="05000000000000000000" pitchFamily="2" charset="2"/>
              <a:buChar char="§"/>
              <a:defRPr>
                <a:solidFill>
                  <a:schemeClr val="tx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a:t>Edit Master text styles</a:t>
            </a:r>
          </a:p>
          <a:p>
            <a:pPr lvl="1"/>
            <a:r>
              <a:rPr lang="en-US"/>
              <a:t>Second level</a:t>
            </a:r>
          </a:p>
          <a:p>
            <a:pPr lvl="2"/>
            <a:r>
              <a:rPr lang="en-US"/>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a:t>Click icon to add picture</a:t>
            </a:r>
            <a:endParaRPr lang="en-GB"/>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1405651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4400" y="82774"/>
            <a:ext cx="762002" cy="76200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a:t>Click to edit Master title style</a:t>
            </a:r>
            <a:endParaRPr lang="en-GB"/>
          </a:p>
        </p:txBody>
      </p:sp>
      <p:sp>
        <p:nvSpPr>
          <p:cNvPr id="3"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54262"/>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5172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1791000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959FB5-15DE-8243-8102-26A60117C3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4400" y="178242"/>
            <a:ext cx="753210" cy="577197"/>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rgbClr val="1E3C71"/>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8" name="Content Placeholder 2">
            <a:extLst>
              <a:ext uri="{FF2B5EF4-FFF2-40B4-BE49-F238E27FC236}">
                <a16:creationId xmlns:a16="http://schemas.microsoft.com/office/drawing/2014/main" id="{6F85DCEE-F5DF-40E7-8009-7017483BB2D3}"/>
              </a:ext>
            </a:extLst>
          </p:cNvPr>
          <p:cNvSpPr>
            <a:spLocks noGrp="1"/>
          </p:cNvSpPr>
          <p:nvPr>
            <p:ph sz="half" idx="12" hasCustomPrompt="1"/>
          </p:nvPr>
        </p:nvSpPr>
        <p:spPr>
          <a:xfrm>
            <a:off x="61920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9" name="Content Placeholder 2">
            <a:extLst>
              <a:ext uri="{FF2B5EF4-FFF2-40B4-BE49-F238E27FC236}">
                <a16:creationId xmlns:a16="http://schemas.microsoft.com/office/drawing/2014/main" id="{6F85DCEE-F5DF-40E7-8009-7017483BB2D3}"/>
              </a:ext>
            </a:extLst>
          </p:cNvPr>
          <p:cNvSpPr>
            <a:spLocks noGrp="1"/>
          </p:cNvSpPr>
          <p:nvPr>
            <p:ph sz="half" idx="13" hasCustomPrompt="1"/>
          </p:nvPr>
        </p:nvSpPr>
        <p:spPr>
          <a:xfrm>
            <a:off x="61920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4" hasCustomPrompt="1"/>
          </p:nvPr>
        </p:nvSpPr>
        <p:spPr>
          <a:xfrm>
            <a:off x="5172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7" name="Content Placeholder 2">
            <a:extLst>
              <a:ext uri="{FF2B5EF4-FFF2-40B4-BE49-F238E27FC236}">
                <a16:creationId xmlns:a16="http://schemas.microsoft.com/office/drawing/2014/main" id="{6F85DCEE-F5DF-40E7-8009-7017483BB2D3}"/>
              </a:ext>
            </a:extLst>
          </p:cNvPr>
          <p:cNvSpPr>
            <a:spLocks noGrp="1"/>
          </p:cNvSpPr>
          <p:nvPr>
            <p:ph sz="half" idx="1" hasCustomPrompt="1"/>
          </p:nvPr>
        </p:nvSpPr>
        <p:spPr>
          <a:xfrm>
            <a:off x="52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6F85DCEE-F5DF-40E7-8009-7017483BB2D3}"/>
              </a:ext>
            </a:extLst>
          </p:cNvPr>
          <p:cNvSpPr>
            <a:spLocks noGrp="1"/>
          </p:cNvSpPr>
          <p:nvPr>
            <p:ph sz="half" idx="15" hasCustomPrompt="1"/>
          </p:nvPr>
        </p:nvSpPr>
        <p:spPr>
          <a:xfrm>
            <a:off x="6192000" y="15660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6F85DCEE-F5DF-40E7-8009-7017483BB2D3}"/>
              </a:ext>
            </a:extLst>
          </p:cNvPr>
          <p:cNvSpPr>
            <a:spLocks noGrp="1"/>
          </p:cNvSpPr>
          <p:nvPr>
            <p:ph sz="half" idx="16" hasCustomPrompt="1"/>
          </p:nvPr>
        </p:nvSpPr>
        <p:spPr>
          <a:xfrm>
            <a:off x="5220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7" hasCustomPrompt="1"/>
          </p:nvPr>
        </p:nvSpPr>
        <p:spPr>
          <a:xfrm>
            <a:off x="6192000" y="3337063"/>
            <a:ext cx="5479200" cy="27339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tx2"/>
              </a:buClr>
              <a:buFont typeface="Wingdings" panose="05000000000000000000" pitchFamily="2" charset="2"/>
              <a:buChar char="§"/>
              <a:defRPr lang="en-US" dirty="0">
                <a:solidFill>
                  <a:schemeClr val="tx1"/>
                </a:solidFill>
              </a:defRPr>
            </a:lvl3pPr>
            <a:lvl4pPr>
              <a:defRPr lang="en-GB" dirty="0"/>
            </a:lvl4pPr>
            <a:lvl5pPr marL="216000" marR="0" indent="-216000" algn="l" defTabSz="914400" rtl="0" eaLnBrk="1" fontAlgn="auto" latinLnBrk="0" hangingPunct="1">
              <a:lnSpc>
                <a:spcPts val="1900"/>
              </a:lnSpc>
              <a:spcBef>
                <a:spcPts val="0"/>
              </a:spcBef>
              <a:spcAft>
                <a:spcPts val="371"/>
              </a:spcAft>
              <a:buClr>
                <a:schemeClr val="accent2"/>
              </a:buClr>
              <a:buSzPct val="90000"/>
              <a:buFont typeface="Wingdings" panose="05000000000000000000" pitchFamily="2" charset="2"/>
              <a:buChar char="n"/>
              <a:tabLst/>
              <a:defRPr/>
            </a:lvl5pPr>
            <a:lvl6pPr>
              <a:buClr>
                <a:schemeClr val="accent2"/>
              </a:buClr>
              <a:defRPr/>
            </a:lvl6pPr>
          </a:lstStyle>
          <a:p>
            <a:pPr lvl="0"/>
            <a:r>
              <a:rPr lang="en-US"/>
              <a:t>Edit Master text styles</a:t>
            </a:r>
          </a:p>
          <a:p>
            <a:pPr lvl="1"/>
            <a:r>
              <a:rPr lang="en-US"/>
              <a:t>Second level</a:t>
            </a:r>
          </a:p>
          <a:p>
            <a:pPr lvl="2"/>
            <a:r>
              <a:rPr lang="en-US"/>
              <a:t>Third level</a:t>
            </a: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Tree>
    <p:extLst>
      <p:ext uri="{BB962C8B-B14F-4D97-AF65-F5344CB8AC3E}">
        <p14:creationId xmlns:p14="http://schemas.microsoft.com/office/powerpoint/2010/main" val="210374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6" y="1566000"/>
            <a:ext cx="7912265"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defRPr>
            </a:lvl2pPr>
            <a:lvl3pPr marL="576000" indent="-216000">
              <a:lnSpc>
                <a:spcPct val="100000"/>
              </a:lnSpc>
              <a:buClrTx/>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162789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6" y="1566000"/>
            <a:ext cx="7912265"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defRPr>
            </a:lvl2pPr>
            <a:lvl3pPr marL="576000" indent="-216000">
              <a:lnSpc>
                <a:spcPct val="100000"/>
              </a:lnSpc>
              <a:buClrTx/>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102358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ue whit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2C7C9B-A5C5-1649-ABD0-A9B69D29BA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67042"/>
            <a:ext cx="6089747" cy="4674958"/>
          </a:xfrm>
          <a:prstGeom prst="rect">
            <a:avLst/>
          </a:prstGeom>
        </p:spPr>
      </p:pic>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02 September 2022</a:t>
            </a:fld>
            <a:endParaRPr lang="en-GB"/>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
        <p:nvSpPr>
          <p:cNvPr id="8" name="Title 1">
            <a:extLst>
              <a:ext uri="{FF2B5EF4-FFF2-40B4-BE49-F238E27FC236}">
                <a16:creationId xmlns:a16="http://schemas.microsoft.com/office/drawing/2014/main" id="{F959FCF2-D1C4-FF4C-AE1C-2EABDD3F289A}"/>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rgbClr val="1E3C71"/>
                </a:solidFill>
              </a:defRPr>
            </a:lvl1pPr>
          </a:lstStyle>
          <a:p>
            <a:r>
              <a:rPr lang="en-US"/>
              <a:t>Click to edit Master title style</a:t>
            </a:r>
            <a:endParaRPr lang="en-GB"/>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6" y="1566000"/>
            <a:ext cx="7912265" cy="4464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defRPr>
            </a:lvl2pPr>
            <a:lvl3pPr marL="576000" indent="-216000">
              <a:lnSpc>
                <a:spcPct val="100000"/>
              </a:lnSpc>
              <a:buClrTx/>
              <a:buFont typeface="Wingdings" panose="05000000000000000000" pitchFamily="2" charset="2"/>
              <a:buChar char="§"/>
              <a:defRPr>
                <a:solidFill>
                  <a:schemeClr val="tx2"/>
                </a:solidFill>
              </a:defRPr>
            </a:lvl3pPr>
            <a:lvl4pPr>
              <a:defRPr/>
            </a:lvl4pPr>
            <a:lvl5pPr>
              <a:buClr>
                <a:schemeClr val="accent2"/>
              </a:buClr>
              <a:defRPr/>
            </a:lvl5pPr>
            <a:lvl6pPr>
              <a:buClr>
                <a:schemeClr val="accent2"/>
              </a:buClr>
              <a:defRPr/>
            </a:lvl6pPr>
          </a:lstStyle>
          <a:p>
            <a:pPr lvl="0"/>
            <a:r>
              <a:rPr lang="en-US"/>
              <a:t>Edit Master text styles</a:t>
            </a:r>
          </a:p>
          <a:p>
            <a:pPr lvl="1"/>
            <a:r>
              <a:rPr lang="en-US"/>
              <a:t>Second level</a:t>
            </a:r>
          </a:p>
          <a:p>
            <a:pPr lvl="2"/>
            <a:r>
              <a:rPr lang="en-US"/>
              <a:t>Third level</a:t>
            </a:r>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16824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yellow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88B7A-E944-3B44-865A-68BE9E8AA9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1200" y="1160400"/>
            <a:ext cx="6098400" cy="4681600"/>
          </a:xfrm>
          <a:prstGeom prst="rect">
            <a:avLst/>
          </a:prstGeom>
        </p:spPr>
      </p:pic>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02 September 2022</a:t>
            </a:fld>
            <a:endParaRPr lang="en-GB"/>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
        <p:nvSpPr>
          <p:cNvPr id="9" name="Title 1">
            <a:extLst>
              <a:ext uri="{FF2B5EF4-FFF2-40B4-BE49-F238E27FC236}">
                <a16:creationId xmlns:a16="http://schemas.microsoft.com/office/drawing/2014/main" id="{4D1D9932-4332-0644-85D0-1B613AA9EA90}"/>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2574601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C06C5A-7F9E-A042-AAD5-43F6A73167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79751" y="1200068"/>
            <a:ext cx="6011644" cy="4577502"/>
          </a:xfrm>
          <a:prstGeom prst="rect">
            <a:avLst/>
          </a:prstGeom>
        </p:spPr>
      </p:pic>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02 September 2022</a:t>
            </a:fld>
            <a:endParaRPr lang="en-GB"/>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
        <p:nvSpPr>
          <p:cNvPr id="14" name="Title 1">
            <a:extLst>
              <a:ext uri="{FF2B5EF4-FFF2-40B4-BE49-F238E27FC236}">
                <a16:creationId xmlns:a16="http://schemas.microsoft.com/office/drawing/2014/main" id="{7656AD63-05C5-5A49-9ABB-CAEE0339CE5D}"/>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green black">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EFE474-207A-9744-AB3F-0519A80CF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895" y="1171525"/>
            <a:ext cx="6032500" cy="4622800"/>
          </a:xfrm>
          <a:prstGeom prst="rect">
            <a:avLst/>
          </a:prstGeom>
        </p:spPr>
      </p:pic>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02 September 2022</a:t>
            </a:fld>
            <a:endParaRPr lang="en-GB"/>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
        <p:nvSpPr>
          <p:cNvPr id="14" name="Title 1">
            <a:extLst>
              <a:ext uri="{FF2B5EF4-FFF2-40B4-BE49-F238E27FC236}">
                <a16:creationId xmlns:a16="http://schemas.microsoft.com/office/drawing/2014/main" id="{7656AD63-05C5-5A49-9ABB-CAEE0339CE5D}"/>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457806171"/>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lue black">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4D5A3C-5846-224A-8A81-64700BBAB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9847" y="1185818"/>
            <a:ext cx="6032500" cy="4622800"/>
          </a:xfrm>
          <a:prstGeom prst="rect">
            <a:avLst/>
          </a:prstGeom>
        </p:spPr>
      </p:pic>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02 September 2022</a:t>
            </a:fld>
            <a:endParaRPr lang="en-GB"/>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
        <p:nvSpPr>
          <p:cNvPr id="10" name="Title 1">
            <a:extLst>
              <a:ext uri="{FF2B5EF4-FFF2-40B4-BE49-F238E27FC236}">
                <a16:creationId xmlns:a16="http://schemas.microsoft.com/office/drawing/2014/main" id="{26312E88-F8F6-EA49-A83F-FB3F49D2603D}"/>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0400">
                <a:solidFill>
                  <a:schemeClr val="tx1"/>
                </a:solidFill>
              </a:defRPr>
            </a:lvl1pPr>
          </a:lstStyle>
          <a:p>
            <a:r>
              <a:rPr lang="en-US"/>
              <a:t>Click to edit Master title style</a:t>
            </a:r>
            <a:endParaRPr lang="en-GB"/>
          </a:p>
        </p:txBody>
      </p:sp>
    </p:spTree>
  </p:cSld>
  <p:clrMapOvr>
    <a:overrideClrMapping bg1="dk1" tx1="lt1" bg2="dk2" tx2="lt2" accent1="accent1" accent2="accent2" accent3="accent3" accent4="accent4" accent5="accent5" accent6="accent6" hlink="hlink" folHlink="folHlink"/>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58CB7C0-C65F-B64A-9C77-F51F18C1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3765" y="1155740"/>
            <a:ext cx="6104470" cy="4686260"/>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1"/>
              </a:buClr>
              <a:buFont typeface="Wingdings" panose="05000000000000000000" pitchFamily="2" charset="2"/>
              <a:buChar char="§"/>
              <a:defRPr sz="2300">
                <a:solidFill>
                  <a:schemeClr val="tx2"/>
                </a:solidFill>
              </a:defRPr>
            </a:lvl3pPr>
            <a:lvl4pPr marL="720000" indent="-216000">
              <a:lnSpc>
                <a:spcPct val="100000"/>
              </a:lnSpc>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5"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86153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a:t>Click to edit Master title style</a:t>
            </a:r>
            <a:endParaRPr lang="en-GB"/>
          </a:p>
        </p:txBody>
      </p:sp>
    </p:spTree>
    <p:extLst>
      <p:ext uri="{BB962C8B-B14F-4D97-AF65-F5344CB8AC3E}">
        <p14:creationId xmlns:p14="http://schemas.microsoft.com/office/powerpoint/2010/main" val="237111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702800-4EE0-2743-9EB2-508CE130A6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84628" cy="4671027"/>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0" name="Text Placeholder 14">
            <a:extLst>
              <a:ext uri="{FF2B5EF4-FFF2-40B4-BE49-F238E27FC236}">
                <a16:creationId xmlns:a16="http://schemas.microsoft.com/office/drawing/2014/main" id="{F810EB91-327E-4BC3-93A7-D326DD9D2310}"/>
              </a:ext>
            </a:extLst>
          </p:cNvPr>
          <p:cNvSpPr>
            <a:spLocks noGrp="1"/>
          </p:cNvSpPr>
          <p:nvPr>
            <p:ph type="body" sz="quarter" idx="14" hasCustomPrompt="1"/>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Clr>
                <a:schemeClr val="tx2"/>
              </a:buClr>
              <a:buFont typeface="Wingdings" panose="05000000000000000000" pitchFamily="2" charset="2"/>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6"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465579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a:t>Click to edit Master title style</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6312352"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a:t>Edit Master text styles</a:t>
            </a:r>
          </a:p>
          <a:p>
            <a:pPr lvl="4"/>
            <a:r>
              <a:rPr lang="en-US"/>
              <a:t>Second level</a:t>
            </a:r>
          </a:p>
          <a:p>
            <a:pPr lvl="5"/>
            <a:r>
              <a:rPr lang="en-US"/>
              <a:t>Third level</a:t>
            </a:r>
          </a:p>
          <a:p>
            <a:pPr lvl="6"/>
            <a:r>
              <a:rPr lang="en-US"/>
              <a:t>Fourth level</a:t>
            </a:r>
          </a:p>
          <a:p>
            <a:pPr lvl="7"/>
            <a:r>
              <a:rPr lang="en-US"/>
              <a:t>Fifth level</a:t>
            </a:r>
          </a:p>
          <a:p>
            <a:pPr lvl="6"/>
            <a:endParaRPr lang="en-US"/>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96" r:id="rId4"/>
    <p:sldLayoutId id="2147483670" r:id="rId5"/>
    <p:sldLayoutId id="2147483708" r:id="rId6"/>
    <p:sldLayoutId id="2147483689" r:id="rId7"/>
    <p:sldLayoutId id="2147483658" r:id="rId8"/>
    <p:sldLayoutId id="2147483681" r:id="rId9"/>
    <p:sldLayoutId id="2147483690" r:id="rId10"/>
    <p:sldLayoutId id="2147483701" r:id="rId11"/>
    <p:sldLayoutId id="2147483655" r:id="rId12"/>
    <p:sldLayoutId id="2147483677" r:id="rId13"/>
    <p:sldLayoutId id="2147483692" r:id="rId14"/>
    <p:sldLayoutId id="2147483703" r:id="rId15"/>
    <p:sldLayoutId id="2147483676" r:id="rId16"/>
    <p:sldLayoutId id="2147483661" r:id="rId17"/>
    <p:sldLayoutId id="2147483707" r:id="rId18"/>
    <p:sldLayoutId id="2147483687" r:id="rId19"/>
    <p:sldLayoutId id="2147483709" r:id="rId20"/>
    <p:sldLayoutId id="2147483666" r:id="rId21"/>
    <p:sldLayoutId id="2147483695" r:id="rId22"/>
    <p:sldLayoutId id="2147483710" r:id="rId23"/>
    <p:sldLayoutId id="2147483653" r:id="rId24"/>
    <p:sldLayoutId id="2147483684" r:id="rId25"/>
    <p:sldLayoutId id="2147483693" r:id="rId26"/>
    <p:sldLayoutId id="2147483705" r:id="rId27"/>
    <p:sldLayoutId id="2147483706" r:id="rId28"/>
    <p:sldLayoutId id="2147483711" r:id="rId29"/>
    <p:sldLayoutId id="2147483712" r:id="rId30"/>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Wingdings" panose="05000000000000000000" pitchFamily="2" charset="2"/>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glos.ac.uk/content/reconsidering-resilience-in-education/" TargetMode="External"/><Relationship Id="rId2" Type="http://schemas.openxmlformats.org/officeDocument/2006/relationships/slideLayout" Target="../slideLayouts/slideLayout14.xml"/><Relationship Id="rId1" Type="http://schemas.openxmlformats.org/officeDocument/2006/relationships/video" Target="https://www.youtube.com/embed/lGXyMySCUKA?feature=oembed" TargetMode="External"/><Relationship Id="rId4"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hyperlink" Target="mailto:tmiddleton1@glos.ac.uk" TargetMode="External"/><Relationship Id="rId3" Type="http://schemas.openxmlformats.org/officeDocument/2006/relationships/diagramLayout" Target="../diagrams/layout5.xml"/><Relationship Id="rId7" Type="http://schemas.openxmlformats.org/officeDocument/2006/relationships/hyperlink" Target="mailto:ashafi@glos.ac.uk" TargetMode="External"/><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hyperlink" Target="mailto:stempleton@glos.ac.uk" TargetMode="External"/><Relationship Id="rId4" Type="http://schemas.openxmlformats.org/officeDocument/2006/relationships/diagramQuickStyle" Target="../diagrams/quickStyle5.xml"/><Relationship Id="rId9" Type="http://schemas.openxmlformats.org/officeDocument/2006/relationships/hyperlink" Target="mailto:rmillican@glos.ac.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a:extLst>
              <a:ext uri="{FF2B5EF4-FFF2-40B4-BE49-F238E27FC236}">
                <a16:creationId xmlns:a16="http://schemas.microsoft.com/office/drawing/2014/main" id="{E25E574A-5EEE-4E12-BF8E-E19A3BE5C9E8}"/>
              </a:ext>
            </a:extLst>
          </p:cNvPr>
          <p:cNvSpPr txBox="1">
            <a:spLocks/>
          </p:cNvSpPr>
          <p:nvPr/>
        </p:nvSpPr>
        <p:spPr>
          <a:xfrm>
            <a:off x="2070938" y="446819"/>
            <a:ext cx="10987946" cy="1119181"/>
          </a:xfrm>
          <a:prstGeom prst="rect">
            <a:avLst/>
          </a:prstGeom>
        </p:spPr>
        <p:txBody>
          <a:bodyPr>
            <a:normAutofit/>
          </a:bodyPr>
          <a:lstStyle>
            <a:lvl1pPr marL="0" indent="0" algn="l" defTabSz="914400" rtl="0" eaLnBrk="1" latinLnBrk="0" hangingPunct="1">
              <a:lnSpc>
                <a:spcPct val="100000"/>
              </a:lnSpc>
              <a:spcBef>
                <a:spcPts val="0"/>
              </a:spcBef>
              <a:spcAft>
                <a:spcPts val="371"/>
              </a:spcAft>
              <a:buFontTx/>
              <a:buNone/>
              <a:defRPr sz="1700" u="none" kern="1200">
                <a:solidFill>
                  <a:schemeClr val="tx1"/>
                </a:solidFill>
                <a:latin typeface="+mj-lt"/>
                <a:ea typeface="+mn-ea"/>
                <a:cs typeface="+mn-cs"/>
              </a:defRPr>
            </a:lvl1pPr>
            <a:lvl2pPr marL="0" indent="-216000" algn="l" defTabSz="914400" rtl="0" eaLnBrk="1" latinLnBrk="0" hangingPunct="1">
              <a:lnSpc>
                <a:spcPts val="2100"/>
              </a:lnSpc>
              <a:spcBef>
                <a:spcPts val="0"/>
              </a:spcBef>
              <a:spcAft>
                <a:spcPts val="371"/>
              </a:spcAft>
              <a:buFont typeface="Arial" panose="020B0604020202020204" pitchFamily="34" charset="0"/>
              <a:buNone/>
              <a:defRPr sz="1700" b="0" i="0" u="none" kern="1200">
                <a:solidFill>
                  <a:schemeClr val="tx1"/>
                </a:solidFill>
                <a:latin typeface="+mj-lt"/>
                <a:ea typeface="+mn-ea"/>
                <a:cs typeface="+mn-cs"/>
              </a:defRPr>
            </a:lvl2pPr>
            <a:lvl3pPr marL="216000" indent="-216000" algn="l" defTabSz="914400" rtl="0" eaLnBrk="1" latinLnBrk="0" hangingPunct="1">
              <a:lnSpc>
                <a:spcPct val="100000"/>
              </a:lnSpc>
              <a:spcBef>
                <a:spcPts val="0"/>
              </a:spcBef>
              <a:spcAft>
                <a:spcPts val="371"/>
              </a:spcAft>
              <a:buSzPct val="90000"/>
              <a:buFont typeface="Wingdings" panose="05000000000000000000" pitchFamily="2" charset="2"/>
              <a:buChar char="n"/>
              <a:defRPr sz="17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0" indent="-216000" algn="l" defTabSz="914400" rtl="0" eaLnBrk="1" latinLnBrk="0" hangingPunct="1">
              <a:lnSpc>
                <a:spcPts val="2100"/>
              </a:lnSpc>
              <a:spcBef>
                <a:spcPts val="0"/>
              </a:spcBef>
              <a:spcAft>
                <a:spcPts val="371"/>
              </a:spcAft>
              <a:buSzPct val="90000"/>
              <a:buFont typeface="Wingdings" panose="05000000000000000000" pitchFamily="2" charset="2"/>
              <a:buChar char="n"/>
              <a:tabLst/>
              <a:defRPr lang="en-US" sz="1700" kern="1200" dirty="0">
                <a:solidFill>
                  <a:schemeClr val="tx1"/>
                </a:solidFill>
                <a:latin typeface="+mn-lt"/>
                <a:ea typeface="+mn-ea"/>
                <a:cs typeface="+mn-cs"/>
              </a:defRPr>
            </a:lvl5pPr>
            <a:lvl6pPr marL="432000" marR="0" indent="-216000" algn="l" defTabSz="914400" rtl="0" eaLnBrk="1" fontAlgn="auto" latinLnBrk="0" hangingPunct="1">
              <a:lnSpc>
                <a:spcPts val="2100"/>
              </a:lnSpc>
              <a:spcBef>
                <a:spcPts val="0"/>
              </a:spcBef>
              <a:spcAft>
                <a:spcPts val="371"/>
              </a:spcAft>
              <a:buClrTx/>
              <a:buSzPct val="90000"/>
              <a:buFont typeface="AppleSDGothicNeo-Regular" charset="-127"/>
              <a:buChar char="◼"/>
              <a:tabLst/>
              <a:defRPr lang="en-US" sz="1700" kern="1200" dirty="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2" name="TextBox 1">
            <a:extLst>
              <a:ext uri="{FF2B5EF4-FFF2-40B4-BE49-F238E27FC236}">
                <a16:creationId xmlns:a16="http://schemas.microsoft.com/office/drawing/2014/main" id="{8473EF42-9104-E345-AEE8-6A2D177877B3}"/>
              </a:ext>
            </a:extLst>
          </p:cNvPr>
          <p:cNvSpPr txBox="1"/>
          <p:nvPr/>
        </p:nvSpPr>
        <p:spPr>
          <a:xfrm>
            <a:off x="10221951" y="3360234"/>
            <a:ext cx="184731" cy="369332"/>
          </a:xfrm>
          <a:prstGeom prst="rect">
            <a:avLst/>
          </a:prstGeom>
          <a:noFill/>
        </p:spPr>
        <p:txBody>
          <a:bodyPr wrap="none" rtlCol="0">
            <a:spAutoFit/>
          </a:bodyPr>
          <a:lstStyle/>
          <a:p>
            <a:endParaRPr lang="en-US"/>
          </a:p>
        </p:txBody>
      </p:sp>
      <p:sp>
        <p:nvSpPr>
          <p:cNvPr id="5" name="Title 4">
            <a:extLst>
              <a:ext uri="{FF2B5EF4-FFF2-40B4-BE49-F238E27FC236}">
                <a16:creationId xmlns:a16="http://schemas.microsoft.com/office/drawing/2014/main" id="{4DADE87D-3F0E-438E-9B02-6DAC59CDEF54}"/>
              </a:ext>
            </a:extLst>
          </p:cNvPr>
          <p:cNvSpPr>
            <a:spLocks noGrp="1"/>
          </p:cNvSpPr>
          <p:nvPr>
            <p:ph type="title"/>
          </p:nvPr>
        </p:nvSpPr>
        <p:spPr/>
        <p:txBody>
          <a:bodyPr/>
          <a:lstStyle/>
          <a:p>
            <a:r>
              <a:rPr lang="en-GB" sz="3200"/>
              <a:t>Reconceptualising Resilience: A Dynamic Interactive Model of Resilience for Educational Practice - in theory and in practice</a:t>
            </a:r>
          </a:p>
        </p:txBody>
      </p:sp>
      <p:sp>
        <p:nvSpPr>
          <p:cNvPr id="14" name="TextBox 13">
            <a:extLst>
              <a:ext uri="{FF2B5EF4-FFF2-40B4-BE49-F238E27FC236}">
                <a16:creationId xmlns:a16="http://schemas.microsoft.com/office/drawing/2014/main" id="{CF151D88-9E55-40F8-8862-EC80ABAF8569}"/>
              </a:ext>
            </a:extLst>
          </p:cNvPr>
          <p:cNvSpPr txBox="1"/>
          <p:nvPr/>
        </p:nvSpPr>
        <p:spPr>
          <a:xfrm>
            <a:off x="3949792" y="5230873"/>
            <a:ext cx="4358415" cy="1261884"/>
          </a:xfrm>
          <a:prstGeom prst="rect">
            <a:avLst/>
          </a:prstGeom>
          <a:noFill/>
        </p:spPr>
        <p:txBody>
          <a:bodyPr wrap="square" rtlCol="0">
            <a:spAutoFit/>
          </a:bodyPr>
          <a:lstStyle/>
          <a:p>
            <a:pPr algn="ctr"/>
            <a:r>
              <a:rPr lang="en-GB" sz="2000" b="1"/>
              <a:t>ISPA Conference 7-10</a:t>
            </a:r>
            <a:r>
              <a:rPr lang="en-GB" sz="2000" b="1" baseline="30000"/>
              <a:t>th</a:t>
            </a:r>
            <a:r>
              <a:rPr lang="en-GB" sz="2000" b="1"/>
              <a:t> July 2022</a:t>
            </a:r>
          </a:p>
          <a:p>
            <a:pPr algn="ctr"/>
            <a:r>
              <a:rPr lang="en-GB" sz="2000" b="1"/>
              <a:t> Leuven, Belgium </a:t>
            </a:r>
          </a:p>
          <a:p>
            <a:pPr algn="ctr"/>
            <a:r>
              <a:rPr lang="en-GB"/>
              <a:t>Rick Millican, Adeela ahmed Shafi, Sian Templeton, Tristan Middleton</a:t>
            </a:r>
          </a:p>
        </p:txBody>
      </p:sp>
    </p:spTree>
    <p:extLst>
      <p:ext uri="{BB962C8B-B14F-4D97-AF65-F5344CB8AC3E}">
        <p14:creationId xmlns:p14="http://schemas.microsoft.com/office/powerpoint/2010/main" val="259533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p:txBody>
          <a:bodyPr/>
          <a:lstStyle/>
          <a:p>
            <a:r>
              <a:rPr lang="en-GB"/>
              <a:t>Developing the Model </a:t>
            </a:r>
          </a:p>
        </p:txBody>
      </p:sp>
      <p:sp>
        <p:nvSpPr>
          <p:cNvPr id="10" name="Text Placeholder 9">
            <a:extLst>
              <a:ext uri="{FF2B5EF4-FFF2-40B4-BE49-F238E27FC236}">
                <a16:creationId xmlns:a16="http://schemas.microsoft.com/office/drawing/2014/main" id="{9AEF1978-D38F-A81A-0864-5E5C77FBEF98}"/>
              </a:ext>
            </a:extLst>
          </p:cNvPr>
          <p:cNvSpPr>
            <a:spLocks noGrp="1"/>
          </p:cNvSpPr>
          <p:nvPr>
            <p:ph type="body" sz="quarter" idx="14"/>
          </p:nvPr>
        </p:nvSpPr>
        <p:spPr/>
        <p:txBody>
          <a:bodyPr/>
          <a:lstStyle/>
          <a:p>
            <a:endParaRPr lang="en-GB"/>
          </a:p>
        </p:txBody>
      </p:sp>
      <p:sp>
        <p:nvSpPr>
          <p:cNvPr id="11" name="Flowchart: Or 10">
            <a:extLst>
              <a:ext uri="{FF2B5EF4-FFF2-40B4-BE49-F238E27FC236}">
                <a16:creationId xmlns:a16="http://schemas.microsoft.com/office/drawing/2014/main" id="{1066F02A-A1F9-44AB-A808-A87B5C995661}"/>
              </a:ext>
            </a:extLst>
          </p:cNvPr>
          <p:cNvSpPr/>
          <p:nvPr/>
        </p:nvSpPr>
        <p:spPr>
          <a:xfrm>
            <a:off x="4503638" y="2934462"/>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TextBox 1">
            <a:extLst>
              <a:ext uri="{FF2B5EF4-FFF2-40B4-BE49-F238E27FC236}">
                <a16:creationId xmlns:a16="http://schemas.microsoft.com/office/drawing/2014/main" id="{6F9B5DCD-CB61-268D-30D2-A7A80FAB0DE8}"/>
              </a:ext>
            </a:extLst>
          </p:cNvPr>
          <p:cNvSpPr txBox="1"/>
          <p:nvPr/>
        </p:nvSpPr>
        <p:spPr>
          <a:xfrm>
            <a:off x="3311185" y="5284911"/>
            <a:ext cx="5074318" cy="646331"/>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panose="020F0502020204030204" pitchFamily="34" charset="0"/>
                <a:cs typeface="Calibri" panose="020F0502020204030204" pitchFamily="34" charset="0"/>
              </a:rPr>
              <a:t>An individual as a system</a:t>
            </a:r>
          </a:p>
        </p:txBody>
      </p:sp>
      <p:sp>
        <p:nvSpPr>
          <p:cNvPr id="12" name="TextBox 1">
            <a:extLst>
              <a:ext uri="{FF2B5EF4-FFF2-40B4-BE49-F238E27FC236}">
                <a16:creationId xmlns:a16="http://schemas.microsoft.com/office/drawing/2014/main" id="{BDF4196A-39D8-3521-2601-605D2F78FBB4}"/>
              </a:ext>
            </a:extLst>
          </p:cNvPr>
          <p:cNvSpPr txBox="1"/>
          <p:nvPr/>
        </p:nvSpPr>
        <p:spPr>
          <a:xfrm>
            <a:off x="11003280" y="6377404"/>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cs typeface="Arial"/>
              </a:rPr>
              <a:t>AS</a:t>
            </a:r>
          </a:p>
        </p:txBody>
      </p:sp>
    </p:spTree>
    <p:extLst>
      <p:ext uri="{BB962C8B-B14F-4D97-AF65-F5344CB8AC3E}">
        <p14:creationId xmlns:p14="http://schemas.microsoft.com/office/powerpoint/2010/main" val="87245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p:txBody>
          <a:bodyPr/>
          <a:lstStyle/>
          <a:p>
            <a:r>
              <a:rPr lang="en-GB"/>
              <a:t>Developing the Model </a:t>
            </a:r>
          </a:p>
        </p:txBody>
      </p:sp>
      <p:sp>
        <p:nvSpPr>
          <p:cNvPr id="11" name="Flowchart: Or 10">
            <a:extLst>
              <a:ext uri="{FF2B5EF4-FFF2-40B4-BE49-F238E27FC236}">
                <a16:creationId xmlns:a16="http://schemas.microsoft.com/office/drawing/2014/main" id="{1066F02A-A1F9-44AB-A808-A87B5C995661}"/>
              </a:ext>
            </a:extLst>
          </p:cNvPr>
          <p:cNvSpPr/>
          <p:nvPr/>
        </p:nvSpPr>
        <p:spPr>
          <a:xfrm>
            <a:off x="4503638" y="2934462"/>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3A3218-F5CC-4D1B-9469-8FD291032A84}"/>
              </a:ext>
            </a:extLst>
          </p:cNvPr>
          <p:cNvCxnSpPr>
            <a:cxnSpLocks/>
          </p:cNvCxnSpPr>
          <p:nvPr/>
        </p:nvCxnSpPr>
        <p:spPr>
          <a:xfrm>
            <a:off x="5263896" y="3253196"/>
            <a:ext cx="10217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54E73ED-5F24-4941-8485-689E53697DB4}"/>
              </a:ext>
            </a:extLst>
          </p:cNvPr>
          <p:cNvSpPr txBox="1"/>
          <p:nvPr/>
        </p:nvSpPr>
        <p:spPr>
          <a:xfrm>
            <a:off x="11003280" y="6377404"/>
            <a:ext cx="563880" cy="369332"/>
          </a:xfrm>
          <a:prstGeom prst="rect">
            <a:avLst/>
          </a:prstGeom>
          <a:noFill/>
        </p:spPr>
        <p:txBody>
          <a:bodyPr wrap="square" lIns="91440" tIns="45720" rIns="91440" bIns="45720" rtlCol="0" anchor="t">
            <a:spAutoFit/>
          </a:bodyPr>
          <a:lstStyle/>
          <a:p>
            <a:r>
              <a:rPr lang="en-GB" b="1">
                <a:solidFill>
                  <a:schemeClr val="bg1">
                    <a:lumMod val="95000"/>
                  </a:schemeClr>
                </a:solidFill>
                <a:cs typeface="Arial"/>
              </a:rPr>
              <a:t>AS</a:t>
            </a:r>
          </a:p>
        </p:txBody>
      </p:sp>
      <p:sp>
        <p:nvSpPr>
          <p:cNvPr id="2" name="TextBox 1">
            <a:extLst>
              <a:ext uri="{FF2B5EF4-FFF2-40B4-BE49-F238E27FC236}">
                <a16:creationId xmlns:a16="http://schemas.microsoft.com/office/drawing/2014/main" id="{84FD5855-4721-293C-02C2-761572276DE5}"/>
              </a:ext>
            </a:extLst>
          </p:cNvPr>
          <p:cNvSpPr txBox="1"/>
          <p:nvPr/>
        </p:nvSpPr>
        <p:spPr>
          <a:xfrm>
            <a:off x="3688095" y="5492380"/>
            <a:ext cx="4815810" cy="584775"/>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panose="020F0502020204030204" pitchFamily="34" charset="0"/>
                <a:cs typeface="Calibri" panose="020F0502020204030204" pitchFamily="34" charset="0"/>
              </a:rPr>
              <a:t>Individual on its life course</a:t>
            </a:r>
          </a:p>
        </p:txBody>
      </p:sp>
    </p:spTree>
    <p:extLst>
      <p:ext uri="{BB962C8B-B14F-4D97-AF65-F5344CB8AC3E}">
        <p14:creationId xmlns:p14="http://schemas.microsoft.com/office/powerpoint/2010/main" val="31469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p:txBody>
          <a:bodyPr/>
          <a:lstStyle/>
          <a:p>
            <a:r>
              <a:rPr lang="en-GB"/>
              <a:t>Developing the Model </a:t>
            </a:r>
          </a:p>
        </p:txBody>
      </p:sp>
      <p:sp>
        <p:nvSpPr>
          <p:cNvPr id="11" name="Flowchart: Or 10">
            <a:extLst>
              <a:ext uri="{FF2B5EF4-FFF2-40B4-BE49-F238E27FC236}">
                <a16:creationId xmlns:a16="http://schemas.microsoft.com/office/drawing/2014/main" id="{1066F02A-A1F9-44AB-A808-A87B5C995661}"/>
              </a:ext>
            </a:extLst>
          </p:cNvPr>
          <p:cNvSpPr/>
          <p:nvPr/>
        </p:nvSpPr>
        <p:spPr>
          <a:xfrm>
            <a:off x="4503638" y="2934462"/>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Flowchart: Or 13">
            <a:extLst>
              <a:ext uri="{FF2B5EF4-FFF2-40B4-BE49-F238E27FC236}">
                <a16:creationId xmlns:a16="http://schemas.microsoft.com/office/drawing/2014/main" id="{A349F5D0-ED1C-4575-A7E2-77A6AF108145}"/>
              </a:ext>
            </a:extLst>
          </p:cNvPr>
          <p:cNvSpPr/>
          <p:nvPr/>
        </p:nvSpPr>
        <p:spPr>
          <a:xfrm>
            <a:off x="5672981" y="4430757"/>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3A3218-F5CC-4D1B-9469-8FD291032A84}"/>
              </a:ext>
            </a:extLst>
          </p:cNvPr>
          <p:cNvCxnSpPr>
            <a:cxnSpLocks/>
          </p:cNvCxnSpPr>
          <p:nvPr/>
        </p:nvCxnSpPr>
        <p:spPr>
          <a:xfrm>
            <a:off x="5263896" y="3253196"/>
            <a:ext cx="10217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7C131A-9B3D-44A8-A554-558F4BC897E1}"/>
              </a:ext>
            </a:extLst>
          </p:cNvPr>
          <p:cNvCxnSpPr>
            <a:cxnSpLocks/>
          </p:cNvCxnSpPr>
          <p:nvPr/>
        </p:nvCxnSpPr>
        <p:spPr>
          <a:xfrm flipH="1" flipV="1">
            <a:off x="4983914" y="3783655"/>
            <a:ext cx="695163" cy="7044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6211D0C-5F41-43E1-AB0E-8EFC46C0861B}"/>
              </a:ext>
            </a:extLst>
          </p:cNvPr>
          <p:cNvSpPr txBox="1"/>
          <p:nvPr/>
        </p:nvSpPr>
        <p:spPr>
          <a:xfrm>
            <a:off x="11003280" y="6377404"/>
            <a:ext cx="563880" cy="369332"/>
          </a:xfrm>
          <a:prstGeom prst="rect">
            <a:avLst/>
          </a:prstGeom>
          <a:noFill/>
        </p:spPr>
        <p:txBody>
          <a:bodyPr wrap="square" lIns="91440" tIns="45720" rIns="91440" bIns="45720" rtlCol="0" anchor="t">
            <a:spAutoFit/>
          </a:bodyPr>
          <a:lstStyle/>
          <a:p>
            <a:r>
              <a:rPr lang="en-GB" b="1">
                <a:solidFill>
                  <a:schemeClr val="bg1">
                    <a:lumMod val="95000"/>
                  </a:schemeClr>
                </a:solidFill>
                <a:cs typeface="Arial"/>
              </a:rPr>
              <a:t>AS</a:t>
            </a:r>
          </a:p>
        </p:txBody>
      </p:sp>
      <p:sp>
        <p:nvSpPr>
          <p:cNvPr id="4" name="TextBox 3">
            <a:extLst>
              <a:ext uri="{FF2B5EF4-FFF2-40B4-BE49-F238E27FC236}">
                <a16:creationId xmlns:a16="http://schemas.microsoft.com/office/drawing/2014/main" id="{6BD895D2-4CFC-D753-1B2A-B87156E20AFD}"/>
              </a:ext>
            </a:extLst>
          </p:cNvPr>
          <p:cNvSpPr txBox="1"/>
          <p:nvPr/>
        </p:nvSpPr>
        <p:spPr>
          <a:xfrm>
            <a:off x="2310063" y="5486400"/>
            <a:ext cx="7427495" cy="646331"/>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Calibri" panose="020F0502020204030204" pitchFamily="34" charset="0"/>
                <a:cs typeface="Calibri" panose="020F0502020204030204" pitchFamily="34" charset="0"/>
              </a:rPr>
              <a:t>Interacting with other systems</a:t>
            </a:r>
          </a:p>
        </p:txBody>
      </p:sp>
    </p:spTree>
    <p:extLst>
      <p:ext uri="{BB962C8B-B14F-4D97-AF65-F5344CB8AC3E}">
        <p14:creationId xmlns:p14="http://schemas.microsoft.com/office/powerpoint/2010/main" val="820408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p:txBody>
          <a:bodyPr/>
          <a:lstStyle/>
          <a:p>
            <a:r>
              <a:rPr lang="en-GB"/>
              <a:t>Developing the Model </a:t>
            </a:r>
          </a:p>
        </p:txBody>
      </p:sp>
      <p:sp>
        <p:nvSpPr>
          <p:cNvPr id="11" name="Flowchart: Or 10">
            <a:extLst>
              <a:ext uri="{FF2B5EF4-FFF2-40B4-BE49-F238E27FC236}">
                <a16:creationId xmlns:a16="http://schemas.microsoft.com/office/drawing/2014/main" id="{1066F02A-A1F9-44AB-A808-A87B5C995661}"/>
              </a:ext>
            </a:extLst>
          </p:cNvPr>
          <p:cNvSpPr/>
          <p:nvPr/>
        </p:nvSpPr>
        <p:spPr>
          <a:xfrm>
            <a:off x="4503638" y="2934462"/>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Flowchart: Or 13">
            <a:extLst>
              <a:ext uri="{FF2B5EF4-FFF2-40B4-BE49-F238E27FC236}">
                <a16:creationId xmlns:a16="http://schemas.microsoft.com/office/drawing/2014/main" id="{A349F5D0-ED1C-4575-A7E2-77A6AF108145}"/>
              </a:ext>
            </a:extLst>
          </p:cNvPr>
          <p:cNvSpPr/>
          <p:nvPr/>
        </p:nvSpPr>
        <p:spPr>
          <a:xfrm>
            <a:off x="4651248" y="3604804"/>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3A3218-F5CC-4D1B-9469-8FD291032A84}"/>
              </a:ext>
            </a:extLst>
          </p:cNvPr>
          <p:cNvCxnSpPr>
            <a:cxnSpLocks/>
          </p:cNvCxnSpPr>
          <p:nvPr/>
        </p:nvCxnSpPr>
        <p:spPr>
          <a:xfrm>
            <a:off x="5263896" y="3253196"/>
            <a:ext cx="102173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D7059A-95C1-4FDB-9B2A-66961ED624A4}"/>
              </a:ext>
            </a:extLst>
          </p:cNvPr>
          <p:cNvSpPr txBox="1"/>
          <p:nvPr/>
        </p:nvSpPr>
        <p:spPr>
          <a:xfrm>
            <a:off x="11003280" y="6377404"/>
            <a:ext cx="563880" cy="369332"/>
          </a:xfrm>
          <a:prstGeom prst="rect">
            <a:avLst/>
          </a:prstGeom>
          <a:noFill/>
        </p:spPr>
        <p:txBody>
          <a:bodyPr wrap="square" lIns="91440" tIns="45720" rIns="91440" bIns="45720" rtlCol="0" anchor="t">
            <a:spAutoFit/>
          </a:bodyPr>
          <a:lstStyle/>
          <a:p>
            <a:r>
              <a:rPr lang="en-GB" b="1">
                <a:solidFill>
                  <a:schemeClr val="bg1">
                    <a:lumMod val="95000"/>
                  </a:schemeClr>
                </a:solidFill>
                <a:cs typeface="Arial"/>
              </a:rPr>
              <a:t>AS</a:t>
            </a:r>
          </a:p>
        </p:txBody>
      </p:sp>
      <p:sp>
        <p:nvSpPr>
          <p:cNvPr id="4" name="TextBox 3">
            <a:extLst>
              <a:ext uri="{FF2B5EF4-FFF2-40B4-BE49-F238E27FC236}">
                <a16:creationId xmlns:a16="http://schemas.microsoft.com/office/drawing/2014/main" id="{9B2368E2-D3E3-61EF-FF30-B9A6B7E5E4C4}"/>
              </a:ext>
            </a:extLst>
          </p:cNvPr>
          <p:cNvSpPr txBox="1"/>
          <p:nvPr/>
        </p:nvSpPr>
        <p:spPr>
          <a:xfrm>
            <a:off x="1155833" y="5295601"/>
            <a:ext cx="9880333" cy="646331"/>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Calibri" panose="020F0502020204030204" pitchFamily="34" charset="0"/>
                <a:cs typeface="Calibri" panose="020F0502020204030204" pitchFamily="34" charset="0"/>
              </a:rPr>
              <a:t>Being influenced by and influencing other systems</a:t>
            </a:r>
          </a:p>
        </p:txBody>
      </p:sp>
    </p:spTree>
    <p:extLst>
      <p:ext uri="{BB962C8B-B14F-4D97-AF65-F5344CB8AC3E}">
        <p14:creationId xmlns:p14="http://schemas.microsoft.com/office/powerpoint/2010/main" val="309688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p:txBody>
          <a:bodyPr/>
          <a:lstStyle/>
          <a:p>
            <a:r>
              <a:rPr lang="en-GB"/>
              <a:t>Developing the Model </a:t>
            </a:r>
          </a:p>
        </p:txBody>
      </p:sp>
      <p:sp>
        <p:nvSpPr>
          <p:cNvPr id="11" name="Flowchart: Or 10">
            <a:extLst>
              <a:ext uri="{FF2B5EF4-FFF2-40B4-BE49-F238E27FC236}">
                <a16:creationId xmlns:a16="http://schemas.microsoft.com/office/drawing/2014/main" id="{1066F02A-A1F9-44AB-A808-A87B5C995661}"/>
              </a:ext>
            </a:extLst>
          </p:cNvPr>
          <p:cNvSpPr/>
          <p:nvPr/>
        </p:nvSpPr>
        <p:spPr>
          <a:xfrm>
            <a:off x="4762500" y="2816352"/>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Flowchart: Or 13">
            <a:extLst>
              <a:ext uri="{FF2B5EF4-FFF2-40B4-BE49-F238E27FC236}">
                <a16:creationId xmlns:a16="http://schemas.microsoft.com/office/drawing/2014/main" id="{A349F5D0-ED1C-4575-A7E2-77A6AF108145}"/>
              </a:ext>
            </a:extLst>
          </p:cNvPr>
          <p:cNvSpPr/>
          <p:nvPr/>
        </p:nvSpPr>
        <p:spPr>
          <a:xfrm>
            <a:off x="3890990" y="3147388"/>
            <a:ext cx="612648" cy="612648"/>
          </a:xfrm>
          <a:prstGeom prst="flowChartOr">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3A3218-F5CC-4D1B-9469-8FD291032A84}"/>
              </a:ext>
            </a:extLst>
          </p:cNvPr>
          <p:cNvCxnSpPr>
            <a:cxnSpLocks/>
          </p:cNvCxnSpPr>
          <p:nvPr/>
        </p:nvCxnSpPr>
        <p:spPr>
          <a:xfrm flipV="1">
            <a:off x="5375148" y="2718273"/>
            <a:ext cx="647047" cy="3063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F5DBA9D-A950-4C14-BF1F-B3361C032E81}"/>
              </a:ext>
            </a:extLst>
          </p:cNvPr>
          <p:cNvCxnSpPr>
            <a:cxnSpLocks/>
          </p:cNvCxnSpPr>
          <p:nvPr/>
        </p:nvCxnSpPr>
        <p:spPr>
          <a:xfrm flipV="1">
            <a:off x="4197314" y="2464961"/>
            <a:ext cx="0" cy="763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B34637-9D12-4C43-AE0C-58C65949F802}"/>
              </a:ext>
            </a:extLst>
          </p:cNvPr>
          <p:cNvSpPr txBox="1"/>
          <p:nvPr/>
        </p:nvSpPr>
        <p:spPr>
          <a:xfrm>
            <a:off x="11003280" y="6377404"/>
            <a:ext cx="563880" cy="369332"/>
          </a:xfrm>
          <a:prstGeom prst="rect">
            <a:avLst/>
          </a:prstGeom>
          <a:noFill/>
        </p:spPr>
        <p:txBody>
          <a:bodyPr wrap="square" lIns="91440" tIns="45720" rIns="91440" bIns="45720" rtlCol="0" anchor="t">
            <a:spAutoFit/>
          </a:bodyPr>
          <a:lstStyle/>
          <a:p>
            <a:r>
              <a:rPr lang="en-GB" b="1">
                <a:solidFill>
                  <a:schemeClr val="bg1">
                    <a:lumMod val="95000"/>
                  </a:schemeClr>
                </a:solidFill>
                <a:cs typeface="Arial"/>
              </a:rPr>
              <a:t>AS</a:t>
            </a:r>
          </a:p>
        </p:txBody>
      </p:sp>
      <p:sp>
        <p:nvSpPr>
          <p:cNvPr id="4" name="TextBox 3">
            <a:extLst>
              <a:ext uri="{FF2B5EF4-FFF2-40B4-BE49-F238E27FC236}">
                <a16:creationId xmlns:a16="http://schemas.microsoft.com/office/drawing/2014/main" id="{846BC124-FBCB-55F0-2C2B-2506B732854E}"/>
              </a:ext>
            </a:extLst>
          </p:cNvPr>
          <p:cNvSpPr txBox="1"/>
          <p:nvPr/>
        </p:nvSpPr>
        <p:spPr>
          <a:xfrm>
            <a:off x="647105" y="4449000"/>
            <a:ext cx="11045160" cy="1384995"/>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Calibri" panose="020F0502020204030204" pitchFamily="34" charset="0"/>
                <a:cs typeface="Calibri" panose="020F0502020204030204" pitchFamily="34" charset="0"/>
              </a:rPr>
              <a:t>Reflecting complexity theory (Morin, 2018)</a:t>
            </a:r>
          </a:p>
          <a:p>
            <a:pPr algn="ctr"/>
            <a:r>
              <a:rPr lang="en-US" sz="2800">
                <a:latin typeface="Calibri"/>
                <a:cs typeface="Calibri"/>
              </a:rPr>
              <a:t>Planned and incidental interactions with unpredictable outcomes </a:t>
            </a:r>
          </a:p>
          <a:p>
            <a:pPr algn="ctr"/>
            <a:r>
              <a:rPr lang="en-US" sz="2800">
                <a:latin typeface="Calibri"/>
                <a:cs typeface="Calibri"/>
              </a:rPr>
              <a:t>(Arendt, 2018)</a:t>
            </a:r>
            <a:endParaRPr lang="en-US"/>
          </a:p>
        </p:txBody>
      </p:sp>
    </p:spTree>
    <p:extLst>
      <p:ext uri="{BB962C8B-B14F-4D97-AF65-F5344CB8AC3E}">
        <p14:creationId xmlns:p14="http://schemas.microsoft.com/office/powerpoint/2010/main" val="3498710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7B24-11E8-4C32-8032-C2191CD91515}"/>
              </a:ext>
            </a:extLst>
          </p:cNvPr>
          <p:cNvSpPr>
            <a:spLocks noGrp="1"/>
          </p:cNvSpPr>
          <p:nvPr>
            <p:ph type="title"/>
          </p:nvPr>
        </p:nvSpPr>
        <p:spPr>
          <a:xfrm>
            <a:off x="193007" y="293639"/>
            <a:ext cx="4246913" cy="720000"/>
          </a:xfrm>
        </p:spPr>
        <p:txBody>
          <a:bodyPr>
            <a:normAutofit fontScale="90000"/>
          </a:bodyPr>
          <a:lstStyle/>
          <a:p>
            <a:r>
              <a:rPr lang="en-GB"/>
              <a:t>The dynamic interactive model</a:t>
            </a:r>
          </a:p>
        </p:txBody>
      </p:sp>
      <p:sp>
        <p:nvSpPr>
          <p:cNvPr id="5" name="TextBox 4">
            <a:extLst>
              <a:ext uri="{FF2B5EF4-FFF2-40B4-BE49-F238E27FC236}">
                <a16:creationId xmlns:a16="http://schemas.microsoft.com/office/drawing/2014/main" id="{9D78358A-F825-433F-BC89-3E2407A29241}"/>
              </a:ext>
            </a:extLst>
          </p:cNvPr>
          <p:cNvSpPr txBox="1"/>
          <p:nvPr/>
        </p:nvSpPr>
        <p:spPr>
          <a:xfrm>
            <a:off x="11003280" y="6377404"/>
            <a:ext cx="563880" cy="369332"/>
          </a:xfrm>
          <a:prstGeom prst="rect">
            <a:avLst/>
          </a:prstGeom>
          <a:noFill/>
        </p:spPr>
        <p:txBody>
          <a:bodyPr wrap="square" lIns="91440" tIns="45720" rIns="91440" bIns="45720" rtlCol="0" anchor="t">
            <a:spAutoFit/>
          </a:bodyPr>
          <a:lstStyle/>
          <a:p>
            <a:r>
              <a:rPr lang="en-GB" b="1">
                <a:solidFill>
                  <a:schemeClr val="bg1">
                    <a:lumMod val="95000"/>
                  </a:schemeClr>
                </a:solidFill>
                <a:cs typeface="Arial"/>
              </a:rPr>
              <a:t>AS</a:t>
            </a:r>
          </a:p>
        </p:txBody>
      </p:sp>
      <p:pic>
        <p:nvPicPr>
          <p:cNvPr id="3" name="Picture 2">
            <a:extLst>
              <a:ext uri="{FF2B5EF4-FFF2-40B4-BE49-F238E27FC236}">
                <a16:creationId xmlns:a16="http://schemas.microsoft.com/office/drawing/2014/main" id="{8A81104B-3964-4041-900E-4B16B9B028F7}"/>
              </a:ext>
            </a:extLst>
          </p:cNvPr>
          <p:cNvPicPr>
            <a:picLocks noChangeAspect="1"/>
          </p:cNvPicPr>
          <p:nvPr/>
        </p:nvPicPr>
        <p:blipFill>
          <a:blip r:embed="rId3"/>
          <a:stretch>
            <a:fillRect/>
          </a:stretch>
        </p:blipFill>
        <p:spPr>
          <a:xfrm>
            <a:off x="3569917" y="117942"/>
            <a:ext cx="6884723" cy="6150036"/>
          </a:xfrm>
          <a:prstGeom prst="rect">
            <a:avLst/>
          </a:prstGeom>
        </p:spPr>
      </p:pic>
    </p:spTree>
    <p:extLst>
      <p:ext uri="{BB962C8B-B14F-4D97-AF65-F5344CB8AC3E}">
        <p14:creationId xmlns:p14="http://schemas.microsoft.com/office/powerpoint/2010/main" val="24412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251761-F945-4A1D-8D20-4790EA46F818}"/>
              </a:ext>
            </a:extLst>
          </p:cNvPr>
          <p:cNvSpPr>
            <a:spLocks noGrp="1"/>
          </p:cNvSpPr>
          <p:nvPr>
            <p:ph type="body" sz="quarter" idx="14"/>
          </p:nvPr>
        </p:nvSpPr>
        <p:spPr/>
        <p:txBody>
          <a:bodyPr vert="horz" lIns="0" tIns="331200" rIns="0" bIns="0" rtlCol="0" anchor="t">
            <a:normAutofit lnSpcReduction="10000"/>
          </a:bodyPr>
          <a:lstStyle/>
          <a:p>
            <a:pPr algn="ctr"/>
            <a:r>
              <a:rPr lang="en-GB" sz="3200" b="1">
                <a:solidFill>
                  <a:schemeClr val="accent1"/>
                </a:solidFill>
              </a:rPr>
              <a:t>Learning in a Disrupted Environment: Exploring Higher Education Student Resilience using the Dynamic Interactive Model of Resilience </a:t>
            </a:r>
            <a:endParaRPr lang="en-US" b="1">
              <a:solidFill>
                <a:schemeClr val="accent1"/>
              </a:solidFill>
              <a:cs typeface="Arial"/>
            </a:endParaRPr>
          </a:p>
          <a:p>
            <a:endParaRPr lang="en-GB">
              <a:ea typeface="+mn-lt"/>
              <a:cs typeface="+mn-lt"/>
            </a:endParaRPr>
          </a:p>
          <a:p>
            <a:pPr algn="ctr"/>
            <a:r>
              <a:rPr lang="en-GB">
                <a:ea typeface="+mn-lt"/>
                <a:cs typeface="+mn-lt"/>
              </a:rPr>
              <a:t>The overarching purpose of this research was to explore how, and to what extent, student resilience was impacted during the disruptions caused by the pandemic; what helped them to cope and also to discover lessons for future practice.  </a:t>
            </a:r>
          </a:p>
          <a:p>
            <a:pPr algn="ctr"/>
            <a:r>
              <a:rPr lang="en-GB" sz="1800">
                <a:ea typeface="+mn-lt"/>
                <a:cs typeface="+mn-lt"/>
              </a:rPr>
              <a:t>(</a:t>
            </a:r>
            <a:r>
              <a:rPr lang="en-GB" sz="1800" err="1">
                <a:ea typeface="+mn-lt"/>
                <a:cs typeface="+mn-lt"/>
              </a:rPr>
              <a:t>ahmed</a:t>
            </a:r>
            <a:r>
              <a:rPr lang="en-GB" sz="1800">
                <a:ea typeface="+mn-lt"/>
                <a:cs typeface="+mn-lt"/>
              </a:rPr>
              <a:t> Shafi, A., Middleton, T., Millican, R., Templeton, S. and Hill, J.</a:t>
            </a:r>
          </a:p>
          <a:p>
            <a:pPr algn="ctr"/>
            <a:r>
              <a:rPr lang="en-GB" sz="1800">
                <a:ea typeface="+mn-lt"/>
                <a:cs typeface="+mn-lt"/>
              </a:rPr>
              <a:t>(under review) Studies in Higher Education.)</a:t>
            </a:r>
            <a:endParaRPr lang="en-GB"/>
          </a:p>
        </p:txBody>
      </p:sp>
      <p:sp>
        <p:nvSpPr>
          <p:cNvPr id="3" name="Title 2">
            <a:extLst>
              <a:ext uri="{FF2B5EF4-FFF2-40B4-BE49-F238E27FC236}">
                <a16:creationId xmlns:a16="http://schemas.microsoft.com/office/drawing/2014/main" id="{530DD9CF-941D-49A9-A642-44164FA10D4A}"/>
              </a:ext>
            </a:extLst>
          </p:cNvPr>
          <p:cNvSpPr>
            <a:spLocks noGrp="1"/>
          </p:cNvSpPr>
          <p:nvPr>
            <p:ph type="title"/>
          </p:nvPr>
        </p:nvSpPr>
        <p:spPr>
          <a:xfrm>
            <a:off x="442388" y="671803"/>
            <a:ext cx="4861530" cy="720000"/>
          </a:xfrm>
        </p:spPr>
        <p:txBody>
          <a:bodyPr>
            <a:normAutofit/>
          </a:bodyPr>
          <a:lstStyle/>
          <a:p>
            <a:r>
              <a:rPr lang="en-GB"/>
              <a:t>The DIMoR in practice</a:t>
            </a:r>
          </a:p>
        </p:txBody>
      </p:sp>
      <p:sp>
        <p:nvSpPr>
          <p:cNvPr id="4" name="TextBox 1">
            <a:extLst>
              <a:ext uri="{FF2B5EF4-FFF2-40B4-BE49-F238E27FC236}">
                <a16:creationId xmlns:a16="http://schemas.microsoft.com/office/drawing/2014/main" id="{BDF4196A-39D8-3521-2601-605D2F78FBB4}"/>
              </a:ext>
            </a:extLst>
          </p:cNvPr>
          <p:cNvSpPr txBox="1"/>
          <p:nvPr/>
        </p:nvSpPr>
        <p:spPr>
          <a:xfrm>
            <a:off x="11003280" y="6377404"/>
            <a:ext cx="5638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ST</a:t>
            </a:r>
          </a:p>
        </p:txBody>
      </p:sp>
    </p:spTree>
    <p:extLst>
      <p:ext uri="{BB962C8B-B14F-4D97-AF65-F5344CB8AC3E}">
        <p14:creationId xmlns:p14="http://schemas.microsoft.com/office/powerpoint/2010/main" val="913101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06F93-0F19-7B43-703B-8A9A6182CC86}"/>
              </a:ext>
            </a:extLst>
          </p:cNvPr>
          <p:cNvSpPr>
            <a:spLocks noGrp="1"/>
          </p:cNvSpPr>
          <p:nvPr>
            <p:ph type="title"/>
          </p:nvPr>
        </p:nvSpPr>
        <p:spPr/>
        <p:txBody>
          <a:bodyPr anchor="t">
            <a:normAutofit/>
          </a:bodyPr>
          <a:lstStyle/>
          <a:p>
            <a:r>
              <a:rPr lang="en-US"/>
              <a:t>The study</a:t>
            </a:r>
          </a:p>
        </p:txBody>
      </p:sp>
      <p:graphicFrame>
        <p:nvGraphicFramePr>
          <p:cNvPr id="7" name="Text Placeholder 1">
            <a:extLst>
              <a:ext uri="{FF2B5EF4-FFF2-40B4-BE49-F238E27FC236}">
                <a16:creationId xmlns:a16="http://schemas.microsoft.com/office/drawing/2014/main" id="{20D95FF2-D6EB-664D-3065-146FB3B10BC1}"/>
              </a:ext>
            </a:extLst>
          </p:cNvPr>
          <p:cNvGraphicFramePr/>
          <p:nvPr>
            <p:extLst>
              <p:ext uri="{D42A27DB-BD31-4B8C-83A1-F6EECF244321}">
                <p14:modId xmlns:p14="http://schemas.microsoft.com/office/powerpoint/2010/main" val="4270180893"/>
              </p:ext>
            </p:extLst>
          </p:nvPr>
        </p:nvGraphicFramePr>
        <p:xfrm>
          <a:off x="522000" y="1554627"/>
          <a:ext cx="10652400" cy="4384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 name="TextBox 1">
            <a:extLst>
              <a:ext uri="{FF2B5EF4-FFF2-40B4-BE49-F238E27FC236}">
                <a16:creationId xmlns:a16="http://schemas.microsoft.com/office/drawing/2014/main" id="{BDF4196A-39D8-3521-2601-605D2F78FBB4}"/>
              </a:ext>
            </a:extLst>
          </p:cNvPr>
          <p:cNvSpPr txBox="1"/>
          <p:nvPr/>
        </p:nvSpPr>
        <p:spPr>
          <a:xfrm>
            <a:off x="11003280" y="6377404"/>
            <a:ext cx="5638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ST</a:t>
            </a:r>
          </a:p>
        </p:txBody>
      </p:sp>
    </p:spTree>
    <p:extLst>
      <p:ext uri="{BB962C8B-B14F-4D97-AF65-F5344CB8AC3E}">
        <p14:creationId xmlns:p14="http://schemas.microsoft.com/office/powerpoint/2010/main" val="239433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ACA8-59DE-BA8C-9B5D-1A368D596B84}"/>
              </a:ext>
            </a:extLst>
          </p:cNvPr>
          <p:cNvSpPr>
            <a:spLocks noGrp="1"/>
          </p:cNvSpPr>
          <p:nvPr>
            <p:ph type="title"/>
          </p:nvPr>
        </p:nvSpPr>
        <p:spPr>
          <a:xfrm>
            <a:off x="277585" y="396702"/>
            <a:ext cx="5433404" cy="720000"/>
          </a:xfrm>
        </p:spPr>
        <p:txBody>
          <a:bodyPr>
            <a:normAutofit fontScale="90000"/>
          </a:bodyPr>
          <a:lstStyle/>
          <a:p>
            <a:r>
              <a:rPr lang="en-US">
                <a:cs typeface="Arial"/>
              </a:rPr>
              <a:t>How did we use the </a:t>
            </a:r>
            <a:r>
              <a:rPr lang="en-US" err="1">
                <a:cs typeface="Arial"/>
              </a:rPr>
              <a:t>DIMoR</a:t>
            </a:r>
            <a:r>
              <a:rPr lang="en-US">
                <a:cs typeface="Arial"/>
              </a:rPr>
              <a:t>?</a:t>
            </a:r>
            <a:endParaRPr lang="en-US"/>
          </a:p>
        </p:txBody>
      </p:sp>
      <p:sp>
        <p:nvSpPr>
          <p:cNvPr id="4" name="Text Placeholder 3">
            <a:extLst>
              <a:ext uri="{FF2B5EF4-FFF2-40B4-BE49-F238E27FC236}">
                <a16:creationId xmlns:a16="http://schemas.microsoft.com/office/drawing/2014/main" id="{4A0FACA9-027D-24FF-EA99-EFAA0E7FD1FF}"/>
              </a:ext>
            </a:extLst>
          </p:cNvPr>
          <p:cNvSpPr txBox="1">
            <a:spLocks noGrp="1"/>
          </p:cNvSpPr>
          <p:nvPr>
            <p:ph type="body" sz="quarter" idx="14"/>
          </p:nvPr>
        </p:nvSpPr>
        <p:spPr>
          <a:xfrm>
            <a:off x="421647" y="1720251"/>
            <a:ext cx="3449070"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Used with qualitative data only from both surveys and interviews.</a:t>
            </a:r>
          </a:p>
          <a:p>
            <a:endParaRPr lang="en-US" sz="2800">
              <a:cs typeface="Arial"/>
            </a:endParaRPr>
          </a:p>
          <a:p>
            <a:r>
              <a:rPr lang="en-US" sz="2800">
                <a:cs typeface="Arial"/>
              </a:rPr>
              <a:t>4 stages of analysis</a:t>
            </a:r>
          </a:p>
          <a:p>
            <a:endParaRPr lang="en-US">
              <a:cs typeface="Arial"/>
            </a:endParaRPr>
          </a:p>
        </p:txBody>
      </p:sp>
      <p:sp>
        <p:nvSpPr>
          <p:cNvPr id="3" name="TextBox 2">
            <a:extLst>
              <a:ext uri="{FF2B5EF4-FFF2-40B4-BE49-F238E27FC236}">
                <a16:creationId xmlns:a16="http://schemas.microsoft.com/office/drawing/2014/main" id="{69DF9FDA-E91E-3C84-E6CE-2119D744AC98}"/>
              </a:ext>
            </a:extLst>
          </p:cNvPr>
          <p:cNvSpPr txBox="1"/>
          <p:nvPr/>
        </p:nvSpPr>
        <p:spPr>
          <a:xfrm>
            <a:off x="5443269" y="1719532"/>
            <a:ext cx="56618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endParaRPr lang="en-US" sz="2400">
              <a:solidFill>
                <a:srgbClr val="000000"/>
              </a:solidFill>
              <a:cs typeface="Segoe UI"/>
            </a:endParaRPr>
          </a:p>
        </p:txBody>
      </p:sp>
      <p:sp>
        <p:nvSpPr>
          <p:cNvPr id="5" name="Rectangle 4">
            <a:extLst>
              <a:ext uri="{FF2B5EF4-FFF2-40B4-BE49-F238E27FC236}">
                <a16:creationId xmlns:a16="http://schemas.microsoft.com/office/drawing/2014/main" id="{4853EBA2-1097-D57F-9A30-3E24A297D746}"/>
              </a:ext>
            </a:extLst>
          </p:cNvPr>
          <p:cNvSpPr/>
          <p:nvPr/>
        </p:nvSpPr>
        <p:spPr>
          <a:xfrm>
            <a:off x="4474235" y="1318404"/>
            <a:ext cx="6757356" cy="4413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14350" lvl="0" indent="-514350" algn="l" rtl="0">
              <a:buAutoNum type="arabicParenR"/>
            </a:pPr>
            <a:r>
              <a:rPr lang="en-US" sz="2000" b="0" i="0" u="none" strike="noStrike">
                <a:solidFill>
                  <a:srgbClr val="FFFFFF"/>
                </a:solidFill>
                <a:latin typeface="Arial"/>
                <a:ea typeface="Arial"/>
                <a:cs typeface="Arial"/>
              </a:rPr>
              <a:t>Early theme development​</a:t>
            </a:r>
            <a:r>
              <a:rPr lang="en-US" sz="2000" b="0" i="0">
                <a:solidFill>
                  <a:srgbClr val="FFFFFF"/>
                </a:solidFill>
                <a:latin typeface="Arial"/>
                <a:ea typeface="Arial"/>
                <a:cs typeface="Arial"/>
              </a:rPr>
              <a:t>​</a:t>
            </a:r>
            <a:endParaRPr lang="en-US" sz="1400">
              <a:solidFill>
                <a:srgbClr val="FFFFFF"/>
              </a:solidFill>
            </a:endParaRPr>
          </a:p>
          <a:p>
            <a:pPr marL="514350" indent="-514350">
              <a:buAutoNum type="arabicParenR"/>
            </a:pPr>
            <a:endParaRPr lang="en-US" sz="2000">
              <a:solidFill>
                <a:srgbClr val="FFFFFF"/>
              </a:solidFill>
              <a:latin typeface="Arial"/>
              <a:ea typeface="Arial"/>
              <a:cs typeface="Arial"/>
            </a:endParaRPr>
          </a:p>
          <a:p>
            <a:pPr marL="514350" lvl="0" indent="-514350" algn="l" rtl="0">
              <a:buAutoNum type="arabicParenR"/>
            </a:pPr>
            <a:r>
              <a:rPr lang="en-US" sz="2000" b="0" i="0" u="none" strike="noStrike">
                <a:solidFill>
                  <a:srgbClr val="FFFFFF"/>
                </a:solidFill>
                <a:latin typeface="Arial"/>
                <a:ea typeface="Arial"/>
                <a:cs typeface="Arial"/>
              </a:rPr>
              <a:t>Inter-coder reliability ​</a:t>
            </a:r>
            <a:r>
              <a:rPr lang="en-US" sz="2000" b="0" i="0">
                <a:solidFill>
                  <a:srgbClr val="FFFFFF"/>
                </a:solidFill>
                <a:latin typeface="Arial"/>
                <a:ea typeface="Arial"/>
                <a:cs typeface="Arial"/>
              </a:rPr>
              <a:t>​</a:t>
            </a:r>
          </a:p>
          <a:p>
            <a:pPr marL="514350" indent="-514350">
              <a:buAutoNum type="arabicParenR"/>
            </a:pPr>
            <a:endParaRPr lang="en-US" sz="2000">
              <a:solidFill>
                <a:srgbClr val="FFFFFF"/>
              </a:solidFill>
              <a:latin typeface="Arial"/>
              <a:ea typeface="Arial"/>
              <a:cs typeface="Arial"/>
            </a:endParaRPr>
          </a:p>
          <a:p>
            <a:pPr marL="514350" indent="-514350">
              <a:buAutoNum type="arabicParenR"/>
            </a:pPr>
            <a:r>
              <a:rPr lang="en-US" sz="2000" b="0" i="0" u="none" strike="noStrike">
                <a:solidFill>
                  <a:srgbClr val="FFFFFF"/>
                </a:solidFill>
                <a:latin typeface="Arial"/>
                <a:ea typeface="Arial"/>
                <a:cs typeface="Arial"/>
              </a:rPr>
              <a:t>Broad themes and subthemes developed​</a:t>
            </a:r>
            <a:r>
              <a:rPr lang="en-US" sz="2000" b="0" i="0">
                <a:solidFill>
                  <a:srgbClr val="FFFFFF"/>
                </a:solidFill>
                <a:latin typeface="Arial"/>
                <a:ea typeface="Arial"/>
                <a:cs typeface="Arial"/>
              </a:rPr>
              <a:t>​</a:t>
            </a:r>
            <a:r>
              <a:rPr lang="en-US" sz="2000">
                <a:solidFill>
                  <a:srgbClr val="FFFFFF"/>
                </a:solidFill>
                <a:latin typeface="Arial"/>
                <a:ea typeface="Arial"/>
                <a:cs typeface="Arial"/>
              </a:rPr>
              <a:t> across dataset</a:t>
            </a:r>
            <a:endParaRPr lang="en-US" sz="2000" b="0" i="0">
              <a:solidFill>
                <a:srgbClr val="FFFFFF"/>
              </a:solidFill>
              <a:latin typeface="Arial"/>
              <a:ea typeface="Arial"/>
              <a:cs typeface="Arial"/>
            </a:endParaRPr>
          </a:p>
          <a:p>
            <a:pPr marL="514350" indent="-514350">
              <a:buAutoNum type="arabicParenR"/>
            </a:pPr>
            <a:endParaRPr lang="en-US" sz="2400">
              <a:solidFill>
                <a:srgbClr val="FFFFFF"/>
              </a:solidFill>
              <a:latin typeface="Arial"/>
              <a:ea typeface="Arial"/>
              <a:cs typeface="Arial"/>
            </a:endParaRPr>
          </a:p>
          <a:p>
            <a:pPr marL="514350" indent="-514350">
              <a:buAutoNum type="arabicParenR"/>
            </a:pPr>
            <a:r>
              <a:rPr lang="en-US" sz="2400" b="1" i="0" u="none" strike="noStrike">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DIMoR used</a:t>
            </a:r>
            <a:r>
              <a:rPr lang="en-US" sz="2400" b="1">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 </a:t>
            </a:r>
            <a:r>
              <a:rPr lang="en-US" sz="2400" b="1" i="0" u="none" strike="noStrike">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to analyse coded data</a:t>
            </a:r>
            <a:r>
              <a:rPr lang="en-US" sz="2400" b="1">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 identifying resilience</a:t>
            </a:r>
            <a:r>
              <a:rPr lang="en-US" sz="2400" b="1" i="0" u="none" strike="noStrike">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 factors</a:t>
            </a:r>
            <a:r>
              <a:rPr lang="en-US" sz="2400" b="1">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 - </a:t>
            </a:r>
            <a:r>
              <a:rPr lang="en-US" sz="2400" b="1" i="0" u="none" strike="noStrike">
                <a:solidFill>
                  <a:schemeClr val="accent4">
                    <a:lumMod val="40000"/>
                    <a:lumOff val="60000"/>
                  </a:schemeClr>
                </a:solidFill>
                <a:effectLst>
                  <a:outerShdw blurRad="38100" dist="38100" dir="2700000" algn="tl">
                    <a:srgbClr val="000000">
                      <a:alpha val="43137"/>
                    </a:srgbClr>
                  </a:outerShdw>
                </a:effectLst>
                <a:latin typeface="Arial"/>
                <a:ea typeface="Arial"/>
                <a:cs typeface="Arial"/>
              </a:rPr>
              <a:t>including dynamic risk-protective factors and vulnerabilities-invulnerabilities</a:t>
            </a:r>
            <a:endParaRPr lang="en-US" sz="2400" b="1">
              <a:solidFill>
                <a:schemeClr val="accent4">
                  <a:lumMod val="40000"/>
                  <a:lumOff val="60000"/>
                </a:schemeClr>
              </a:solidFill>
              <a:effectLst>
                <a:outerShdw blurRad="38100" dist="38100" dir="2700000" algn="tl">
                  <a:srgbClr val="000000">
                    <a:alpha val="43137"/>
                  </a:srgbClr>
                </a:outerShdw>
              </a:effectLst>
              <a:cs typeface="Arial"/>
            </a:endParaRPr>
          </a:p>
        </p:txBody>
      </p:sp>
      <p:sp>
        <p:nvSpPr>
          <p:cNvPr id="6" name="TextBox 1">
            <a:extLst>
              <a:ext uri="{FF2B5EF4-FFF2-40B4-BE49-F238E27FC236}">
                <a16:creationId xmlns:a16="http://schemas.microsoft.com/office/drawing/2014/main" id="{BDF4196A-39D8-3521-2601-605D2F78FBB4}"/>
              </a:ext>
            </a:extLst>
          </p:cNvPr>
          <p:cNvSpPr txBox="1"/>
          <p:nvPr/>
        </p:nvSpPr>
        <p:spPr>
          <a:xfrm>
            <a:off x="11003280" y="6377404"/>
            <a:ext cx="5638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ST</a:t>
            </a:r>
          </a:p>
        </p:txBody>
      </p:sp>
    </p:spTree>
    <p:extLst>
      <p:ext uri="{BB962C8B-B14F-4D97-AF65-F5344CB8AC3E}">
        <p14:creationId xmlns:p14="http://schemas.microsoft.com/office/powerpoint/2010/main" val="225335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a:extLst>
              <a:ext uri="{FF2B5EF4-FFF2-40B4-BE49-F238E27FC236}">
                <a16:creationId xmlns:a16="http://schemas.microsoft.com/office/drawing/2014/main" id="{29A14B33-0E88-91BE-FF9A-465F05741476}"/>
              </a:ext>
            </a:extLst>
          </p:cNvPr>
          <p:cNvPicPr>
            <a:picLocks noChangeAspect="1"/>
          </p:cNvPicPr>
          <p:nvPr/>
        </p:nvPicPr>
        <p:blipFill>
          <a:blip r:embed="rId2"/>
          <a:stretch>
            <a:fillRect/>
          </a:stretch>
        </p:blipFill>
        <p:spPr>
          <a:xfrm>
            <a:off x="3672385" y="316579"/>
            <a:ext cx="7433777" cy="5998452"/>
          </a:xfrm>
          <a:prstGeom prst="rect">
            <a:avLst/>
          </a:prstGeom>
        </p:spPr>
      </p:pic>
      <p:sp>
        <p:nvSpPr>
          <p:cNvPr id="2" name="Title 1">
            <a:extLst>
              <a:ext uri="{FF2B5EF4-FFF2-40B4-BE49-F238E27FC236}">
                <a16:creationId xmlns:a16="http://schemas.microsoft.com/office/drawing/2014/main" id="{50964851-071D-E60A-82FD-F624302F69BE}"/>
              </a:ext>
            </a:extLst>
          </p:cNvPr>
          <p:cNvSpPr>
            <a:spLocks noGrp="1"/>
          </p:cNvSpPr>
          <p:nvPr>
            <p:ph type="title"/>
          </p:nvPr>
        </p:nvSpPr>
        <p:spPr>
          <a:xfrm>
            <a:off x="726716" y="1831863"/>
            <a:ext cx="2632169" cy="720000"/>
          </a:xfrm>
        </p:spPr>
        <p:txBody>
          <a:bodyPr>
            <a:normAutofit fontScale="90000"/>
          </a:bodyPr>
          <a:lstStyle/>
          <a:p>
            <a:r>
              <a:rPr lang="en-US" sz="3600">
                <a:latin typeface="Calibri"/>
                <a:cs typeface="Calibri"/>
              </a:rPr>
              <a:t>Value of </a:t>
            </a:r>
            <a:r>
              <a:rPr lang="en-US" sz="3600" err="1">
                <a:latin typeface="Calibri"/>
                <a:cs typeface="Calibri"/>
              </a:rPr>
              <a:t>DIMoR</a:t>
            </a:r>
            <a:r>
              <a:rPr lang="en-US" sz="3600">
                <a:latin typeface="Calibri"/>
                <a:cs typeface="Calibri"/>
              </a:rPr>
              <a:t> as a tool for analysis. </a:t>
            </a:r>
            <a:br>
              <a:rPr lang="en-US" sz="3600">
                <a:latin typeface="Calibri"/>
                <a:cs typeface="Calibri"/>
              </a:rPr>
            </a:br>
            <a:br>
              <a:rPr lang="en-US" sz="3600">
                <a:latin typeface="Calibri"/>
                <a:cs typeface="Calibri"/>
              </a:rPr>
            </a:br>
            <a:endParaRPr lang="en-GB"/>
          </a:p>
        </p:txBody>
      </p:sp>
      <p:sp>
        <p:nvSpPr>
          <p:cNvPr id="3" name="Text Placeholder 2">
            <a:extLst>
              <a:ext uri="{FF2B5EF4-FFF2-40B4-BE49-F238E27FC236}">
                <a16:creationId xmlns:a16="http://schemas.microsoft.com/office/drawing/2014/main" id="{2145B3E5-F736-640D-94CC-09AAB77E1B2E}"/>
              </a:ext>
            </a:extLst>
          </p:cNvPr>
          <p:cNvSpPr>
            <a:spLocks noGrp="1"/>
          </p:cNvSpPr>
          <p:nvPr>
            <p:ph type="body" sz="quarter" idx="14"/>
          </p:nvPr>
        </p:nvSpPr>
        <p:spPr/>
        <p:txBody>
          <a:bodyPr/>
          <a:lstStyle/>
          <a:p>
            <a:endParaRPr lang="en-US" sz="2400">
              <a:latin typeface="Calibri"/>
              <a:cs typeface="Calibri"/>
            </a:endParaRPr>
          </a:p>
          <a:p>
            <a:endParaRPr lang="en-GB"/>
          </a:p>
        </p:txBody>
      </p:sp>
      <p:sp>
        <p:nvSpPr>
          <p:cNvPr id="7" name="TextBox 1">
            <a:extLst>
              <a:ext uri="{FF2B5EF4-FFF2-40B4-BE49-F238E27FC236}">
                <a16:creationId xmlns:a16="http://schemas.microsoft.com/office/drawing/2014/main" id="{BDF4196A-39D8-3521-2601-605D2F78FBB4}"/>
              </a:ext>
            </a:extLst>
          </p:cNvPr>
          <p:cNvSpPr txBox="1"/>
          <p:nvPr/>
        </p:nvSpPr>
        <p:spPr>
          <a:xfrm>
            <a:off x="10987405" y="6414446"/>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RM</a:t>
            </a:r>
            <a:endParaRPr lang="en-GB" b="1">
              <a:solidFill>
                <a:schemeClr val="bg1">
                  <a:lumMod val="95000"/>
                </a:schemeClr>
              </a:solidFill>
              <a:cs typeface="Arial"/>
            </a:endParaRPr>
          </a:p>
        </p:txBody>
      </p:sp>
    </p:spTree>
    <p:extLst>
      <p:ext uri="{BB962C8B-B14F-4D97-AF65-F5344CB8AC3E}">
        <p14:creationId xmlns:p14="http://schemas.microsoft.com/office/powerpoint/2010/main" val="326874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B62AC7-D458-70F9-620F-A64448E0ABCF}"/>
              </a:ext>
            </a:extLst>
          </p:cNvPr>
          <p:cNvSpPr>
            <a:spLocks noGrp="1"/>
          </p:cNvSpPr>
          <p:nvPr>
            <p:ph type="title"/>
          </p:nvPr>
        </p:nvSpPr>
        <p:spPr>
          <a:xfrm>
            <a:off x="637019" y="482966"/>
            <a:ext cx="4815810" cy="720000"/>
          </a:xfrm>
        </p:spPr>
        <p:txBody>
          <a:bodyPr/>
          <a:lstStyle/>
          <a:p>
            <a:r>
              <a:rPr lang="en-GB"/>
              <a:t>Plan</a:t>
            </a:r>
          </a:p>
        </p:txBody>
      </p:sp>
      <p:sp>
        <p:nvSpPr>
          <p:cNvPr id="5" name="Text Placeholder 4">
            <a:extLst>
              <a:ext uri="{FF2B5EF4-FFF2-40B4-BE49-F238E27FC236}">
                <a16:creationId xmlns:a16="http://schemas.microsoft.com/office/drawing/2014/main" id="{9443462A-6575-5C64-C890-D7AE5680217F}"/>
              </a:ext>
            </a:extLst>
          </p:cNvPr>
          <p:cNvSpPr>
            <a:spLocks noGrp="1"/>
          </p:cNvSpPr>
          <p:nvPr>
            <p:ph type="body" sz="quarter" idx="14"/>
          </p:nvPr>
        </p:nvSpPr>
        <p:spPr>
          <a:xfrm>
            <a:off x="6693393" y="1323348"/>
            <a:ext cx="5088078" cy="3534957"/>
          </a:xfrm>
        </p:spPr>
        <p:txBody>
          <a:bodyPr vert="horz" lIns="0" tIns="331200" rIns="0" bIns="0" rtlCol="0" anchor="t">
            <a:normAutofit fontScale="92500"/>
          </a:bodyPr>
          <a:lstStyle/>
          <a:p>
            <a:pPr marL="342900" indent="-342900">
              <a:lnSpc>
                <a:spcPct val="150000"/>
              </a:lnSpc>
              <a:buFont typeface="Arial" panose="020B0604020202020204" pitchFamily="34" charset="0"/>
              <a:buChar char="•"/>
            </a:pPr>
            <a:r>
              <a:rPr lang="en-GB" sz="2000"/>
              <a:t>Introduce the </a:t>
            </a:r>
            <a:r>
              <a:rPr lang="en-GB" sz="2000" err="1"/>
              <a:t>DIMoR</a:t>
            </a:r>
            <a:r>
              <a:rPr lang="en-GB" sz="2000"/>
              <a:t> and how it was developed</a:t>
            </a:r>
            <a:endParaRPr lang="en-GB" sz="2000">
              <a:cs typeface="Arial"/>
            </a:endParaRPr>
          </a:p>
          <a:p>
            <a:pPr marL="342900" indent="-342900">
              <a:lnSpc>
                <a:spcPct val="150000"/>
              </a:lnSpc>
              <a:buFont typeface="Arial" panose="020B0604020202020204" pitchFamily="34" charset="0"/>
              <a:buChar char="•"/>
            </a:pPr>
            <a:r>
              <a:rPr lang="en-GB" sz="2000"/>
              <a:t>Illustrate how we have used the </a:t>
            </a:r>
            <a:r>
              <a:rPr lang="en-GB" sz="2000" err="1"/>
              <a:t>DIMoR</a:t>
            </a:r>
            <a:r>
              <a:rPr lang="en-GB" sz="2000"/>
              <a:t> as a lens for analysis within our own research linked to COVID-19</a:t>
            </a:r>
            <a:endParaRPr lang="en-GB" sz="2000">
              <a:cs typeface="Arial"/>
            </a:endParaRPr>
          </a:p>
          <a:p>
            <a:pPr marL="342900" indent="-342900">
              <a:lnSpc>
                <a:spcPct val="150000"/>
              </a:lnSpc>
              <a:buFont typeface="Arial" panose="020B0604020202020204" pitchFamily="34" charset="0"/>
              <a:buChar char="•"/>
            </a:pPr>
            <a:r>
              <a:rPr lang="en-GB" sz="2000"/>
              <a:t>Invite expressions of interest in developing practical applications using the model</a:t>
            </a:r>
          </a:p>
        </p:txBody>
      </p:sp>
      <p:sp>
        <p:nvSpPr>
          <p:cNvPr id="7" name="TextBox 6">
            <a:extLst>
              <a:ext uri="{FF2B5EF4-FFF2-40B4-BE49-F238E27FC236}">
                <a16:creationId xmlns:a16="http://schemas.microsoft.com/office/drawing/2014/main" id="{7579C2B0-39C4-AE42-1B43-1DCD43A6F027}"/>
              </a:ext>
            </a:extLst>
          </p:cNvPr>
          <p:cNvSpPr txBox="1"/>
          <p:nvPr/>
        </p:nvSpPr>
        <p:spPr>
          <a:xfrm>
            <a:off x="2596551" y="5486401"/>
            <a:ext cx="9011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https://www.glos.ac.uk/content/reconsidering-resilience-in-education/</a:t>
            </a:r>
            <a:r>
              <a:rPr lang="en-US"/>
              <a:t> </a:t>
            </a:r>
          </a:p>
        </p:txBody>
      </p:sp>
      <p:pic>
        <p:nvPicPr>
          <p:cNvPr id="8" name="Online Media 7" title="Reconsidering Resilience in Education visualisation">
            <a:hlinkClick r:id="" action="ppaction://media"/>
            <a:extLst>
              <a:ext uri="{FF2B5EF4-FFF2-40B4-BE49-F238E27FC236}">
                <a16:creationId xmlns:a16="http://schemas.microsoft.com/office/drawing/2014/main" id="{75C2D721-7F57-56D4-45A0-DB9710517D6E}"/>
              </a:ext>
            </a:extLst>
          </p:cNvPr>
          <p:cNvPicPr>
            <a:picLocks noRot="1" noChangeAspect="1"/>
          </p:cNvPicPr>
          <p:nvPr>
            <a:videoFile r:link="rId1"/>
          </p:nvPr>
        </p:nvPicPr>
        <p:blipFill>
          <a:blip r:embed="rId4"/>
          <a:stretch>
            <a:fillRect/>
          </a:stretch>
        </p:blipFill>
        <p:spPr>
          <a:xfrm>
            <a:off x="533431" y="1234293"/>
            <a:ext cx="5947432" cy="3922382"/>
          </a:xfrm>
          <a:prstGeom prst="rect">
            <a:avLst/>
          </a:prstGeom>
        </p:spPr>
      </p:pic>
      <p:sp>
        <p:nvSpPr>
          <p:cNvPr id="3" name="TextBox 2">
            <a:extLst>
              <a:ext uri="{FF2B5EF4-FFF2-40B4-BE49-F238E27FC236}">
                <a16:creationId xmlns:a16="http://schemas.microsoft.com/office/drawing/2014/main" id="{640A1964-C117-9518-1022-6C41D48FA69D}"/>
              </a:ext>
            </a:extLst>
          </p:cNvPr>
          <p:cNvSpPr txBox="1"/>
          <p:nvPr/>
        </p:nvSpPr>
        <p:spPr>
          <a:xfrm>
            <a:off x="10808733" y="642226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chemeClr val="bg1"/>
                </a:solidFill>
              </a:rPr>
              <a:t>TrM</a:t>
            </a:r>
            <a:endParaRPr lang="en-US" err="1">
              <a:solidFill>
                <a:schemeClr val="bg1"/>
              </a:solidFill>
              <a:cs typeface="Arial"/>
            </a:endParaRPr>
          </a:p>
        </p:txBody>
      </p:sp>
    </p:spTree>
    <p:extLst>
      <p:ext uri="{BB962C8B-B14F-4D97-AF65-F5344CB8AC3E}">
        <p14:creationId xmlns:p14="http://schemas.microsoft.com/office/powerpoint/2010/main" val="80790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ACA8-59DE-BA8C-9B5D-1A368D596B84}"/>
              </a:ext>
            </a:extLst>
          </p:cNvPr>
          <p:cNvSpPr>
            <a:spLocks noGrp="1"/>
          </p:cNvSpPr>
          <p:nvPr>
            <p:ph type="title"/>
          </p:nvPr>
        </p:nvSpPr>
        <p:spPr/>
        <p:txBody>
          <a:bodyPr anchor="t">
            <a:normAutofit fontScale="90000"/>
          </a:bodyPr>
          <a:lstStyle/>
          <a:p>
            <a:r>
              <a:rPr lang="en-US" sz="3200">
                <a:solidFill>
                  <a:schemeClr val="accent1"/>
                </a:solidFill>
              </a:rPr>
              <a:t>What does the </a:t>
            </a:r>
            <a:r>
              <a:rPr lang="en-US" sz="3200" err="1">
                <a:solidFill>
                  <a:schemeClr val="accent1"/>
                </a:solidFill>
              </a:rPr>
              <a:t>DIMoR</a:t>
            </a:r>
            <a:r>
              <a:rPr lang="en-US" sz="3200">
                <a:solidFill>
                  <a:schemeClr val="accent1"/>
                </a:solidFill>
              </a:rPr>
              <a:t> offer?</a:t>
            </a:r>
          </a:p>
        </p:txBody>
      </p:sp>
      <p:graphicFrame>
        <p:nvGraphicFramePr>
          <p:cNvPr id="6" name="Text Placeholder 2">
            <a:extLst>
              <a:ext uri="{FF2B5EF4-FFF2-40B4-BE49-F238E27FC236}">
                <a16:creationId xmlns:a16="http://schemas.microsoft.com/office/drawing/2014/main" id="{1566F4DC-6DE4-2E7E-4CD2-91FB803CBD70}"/>
              </a:ext>
            </a:extLst>
          </p:cNvPr>
          <p:cNvGraphicFramePr/>
          <p:nvPr>
            <p:extLst>
              <p:ext uri="{D42A27DB-BD31-4B8C-83A1-F6EECF244321}">
                <p14:modId xmlns:p14="http://schemas.microsoft.com/office/powerpoint/2010/main" val="1433262705"/>
              </p:ext>
            </p:extLst>
          </p:nvPr>
        </p:nvGraphicFramePr>
        <p:xfrm>
          <a:off x="692597" y="1596961"/>
          <a:ext cx="10652400" cy="4373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4" name="TextBox 223">
            <a:extLst>
              <a:ext uri="{FF2B5EF4-FFF2-40B4-BE49-F238E27FC236}">
                <a16:creationId xmlns:a16="http://schemas.microsoft.com/office/drawing/2014/main" id="{DC352282-CC56-5AD8-726F-64CFE0F27A49}"/>
              </a:ext>
            </a:extLst>
          </p:cNvPr>
          <p:cNvSpPr txBox="1"/>
          <p:nvPr/>
        </p:nvSpPr>
        <p:spPr>
          <a:xfrm>
            <a:off x="10987405" y="6414446"/>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RM</a:t>
            </a:r>
            <a:endParaRPr lang="en-GB" b="1">
              <a:solidFill>
                <a:schemeClr val="bg1">
                  <a:lumMod val="95000"/>
                </a:schemeClr>
              </a:solidFill>
              <a:cs typeface="Arial"/>
            </a:endParaRPr>
          </a:p>
        </p:txBody>
      </p:sp>
    </p:spTree>
    <p:extLst>
      <p:ext uri="{BB962C8B-B14F-4D97-AF65-F5344CB8AC3E}">
        <p14:creationId xmlns:p14="http://schemas.microsoft.com/office/powerpoint/2010/main" val="2774888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1ACA8-59DE-BA8C-9B5D-1A368D596B84}"/>
              </a:ext>
            </a:extLst>
          </p:cNvPr>
          <p:cNvSpPr>
            <a:spLocks noGrp="1"/>
          </p:cNvSpPr>
          <p:nvPr>
            <p:ph type="title"/>
          </p:nvPr>
        </p:nvSpPr>
        <p:spPr>
          <a:xfrm>
            <a:off x="522000" y="842400"/>
            <a:ext cx="4872960" cy="720000"/>
          </a:xfrm>
        </p:spPr>
        <p:txBody>
          <a:bodyPr anchor="t">
            <a:normAutofit/>
          </a:bodyPr>
          <a:lstStyle/>
          <a:p>
            <a:r>
              <a:rPr lang="en-US"/>
              <a:t>Next steps</a:t>
            </a:r>
          </a:p>
        </p:txBody>
      </p:sp>
      <p:graphicFrame>
        <p:nvGraphicFramePr>
          <p:cNvPr id="5" name="Text Placeholder 2">
            <a:extLst>
              <a:ext uri="{FF2B5EF4-FFF2-40B4-BE49-F238E27FC236}">
                <a16:creationId xmlns:a16="http://schemas.microsoft.com/office/drawing/2014/main" id="{DB86C706-1204-86DB-9192-5A221F35BDE9}"/>
              </a:ext>
            </a:extLst>
          </p:cNvPr>
          <p:cNvGraphicFramePr/>
          <p:nvPr>
            <p:extLst>
              <p:ext uri="{D42A27DB-BD31-4B8C-83A1-F6EECF244321}">
                <p14:modId xmlns:p14="http://schemas.microsoft.com/office/powerpoint/2010/main" val="3698662765"/>
              </p:ext>
            </p:extLst>
          </p:nvPr>
        </p:nvGraphicFramePr>
        <p:xfrm>
          <a:off x="522000" y="1267326"/>
          <a:ext cx="10652400" cy="4672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a:extLst>
              <a:ext uri="{FF2B5EF4-FFF2-40B4-BE49-F238E27FC236}">
                <a16:creationId xmlns:a16="http://schemas.microsoft.com/office/drawing/2014/main" id="{FED27483-E366-3D40-499F-229B6EF509BE}"/>
              </a:ext>
            </a:extLst>
          </p:cNvPr>
          <p:cNvSpPr txBox="1"/>
          <p:nvPr/>
        </p:nvSpPr>
        <p:spPr>
          <a:xfrm>
            <a:off x="10987405" y="6414446"/>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RM</a:t>
            </a:r>
            <a:endParaRPr lang="en-GB" b="1">
              <a:solidFill>
                <a:schemeClr val="bg1">
                  <a:lumMod val="95000"/>
                </a:schemeClr>
              </a:solidFill>
              <a:cs typeface="Arial"/>
            </a:endParaRPr>
          </a:p>
        </p:txBody>
      </p:sp>
    </p:spTree>
    <p:extLst>
      <p:ext uri="{BB962C8B-B14F-4D97-AF65-F5344CB8AC3E}">
        <p14:creationId xmlns:p14="http://schemas.microsoft.com/office/powerpoint/2010/main" val="406834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50067A-A5A7-20AE-A254-CC12A4CDD7A9}"/>
              </a:ext>
            </a:extLst>
          </p:cNvPr>
          <p:cNvSpPr>
            <a:spLocks noGrp="1"/>
          </p:cNvSpPr>
          <p:nvPr>
            <p:ph type="title"/>
          </p:nvPr>
        </p:nvSpPr>
        <p:spPr>
          <a:xfrm>
            <a:off x="522000" y="842400"/>
            <a:ext cx="4872960" cy="720000"/>
          </a:xfrm>
        </p:spPr>
        <p:txBody>
          <a:bodyPr anchor="t">
            <a:normAutofit/>
          </a:bodyPr>
          <a:lstStyle/>
          <a:p>
            <a:endParaRPr lang="en-US"/>
          </a:p>
          <a:p>
            <a:endParaRPr lang="en-US"/>
          </a:p>
        </p:txBody>
      </p:sp>
      <p:graphicFrame>
        <p:nvGraphicFramePr>
          <p:cNvPr id="10" name="Text Placeholder 3">
            <a:extLst>
              <a:ext uri="{FF2B5EF4-FFF2-40B4-BE49-F238E27FC236}">
                <a16:creationId xmlns:a16="http://schemas.microsoft.com/office/drawing/2014/main" id="{A1B186DA-6715-B0F3-0A46-E32C8010EB0D}"/>
              </a:ext>
            </a:extLst>
          </p:cNvPr>
          <p:cNvGraphicFramePr/>
          <p:nvPr>
            <p:extLst>
              <p:ext uri="{D42A27DB-BD31-4B8C-83A1-F6EECF244321}">
                <p14:modId xmlns:p14="http://schemas.microsoft.com/office/powerpoint/2010/main" val="2419765223"/>
              </p:ext>
            </p:extLst>
          </p:nvPr>
        </p:nvGraphicFramePr>
        <p:xfrm>
          <a:off x="522000" y="603474"/>
          <a:ext cx="10652400" cy="4373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9622CD77-B1CB-D430-D455-8579C278A488}"/>
              </a:ext>
            </a:extLst>
          </p:cNvPr>
          <p:cNvSpPr txBox="1"/>
          <p:nvPr/>
        </p:nvSpPr>
        <p:spPr>
          <a:xfrm>
            <a:off x="1017599" y="4976955"/>
            <a:ext cx="10436463" cy="646331"/>
          </a:xfrm>
          <a:prstGeom prst="rect">
            <a:avLst/>
          </a:prstGeom>
          <a:noFill/>
        </p:spPr>
        <p:txBody>
          <a:bodyPr wrap="square">
            <a:spAutoFit/>
          </a:bodyPr>
          <a:lstStyle/>
          <a:p>
            <a:pPr algn="ctr"/>
            <a:r>
              <a:rPr lang="en-US" sz="1800"/>
              <a:t>Expressions of interest: please contact </a:t>
            </a:r>
            <a:r>
              <a:rPr lang="en-US" sz="1800">
                <a:hlinkClick r:id="rId7"/>
              </a:rPr>
              <a:t>ashafi@glos.ac.uk</a:t>
            </a:r>
            <a:r>
              <a:rPr lang="en-US" sz="1800"/>
              <a:t>, </a:t>
            </a:r>
            <a:r>
              <a:rPr lang="en-US" sz="1800">
                <a:hlinkClick r:id="rId8"/>
              </a:rPr>
              <a:t>tmiddleton1@glos.ac.uk</a:t>
            </a:r>
            <a:r>
              <a:rPr lang="en-US" sz="1800"/>
              <a:t>, </a:t>
            </a:r>
            <a:r>
              <a:rPr lang="en-US" sz="1800">
                <a:hlinkClick r:id="rId9"/>
              </a:rPr>
              <a:t>rmillican@glos.ac.uk</a:t>
            </a:r>
            <a:r>
              <a:rPr lang="en-US" sz="1800"/>
              <a:t>, </a:t>
            </a:r>
            <a:r>
              <a:rPr lang="en-US" sz="1800">
                <a:hlinkClick r:id="rId10"/>
              </a:rPr>
              <a:t>stempleton@glos.ac.uk</a:t>
            </a:r>
            <a:endParaRPr lang="en-GB"/>
          </a:p>
        </p:txBody>
      </p:sp>
      <p:sp>
        <p:nvSpPr>
          <p:cNvPr id="63" name="TextBox 62">
            <a:extLst>
              <a:ext uri="{FF2B5EF4-FFF2-40B4-BE49-F238E27FC236}">
                <a16:creationId xmlns:a16="http://schemas.microsoft.com/office/drawing/2014/main" id="{3E545CF2-23C4-1D84-CE6A-E7BCC4467C85}"/>
              </a:ext>
            </a:extLst>
          </p:cNvPr>
          <p:cNvSpPr txBox="1"/>
          <p:nvPr/>
        </p:nvSpPr>
        <p:spPr>
          <a:xfrm>
            <a:off x="10987405" y="6414446"/>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RM</a:t>
            </a:r>
            <a:endParaRPr lang="en-GB" b="1">
              <a:solidFill>
                <a:schemeClr val="bg1">
                  <a:lumMod val="95000"/>
                </a:schemeClr>
              </a:solidFill>
              <a:cs typeface="Arial"/>
            </a:endParaRPr>
          </a:p>
        </p:txBody>
      </p:sp>
    </p:spTree>
    <p:extLst>
      <p:ext uri="{BB962C8B-B14F-4D97-AF65-F5344CB8AC3E}">
        <p14:creationId xmlns:p14="http://schemas.microsoft.com/office/powerpoint/2010/main" val="1053053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EDB29-9361-2CFB-E764-EB684F7B105C}"/>
              </a:ext>
            </a:extLst>
          </p:cNvPr>
          <p:cNvSpPr>
            <a:spLocks noGrp="1"/>
          </p:cNvSpPr>
          <p:nvPr>
            <p:ph type="body" sz="quarter" idx="14"/>
          </p:nvPr>
        </p:nvSpPr>
        <p:spPr>
          <a:xfrm>
            <a:off x="523235" y="1425921"/>
            <a:ext cx="11208449" cy="4739259"/>
          </a:xfrm>
        </p:spPr>
        <p:txBody>
          <a:bodyPr vert="horz" lIns="0" tIns="331200" rIns="0" bIns="0" rtlCol="0" anchor="t">
            <a:normAutofit fontScale="85000" lnSpcReduction="20000"/>
          </a:bodyPr>
          <a:lstStyle/>
          <a:p>
            <a:pPr>
              <a:lnSpc>
                <a:spcPct val="120000"/>
              </a:lnSpc>
              <a:spcAft>
                <a:spcPts val="300"/>
              </a:spcAft>
            </a:pPr>
            <a:r>
              <a:rPr lang="en-GB" err="1">
                <a:ea typeface="+mn-lt"/>
                <a:cs typeface="+mn-lt"/>
              </a:rPr>
              <a:t>ahmed</a:t>
            </a:r>
            <a:r>
              <a:rPr lang="en-GB">
                <a:ea typeface="+mn-lt"/>
                <a:cs typeface="+mn-lt"/>
              </a:rPr>
              <a:t> Shafi, A., Hatley, J., Middleton, T., Millican, R. and Templeton, S. (2018) 'The role of assessment feedback in developing academic buoyancy', </a:t>
            </a:r>
            <a:r>
              <a:rPr lang="en-GB" i="1">
                <a:ea typeface="+mn-lt"/>
                <a:cs typeface="+mn-lt"/>
              </a:rPr>
              <a:t>Assessment &amp; Evaluation in Higher Education</a:t>
            </a:r>
            <a:r>
              <a:rPr lang="en-GB">
                <a:ea typeface="+mn-lt"/>
                <a:cs typeface="+mn-lt"/>
              </a:rPr>
              <a:t>, </a:t>
            </a:r>
            <a:r>
              <a:rPr lang="en-GB" i="1">
                <a:ea typeface="+mn-lt"/>
                <a:cs typeface="+mn-lt"/>
              </a:rPr>
              <a:t>43</a:t>
            </a:r>
            <a:r>
              <a:rPr lang="en-GB">
                <a:ea typeface="+mn-lt"/>
                <a:cs typeface="+mn-lt"/>
              </a:rPr>
              <a:t>(3), pp.415-427.</a:t>
            </a:r>
          </a:p>
          <a:p>
            <a:pPr>
              <a:lnSpc>
                <a:spcPct val="120000"/>
              </a:lnSpc>
              <a:spcAft>
                <a:spcPts val="300"/>
              </a:spcAft>
            </a:pPr>
            <a:r>
              <a:rPr lang="en-US">
                <a:cs typeface="Arial"/>
              </a:rPr>
              <a:t>Arendt, H. (2018) </a:t>
            </a:r>
            <a:r>
              <a:rPr lang="en-US" i="1">
                <a:cs typeface="Arial"/>
              </a:rPr>
              <a:t>The human condition (2nd ed.). </a:t>
            </a:r>
            <a:r>
              <a:rPr lang="en-US">
                <a:cs typeface="Arial"/>
              </a:rPr>
              <a:t>University of Chicago Press.</a:t>
            </a:r>
          </a:p>
          <a:p>
            <a:pPr>
              <a:lnSpc>
                <a:spcPct val="120000"/>
              </a:lnSpc>
              <a:spcAft>
                <a:spcPts val="300"/>
              </a:spcAft>
            </a:pPr>
            <a:r>
              <a:rPr lang="en-GB">
                <a:ea typeface="+mn-lt"/>
                <a:cs typeface="+mn-lt"/>
              </a:rPr>
              <a:t>Bronfenbrenner, U. (1979) </a:t>
            </a:r>
            <a:r>
              <a:rPr lang="en-GB" i="1">
                <a:ea typeface="+mn-lt"/>
                <a:cs typeface="+mn-lt"/>
              </a:rPr>
              <a:t>The ecology of human development</a:t>
            </a:r>
            <a:r>
              <a:rPr lang="en-GB">
                <a:ea typeface="+mn-lt"/>
                <a:cs typeface="+mn-lt"/>
              </a:rPr>
              <a:t>. Harvard university press.</a:t>
            </a:r>
            <a:endParaRPr lang="en-GB">
              <a:cs typeface="Arial"/>
            </a:endParaRPr>
          </a:p>
          <a:p>
            <a:pPr>
              <a:lnSpc>
                <a:spcPct val="120000"/>
              </a:lnSpc>
              <a:spcAft>
                <a:spcPts val="300"/>
              </a:spcAft>
            </a:pPr>
            <a:r>
              <a:rPr lang="en-GB">
                <a:ea typeface="+mn-lt"/>
                <a:cs typeface="+mn-lt"/>
              </a:rPr>
              <a:t>Daniel, B., Wassell, S. &amp; Gilligan, R. (1999) </a:t>
            </a:r>
            <a:r>
              <a:rPr lang="en-GB" i="1">
                <a:ea typeface="+mn-lt"/>
                <a:cs typeface="+mn-lt"/>
              </a:rPr>
              <a:t>Child Development for Child Care and Protection Workers. </a:t>
            </a:r>
            <a:r>
              <a:rPr lang="en-GB">
                <a:ea typeface="+mn-lt"/>
                <a:cs typeface="+mn-lt"/>
              </a:rPr>
              <a:t>London: Jessica Kingsley Publishers</a:t>
            </a:r>
          </a:p>
          <a:p>
            <a:pPr>
              <a:lnSpc>
                <a:spcPct val="120000"/>
              </a:lnSpc>
              <a:spcAft>
                <a:spcPts val="300"/>
              </a:spcAft>
            </a:pPr>
            <a:r>
              <a:rPr lang="en-GB">
                <a:ea typeface="+mn-lt"/>
                <a:cs typeface="+mn-lt"/>
              </a:rPr>
              <a:t>Downes, P. (2017) 'Extended Paper: Reconceptualising Foundational Assumptions of Resilience: A Cross-Cultural, Spatial Systems Domain of Relevance for Agency and Phenomenology in Resilience', </a:t>
            </a:r>
            <a:r>
              <a:rPr lang="en-GB" i="1">
                <a:ea typeface="+mn-lt"/>
                <a:cs typeface="+mn-lt"/>
              </a:rPr>
              <a:t>International Journal of Emotional Education</a:t>
            </a:r>
            <a:r>
              <a:rPr lang="en-GB">
                <a:ea typeface="+mn-lt"/>
                <a:cs typeface="+mn-lt"/>
              </a:rPr>
              <a:t>, </a:t>
            </a:r>
            <a:r>
              <a:rPr lang="en-GB" i="1">
                <a:ea typeface="+mn-lt"/>
                <a:cs typeface="+mn-lt"/>
              </a:rPr>
              <a:t>9</a:t>
            </a:r>
            <a:r>
              <a:rPr lang="en-GB">
                <a:ea typeface="+mn-lt"/>
                <a:cs typeface="+mn-lt"/>
              </a:rPr>
              <a:t>(1), pp.99-120.</a:t>
            </a:r>
            <a:endParaRPr lang="en-GB">
              <a:cs typeface="Arial"/>
            </a:endParaRPr>
          </a:p>
          <a:p>
            <a:pPr>
              <a:lnSpc>
                <a:spcPct val="120000"/>
              </a:lnSpc>
              <a:spcAft>
                <a:spcPts val="300"/>
              </a:spcAft>
            </a:pPr>
            <a:r>
              <a:rPr lang="en-GB">
                <a:ea typeface="+mn-lt"/>
                <a:cs typeface="+mn-lt"/>
              </a:rPr>
              <a:t>Morin, E (2008) </a:t>
            </a:r>
            <a:r>
              <a:rPr lang="en-GB" i="1">
                <a:ea typeface="+mn-lt"/>
                <a:cs typeface="+mn-lt"/>
              </a:rPr>
              <a:t>Introduction to the Complete Thought, </a:t>
            </a:r>
            <a:r>
              <a:rPr lang="en-GB" err="1">
                <a:ea typeface="+mn-lt"/>
                <a:cs typeface="+mn-lt"/>
              </a:rPr>
              <a:t>Gedisa</a:t>
            </a:r>
            <a:r>
              <a:rPr lang="en-GB">
                <a:ea typeface="+mn-lt"/>
                <a:cs typeface="+mn-lt"/>
              </a:rPr>
              <a:t>: Barcelona</a:t>
            </a:r>
            <a:endParaRPr lang="en-GB">
              <a:cs typeface="Arial"/>
            </a:endParaRPr>
          </a:p>
          <a:p>
            <a:pPr>
              <a:lnSpc>
                <a:spcPct val="120000"/>
              </a:lnSpc>
              <a:spcAft>
                <a:spcPts val="300"/>
              </a:spcAft>
            </a:pPr>
            <a:r>
              <a:rPr lang="en-GB">
                <a:ea typeface="+mn-lt"/>
                <a:cs typeface="+mn-lt"/>
              </a:rPr>
              <a:t>Ungar, M. (2013) 'Resilience, trauma, context, and culture', </a:t>
            </a:r>
            <a:r>
              <a:rPr lang="en-GB" i="1">
                <a:ea typeface="+mn-lt"/>
                <a:cs typeface="+mn-lt"/>
              </a:rPr>
              <a:t>Trauma, violence, &amp; abuse</a:t>
            </a:r>
            <a:r>
              <a:rPr lang="en-GB">
                <a:ea typeface="+mn-lt"/>
                <a:cs typeface="+mn-lt"/>
              </a:rPr>
              <a:t>, </a:t>
            </a:r>
            <a:r>
              <a:rPr lang="en-GB" i="1">
                <a:ea typeface="+mn-lt"/>
                <a:cs typeface="+mn-lt"/>
              </a:rPr>
              <a:t>14</a:t>
            </a:r>
            <a:r>
              <a:rPr lang="en-GB">
                <a:ea typeface="+mn-lt"/>
                <a:cs typeface="+mn-lt"/>
              </a:rPr>
              <a:t>(3), pp.255-266.</a:t>
            </a:r>
            <a:endParaRPr lang="en-GB">
              <a:cs typeface="Arial"/>
            </a:endParaRPr>
          </a:p>
          <a:p>
            <a:endParaRPr lang="en-GB">
              <a:cs typeface="Arial"/>
            </a:endParaRPr>
          </a:p>
        </p:txBody>
      </p:sp>
      <p:sp>
        <p:nvSpPr>
          <p:cNvPr id="3" name="Title 2">
            <a:extLst>
              <a:ext uri="{FF2B5EF4-FFF2-40B4-BE49-F238E27FC236}">
                <a16:creationId xmlns:a16="http://schemas.microsoft.com/office/drawing/2014/main" id="{2654BA4F-23DB-6B8D-FA0F-4C25E22A51E2}"/>
              </a:ext>
            </a:extLst>
          </p:cNvPr>
          <p:cNvSpPr>
            <a:spLocks noGrp="1"/>
          </p:cNvSpPr>
          <p:nvPr>
            <p:ph type="title"/>
          </p:nvPr>
        </p:nvSpPr>
        <p:spPr/>
        <p:txBody>
          <a:bodyPr/>
          <a:lstStyle/>
          <a:p>
            <a:r>
              <a:rPr lang="en-GB"/>
              <a:t>References</a:t>
            </a:r>
          </a:p>
        </p:txBody>
      </p:sp>
    </p:spTree>
    <p:extLst>
      <p:ext uri="{BB962C8B-B14F-4D97-AF65-F5344CB8AC3E}">
        <p14:creationId xmlns:p14="http://schemas.microsoft.com/office/powerpoint/2010/main" val="406496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2E1F7D-D173-4433-986A-168139586899}"/>
              </a:ext>
            </a:extLst>
          </p:cNvPr>
          <p:cNvSpPr>
            <a:spLocks noGrp="1"/>
          </p:cNvSpPr>
          <p:nvPr>
            <p:ph type="title"/>
          </p:nvPr>
        </p:nvSpPr>
        <p:spPr>
          <a:xfrm>
            <a:off x="829075" y="842400"/>
            <a:ext cx="5793330" cy="720000"/>
          </a:xfrm>
        </p:spPr>
        <p:txBody>
          <a:bodyPr>
            <a:normAutofit fontScale="90000"/>
          </a:bodyPr>
          <a:lstStyle/>
          <a:p>
            <a:r>
              <a:rPr lang="en-GB"/>
              <a:t>The Dynamic Interactive Model of Resilience (DIMoR)</a:t>
            </a:r>
          </a:p>
        </p:txBody>
      </p:sp>
      <p:sp>
        <p:nvSpPr>
          <p:cNvPr id="2" name="Text Placeholder 1">
            <a:extLst>
              <a:ext uri="{FF2B5EF4-FFF2-40B4-BE49-F238E27FC236}">
                <a16:creationId xmlns:a16="http://schemas.microsoft.com/office/drawing/2014/main" id="{FFEE5B3B-C8E8-44CD-AE96-7A7F7BDCF948}"/>
              </a:ext>
            </a:extLst>
          </p:cNvPr>
          <p:cNvSpPr>
            <a:spLocks noGrp="1"/>
          </p:cNvSpPr>
          <p:nvPr>
            <p:ph type="body" sz="quarter" idx="14"/>
          </p:nvPr>
        </p:nvSpPr>
        <p:spPr>
          <a:xfrm>
            <a:off x="1102317" y="2133600"/>
            <a:ext cx="5370513" cy="3797642"/>
          </a:xfrm>
        </p:spPr>
        <p:txBody>
          <a:bodyPr vert="horz" lIns="0" tIns="331200" rIns="0" bIns="0" rtlCol="0" anchor="t">
            <a:normAutofit/>
          </a:bodyPr>
          <a:lstStyle/>
          <a:p>
            <a:pPr marL="342900" indent="-342900">
              <a:buFont typeface="Arial"/>
              <a:buChar char="•"/>
            </a:pPr>
            <a:r>
              <a:rPr lang="en-GB"/>
              <a:t>Builds on existing models</a:t>
            </a:r>
            <a:endParaRPr lang="en-GB">
              <a:cs typeface="Arial"/>
            </a:endParaRPr>
          </a:p>
          <a:p>
            <a:pPr marL="342900" indent="-342900">
              <a:buFont typeface="Arial"/>
              <a:buChar char="•"/>
            </a:pPr>
            <a:r>
              <a:rPr lang="en-GB"/>
              <a:t>Is dynamic, interactive and emergent </a:t>
            </a:r>
            <a:endParaRPr lang="en-US">
              <a:cs typeface="Arial"/>
            </a:endParaRPr>
          </a:p>
          <a:p>
            <a:pPr marL="342900" indent="-342900">
              <a:buFont typeface="Arial"/>
              <a:buChar char="•"/>
            </a:pPr>
            <a:r>
              <a:rPr lang="en-GB"/>
              <a:t>Recognises individual agency + interactions with other systems </a:t>
            </a:r>
            <a:endParaRPr lang="en-US">
              <a:cs typeface="Arial"/>
            </a:endParaRPr>
          </a:p>
        </p:txBody>
      </p:sp>
      <p:pic>
        <p:nvPicPr>
          <p:cNvPr id="4" name="Picture 3">
            <a:extLst>
              <a:ext uri="{FF2B5EF4-FFF2-40B4-BE49-F238E27FC236}">
                <a16:creationId xmlns:a16="http://schemas.microsoft.com/office/drawing/2014/main" id="{C25E1263-C6EA-4EF7-BF8C-62CCC5673B8A}"/>
              </a:ext>
            </a:extLst>
          </p:cNvPr>
          <p:cNvPicPr>
            <a:picLocks noChangeAspect="1"/>
          </p:cNvPicPr>
          <p:nvPr/>
        </p:nvPicPr>
        <p:blipFill rotWithShape="1">
          <a:blip r:embed="rId3"/>
          <a:srcRect l="26717" r="26717"/>
          <a:stretch/>
        </p:blipFill>
        <p:spPr>
          <a:xfrm>
            <a:off x="7388110" y="950955"/>
            <a:ext cx="3312995" cy="4980287"/>
          </a:xfrm>
          <a:prstGeom prst="rect">
            <a:avLst/>
          </a:prstGeom>
        </p:spPr>
      </p:pic>
      <p:sp>
        <p:nvSpPr>
          <p:cNvPr id="6" name="TextBox 5">
            <a:extLst>
              <a:ext uri="{FF2B5EF4-FFF2-40B4-BE49-F238E27FC236}">
                <a16:creationId xmlns:a16="http://schemas.microsoft.com/office/drawing/2014/main" id="{4685DB1A-4E82-16AB-1DF8-8206DE7D2F7D}"/>
              </a:ext>
            </a:extLst>
          </p:cNvPr>
          <p:cNvSpPr txBox="1"/>
          <p:nvPr/>
        </p:nvSpPr>
        <p:spPr>
          <a:xfrm>
            <a:off x="10808733" y="642226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chemeClr val="bg1"/>
                </a:solidFill>
              </a:rPr>
              <a:t>TrM</a:t>
            </a:r>
            <a:endParaRPr lang="en-US" err="1">
              <a:solidFill>
                <a:schemeClr val="bg1"/>
              </a:solidFill>
              <a:cs typeface="Arial"/>
            </a:endParaRPr>
          </a:p>
        </p:txBody>
      </p:sp>
    </p:spTree>
    <p:extLst>
      <p:ext uri="{BB962C8B-B14F-4D97-AF65-F5344CB8AC3E}">
        <p14:creationId xmlns:p14="http://schemas.microsoft.com/office/powerpoint/2010/main" val="425347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3B999-8FC0-4EC8-9450-C2AD2702EA8E}"/>
              </a:ext>
            </a:extLst>
          </p:cNvPr>
          <p:cNvPicPr/>
          <p:nvPr/>
        </p:nvPicPr>
        <p:blipFill rotWithShape="1">
          <a:blip r:embed="rId3">
            <a:extLst>
              <a:ext uri="{28A0092B-C50C-407E-A947-70E740481C1C}">
                <a14:useLocalDpi xmlns:a14="http://schemas.microsoft.com/office/drawing/2010/main" val="0"/>
              </a:ext>
            </a:extLst>
          </a:blip>
          <a:srcRect t="5009" b="3972"/>
          <a:stretch/>
        </p:blipFill>
        <p:spPr bwMode="auto">
          <a:xfrm>
            <a:off x="2506894" y="0"/>
            <a:ext cx="7582328" cy="6377404"/>
          </a:xfrm>
          <a:prstGeom prst="rect">
            <a:avLst/>
          </a:prstGeom>
          <a:noFill/>
        </p:spPr>
      </p:pic>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a:xfrm>
            <a:off x="379760" y="206758"/>
            <a:ext cx="4815810" cy="720000"/>
          </a:xfrm>
        </p:spPr>
        <p:txBody>
          <a:bodyPr/>
          <a:lstStyle/>
          <a:p>
            <a:r>
              <a:rPr lang="en-GB"/>
              <a:t>The DIMoR</a:t>
            </a:r>
          </a:p>
        </p:txBody>
      </p:sp>
      <p:sp>
        <p:nvSpPr>
          <p:cNvPr id="4" name="TextBox 3">
            <a:extLst>
              <a:ext uri="{FF2B5EF4-FFF2-40B4-BE49-F238E27FC236}">
                <a16:creationId xmlns:a16="http://schemas.microsoft.com/office/drawing/2014/main" id="{FAC8794D-8CE2-4F97-B6B8-E22E286355C4}"/>
              </a:ext>
            </a:extLst>
          </p:cNvPr>
          <p:cNvSpPr txBox="1"/>
          <p:nvPr/>
        </p:nvSpPr>
        <p:spPr>
          <a:xfrm>
            <a:off x="11003280" y="6377404"/>
            <a:ext cx="563880" cy="369332"/>
          </a:xfrm>
          <a:prstGeom prst="rect">
            <a:avLst/>
          </a:prstGeom>
          <a:noFill/>
        </p:spPr>
        <p:txBody>
          <a:bodyPr wrap="square" rtlCol="0">
            <a:spAutoFit/>
          </a:bodyPr>
          <a:lstStyle/>
          <a:p>
            <a:endParaRPr lang="en-GB" b="1">
              <a:solidFill>
                <a:schemeClr val="bg1">
                  <a:lumMod val="95000"/>
                </a:schemeClr>
              </a:solidFill>
            </a:endParaRPr>
          </a:p>
        </p:txBody>
      </p:sp>
      <p:sp>
        <p:nvSpPr>
          <p:cNvPr id="6" name="TextBox 5">
            <a:extLst>
              <a:ext uri="{FF2B5EF4-FFF2-40B4-BE49-F238E27FC236}">
                <a16:creationId xmlns:a16="http://schemas.microsoft.com/office/drawing/2014/main" id="{F4B8876C-02BF-09D3-B487-82BE0193BDC2}"/>
              </a:ext>
            </a:extLst>
          </p:cNvPr>
          <p:cNvSpPr txBox="1"/>
          <p:nvPr/>
        </p:nvSpPr>
        <p:spPr>
          <a:xfrm>
            <a:off x="10808733" y="642226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chemeClr val="bg1"/>
                </a:solidFill>
              </a:rPr>
              <a:t>TrM</a:t>
            </a:r>
            <a:endParaRPr lang="en-US" err="1">
              <a:solidFill>
                <a:schemeClr val="bg1"/>
              </a:solidFill>
              <a:cs typeface="Arial"/>
            </a:endParaRPr>
          </a:p>
        </p:txBody>
      </p:sp>
    </p:spTree>
    <p:extLst>
      <p:ext uri="{BB962C8B-B14F-4D97-AF65-F5344CB8AC3E}">
        <p14:creationId xmlns:p14="http://schemas.microsoft.com/office/powerpoint/2010/main" val="309548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AAF460-9D60-4F78-9759-219C2171242E}"/>
              </a:ext>
            </a:extLst>
          </p:cNvPr>
          <p:cNvSpPr>
            <a:spLocks noGrp="1"/>
          </p:cNvSpPr>
          <p:nvPr>
            <p:ph type="title"/>
          </p:nvPr>
        </p:nvSpPr>
        <p:spPr>
          <a:xfrm>
            <a:off x="522000" y="842400"/>
            <a:ext cx="7010016" cy="720000"/>
          </a:xfrm>
        </p:spPr>
        <p:txBody>
          <a:bodyPr>
            <a:normAutofit/>
          </a:bodyPr>
          <a:lstStyle/>
          <a:p>
            <a:r>
              <a:rPr lang="en-GB"/>
              <a:t>Theoretical underpinnings</a:t>
            </a:r>
          </a:p>
        </p:txBody>
      </p:sp>
      <p:graphicFrame>
        <p:nvGraphicFramePr>
          <p:cNvPr id="6" name="Diagram 5">
            <a:extLst>
              <a:ext uri="{FF2B5EF4-FFF2-40B4-BE49-F238E27FC236}">
                <a16:creationId xmlns:a16="http://schemas.microsoft.com/office/drawing/2014/main" id="{C50E747D-04BF-4901-9DE1-932D06CDBC98}"/>
              </a:ext>
            </a:extLst>
          </p:cNvPr>
          <p:cNvGraphicFramePr/>
          <p:nvPr>
            <p:extLst>
              <p:ext uri="{D42A27DB-BD31-4B8C-83A1-F6EECF244321}">
                <p14:modId xmlns:p14="http://schemas.microsoft.com/office/powerpoint/2010/main" val="2645488023"/>
              </p:ext>
            </p:extLst>
          </p:nvPr>
        </p:nvGraphicFramePr>
        <p:xfrm>
          <a:off x="893900" y="1480008"/>
          <a:ext cx="9796096" cy="4186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TextBox 49">
            <a:extLst>
              <a:ext uri="{FF2B5EF4-FFF2-40B4-BE49-F238E27FC236}">
                <a16:creationId xmlns:a16="http://schemas.microsoft.com/office/drawing/2014/main" id="{69CB1350-70F8-8207-79BE-0B25CBD178EE}"/>
              </a:ext>
            </a:extLst>
          </p:cNvPr>
          <p:cNvSpPr txBox="1"/>
          <p:nvPr/>
        </p:nvSpPr>
        <p:spPr>
          <a:xfrm>
            <a:off x="10808733" y="642226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solidFill>
                  <a:schemeClr val="bg1"/>
                </a:solidFill>
              </a:rPr>
              <a:t>TrM</a:t>
            </a:r>
            <a:endParaRPr lang="en-US" err="1">
              <a:solidFill>
                <a:schemeClr val="bg1"/>
              </a:solidFill>
              <a:cs typeface="Arial"/>
            </a:endParaRPr>
          </a:p>
        </p:txBody>
      </p:sp>
    </p:spTree>
    <p:extLst>
      <p:ext uri="{BB962C8B-B14F-4D97-AF65-F5344CB8AC3E}">
        <p14:creationId xmlns:p14="http://schemas.microsoft.com/office/powerpoint/2010/main" val="65562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Quad 5">
            <a:extLst>
              <a:ext uri="{FF2B5EF4-FFF2-40B4-BE49-F238E27FC236}">
                <a16:creationId xmlns:a16="http://schemas.microsoft.com/office/drawing/2014/main" id="{B6D6FA15-4CBC-4C02-A5D4-BED1999DC059}"/>
              </a:ext>
            </a:extLst>
          </p:cNvPr>
          <p:cNvSpPr/>
          <p:nvPr/>
        </p:nvSpPr>
        <p:spPr>
          <a:xfrm>
            <a:off x="3288000" y="1143425"/>
            <a:ext cx="5616000" cy="4464000"/>
          </a:xfrm>
          <a:prstGeom prst="quadArrow">
            <a:avLst>
              <a:gd name="adj1" fmla="val 22500"/>
              <a:gd name="adj2" fmla="val 3207"/>
              <a:gd name="adj3" fmla="val 225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46568ABA-EC31-4E0A-B53F-F5B25D462A6F}"/>
              </a:ext>
            </a:extLst>
          </p:cNvPr>
          <p:cNvSpPr txBox="1"/>
          <p:nvPr/>
        </p:nvSpPr>
        <p:spPr>
          <a:xfrm>
            <a:off x="4729716" y="643002"/>
            <a:ext cx="2969147" cy="369332"/>
          </a:xfrm>
          <a:prstGeom prst="rect">
            <a:avLst/>
          </a:prstGeom>
          <a:noFill/>
        </p:spPr>
        <p:txBody>
          <a:bodyPr wrap="square" lIns="91440" tIns="45720" rIns="91440" bIns="45720" rtlCol="0" anchor="t">
            <a:spAutoFit/>
          </a:bodyPr>
          <a:lstStyle/>
          <a:p>
            <a:pPr algn="ctr">
              <a:defRPr/>
            </a:pPr>
            <a:r>
              <a:rPr lang="en-GB">
                <a:latin typeface="Arial"/>
                <a:cs typeface="Arial"/>
              </a:rPr>
              <a:t>Resilience</a:t>
            </a:r>
            <a:endParaRPr lang="en-US" err="1"/>
          </a:p>
        </p:txBody>
      </p:sp>
      <p:sp>
        <p:nvSpPr>
          <p:cNvPr id="8" name="TextBox 7">
            <a:extLst>
              <a:ext uri="{FF2B5EF4-FFF2-40B4-BE49-F238E27FC236}">
                <a16:creationId xmlns:a16="http://schemas.microsoft.com/office/drawing/2014/main" id="{FDDEEE2B-EFF2-490A-985D-F847FA845D40}"/>
              </a:ext>
            </a:extLst>
          </p:cNvPr>
          <p:cNvSpPr txBox="1"/>
          <p:nvPr/>
        </p:nvSpPr>
        <p:spPr>
          <a:xfrm>
            <a:off x="9089861" y="3244334"/>
            <a:ext cx="2121377" cy="369332"/>
          </a:xfrm>
          <a:prstGeom prst="rect">
            <a:avLst/>
          </a:prstGeom>
          <a:noFill/>
        </p:spPr>
        <p:txBody>
          <a:bodyPr wrap="square" lIns="91440" tIns="45720" rIns="91440" bIns="45720" rtlCol="0" anchor="t">
            <a:spAutoFit/>
          </a:bodyPr>
          <a:lstStyle/>
          <a:p>
            <a:pPr>
              <a:defRPr/>
            </a:pPr>
            <a:r>
              <a:rPr lang="en-GB">
                <a:latin typeface="Arial"/>
                <a:cs typeface="Arial"/>
              </a:rPr>
              <a:t>Protective factors</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Box 8">
            <a:extLst>
              <a:ext uri="{FF2B5EF4-FFF2-40B4-BE49-F238E27FC236}">
                <a16:creationId xmlns:a16="http://schemas.microsoft.com/office/drawing/2014/main" id="{0B75664B-ABDE-425B-BC63-7E14D7FF19EA}"/>
              </a:ext>
            </a:extLst>
          </p:cNvPr>
          <p:cNvSpPr txBox="1"/>
          <p:nvPr/>
        </p:nvSpPr>
        <p:spPr>
          <a:xfrm>
            <a:off x="4724400" y="5660999"/>
            <a:ext cx="274320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atin typeface="Arial"/>
                <a:cs typeface="Arial"/>
              </a:rPr>
              <a:t>Vulnerability</a:t>
            </a:r>
            <a:endParaRPr kumimoji="0" lang="en-GB"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8916FF8E-3A48-47C4-804C-A586DB38E891}"/>
              </a:ext>
            </a:extLst>
          </p:cNvPr>
          <p:cNvSpPr txBox="1"/>
          <p:nvPr/>
        </p:nvSpPr>
        <p:spPr>
          <a:xfrm>
            <a:off x="1299921" y="3244334"/>
            <a:ext cx="180221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a:cs typeface="Arial"/>
              </a:rPr>
              <a:t>Adversity</a:t>
            </a: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618A3AC5-BC1E-41F4-AAAF-24A416A09CF3}"/>
              </a:ext>
            </a:extLst>
          </p:cNvPr>
          <p:cNvSpPr txBox="1"/>
          <p:nvPr/>
        </p:nvSpPr>
        <p:spPr>
          <a:xfrm>
            <a:off x="8442251" y="5845666"/>
            <a:ext cx="387025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a:latin typeface="Arial"/>
              </a:rPr>
              <a:t>Daniel</a:t>
            </a:r>
            <a:r>
              <a:rPr kumimoji="0" lang="en-GB" sz="1800" b="0" i="1" u="none" strike="noStrike" kern="1200" cap="none" spc="0" normalizeH="0" baseline="0" noProof="0">
                <a:ln>
                  <a:noFill/>
                </a:ln>
                <a:effectLst/>
                <a:uLnTx/>
                <a:uFillTx/>
                <a:latin typeface="Arial"/>
                <a:ea typeface="+mn-ea"/>
                <a:cs typeface="+mn-cs"/>
              </a:rPr>
              <a:t>, Wassell &amp; Gilligan (1999)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68E67E63-4560-42BE-A133-9CFFB3B9017E}"/>
              </a:ext>
            </a:extLst>
          </p:cNvPr>
          <p:cNvSpPr>
            <a:spLocks noGrp="1"/>
          </p:cNvSpPr>
          <p:nvPr>
            <p:ph type="title"/>
          </p:nvPr>
        </p:nvSpPr>
        <p:spPr>
          <a:xfrm>
            <a:off x="369600" y="550670"/>
            <a:ext cx="4815810" cy="720000"/>
          </a:xfrm>
        </p:spPr>
        <p:txBody>
          <a:bodyPr/>
          <a:lstStyle/>
          <a:p>
            <a:r>
              <a:rPr lang="en-GB"/>
              <a:t>Developing the Model</a:t>
            </a:r>
          </a:p>
        </p:txBody>
      </p:sp>
      <p:sp>
        <p:nvSpPr>
          <p:cNvPr id="4" name="TextBox 3">
            <a:extLst>
              <a:ext uri="{FF2B5EF4-FFF2-40B4-BE49-F238E27FC236}">
                <a16:creationId xmlns:a16="http://schemas.microsoft.com/office/drawing/2014/main" id="{E092F8B4-426F-4472-B9F1-3F3D52CE8C03}"/>
              </a:ext>
            </a:extLst>
          </p:cNvPr>
          <p:cNvSpPr txBox="1"/>
          <p:nvPr/>
        </p:nvSpPr>
        <p:spPr>
          <a:xfrm>
            <a:off x="10808733" y="642226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Arial"/>
              </a:rPr>
              <a:t>AS</a:t>
            </a:r>
          </a:p>
        </p:txBody>
      </p:sp>
    </p:spTree>
    <p:extLst>
      <p:ext uri="{BB962C8B-B14F-4D97-AF65-F5344CB8AC3E}">
        <p14:creationId xmlns:p14="http://schemas.microsoft.com/office/powerpoint/2010/main" val="213324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a:xfrm>
            <a:off x="318800" y="314142"/>
            <a:ext cx="4815810" cy="720000"/>
          </a:xfrm>
        </p:spPr>
        <p:txBody>
          <a:bodyPr/>
          <a:lstStyle/>
          <a:p>
            <a:r>
              <a:rPr lang="en-GB"/>
              <a:t>Developing the Model </a:t>
            </a:r>
          </a:p>
        </p:txBody>
      </p:sp>
      <p:pic>
        <p:nvPicPr>
          <p:cNvPr id="5" name="Picture 4">
            <a:extLst>
              <a:ext uri="{FF2B5EF4-FFF2-40B4-BE49-F238E27FC236}">
                <a16:creationId xmlns:a16="http://schemas.microsoft.com/office/drawing/2014/main" id="{3C03109D-A872-4031-9764-C9411518589D}"/>
              </a:ext>
            </a:extLst>
          </p:cNvPr>
          <p:cNvPicPr/>
          <p:nvPr/>
        </p:nvPicPr>
        <p:blipFill rotWithShape="1">
          <a:blip r:embed="rId3">
            <a:extLst>
              <a:ext uri="{28A0092B-C50C-407E-A947-70E740481C1C}">
                <a14:useLocalDpi xmlns:a14="http://schemas.microsoft.com/office/drawing/2010/main" val="0"/>
              </a:ext>
            </a:extLst>
          </a:blip>
          <a:srcRect l="6704" t="6947" r="6704" b="7579"/>
          <a:stretch/>
        </p:blipFill>
        <p:spPr bwMode="auto">
          <a:xfrm>
            <a:off x="3377971" y="1612740"/>
            <a:ext cx="4927148" cy="4297391"/>
          </a:xfrm>
          <a:prstGeom prst="rect">
            <a:avLst/>
          </a:prstGeom>
          <a:noFill/>
        </p:spPr>
      </p:pic>
      <p:sp>
        <p:nvSpPr>
          <p:cNvPr id="7" name="TextBox 6">
            <a:extLst>
              <a:ext uri="{FF2B5EF4-FFF2-40B4-BE49-F238E27FC236}">
                <a16:creationId xmlns:a16="http://schemas.microsoft.com/office/drawing/2014/main" id="{00C22F2D-63AB-4EAC-03BE-1DCBBA0A8AF1}"/>
              </a:ext>
            </a:extLst>
          </p:cNvPr>
          <p:cNvSpPr txBox="1"/>
          <p:nvPr/>
        </p:nvSpPr>
        <p:spPr>
          <a:xfrm>
            <a:off x="4597400" y="12424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Invulnerabilities</a:t>
            </a:r>
            <a:endParaRPr lang="en-US"/>
          </a:p>
        </p:txBody>
      </p:sp>
      <p:sp>
        <p:nvSpPr>
          <p:cNvPr id="9" name="TextBox 8">
            <a:extLst>
              <a:ext uri="{FF2B5EF4-FFF2-40B4-BE49-F238E27FC236}">
                <a16:creationId xmlns:a16="http://schemas.microsoft.com/office/drawing/2014/main" id="{FB1E8041-FB74-0F01-54CA-ED464A0C2E07}"/>
              </a:ext>
            </a:extLst>
          </p:cNvPr>
          <p:cNvSpPr txBox="1"/>
          <p:nvPr/>
        </p:nvSpPr>
        <p:spPr>
          <a:xfrm>
            <a:off x="2979960" y="3184072"/>
            <a:ext cx="398011" cy="1518557"/>
          </a:xfrm>
          <a:prstGeom prst="rect">
            <a:avLst/>
          </a:prstGeom>
          <a:noFill/>
        </p:spPr>
        <p:txBody>
          <a:bodyPr wrap="square" rtlCol="0">
            <a:spAutoFit/>
          </a:bodyPr>
          <a:lstStyle/>
          <a:p>
            <a:endParaRPr lang="en-GB"/>
          </a:p>
        </p:txBody>
      </p:sp>
      <p:sp>
        <p:nvSpPr>
          <p:cNvPr id="10" name="TextBox 9">
            <a:extLst>
              <a:ext uri="{FF2B5EF4-FFF2-40B4-BE49-F238E27FC236}">
                <a16:creationId xmlns:a16="http://schemas.microsoft.com/office/drawing/2014/main" id="{4BC1E6C2-80BA-52A3-52F1-FE24D495F470}"/>
              </a:ext>
            </a:extLst>
          </p:cNvPr>
          <p:cNvSpPr txBox="1"/>
          <p:nvPr/>
        </p:nvSpPr>
        <p:spPr>
          <a:xfrm>
            <a:off x="1725386" y="3650852"/>
            <a:ext cx="1652585" cy="369332"/>
          </a:xfrm>
          <a:prstGeom prst="rect">
            <a:avLst/>
          </a:prstGeom>
          <a:noFill/>
        </p:spPr>
        <p:txBody>
          <a:bodyPr vert="horz" wrap="square" lIns="91440" tIns="45720" rIns="91440" bIns="45720" rtlCol="0" anchor="t">
            <a:spAutoFit/>
          </a:bodyPr>
          <a:lstStyle/>
          <a:p>
            <a:r>
              <a:rPr lang="en-GB">
                <a:cs typeface="Arial"/>
              </a:rPr>
              <a:t>Risk factors</a:t>
            </a:r>
          </a:p>
        </p:txBody>
      </p:sp>
      <p:sp>
        <p:nvSpPr>
          <p:cNvPr id="12" name="TextBox 11">
            <a:extLst>
              <a:ext uri="{FF2B5EF4-FFF2-40B4-BE49-F238E27FC236}">
                <a16:creationId xmlns:a16="http://schemas.microsoft.com/office/drawing/2014/main" id="{07C990A9-4DD6-1510-A3E3-014DA16C23E4}"/>
              </a:ext>
            </a:extLst>
          </p:cNvPr>
          <p:cNvSpPr txBox="1"/>
          <p:nvPr/>
        </p:nvSpPr>
        <p:spPr>
          <a:xfrm>
            <a:off x="4724400" y="5917708"/>
            <a:ext cx="2332990" cy="369332"/>
          </a:xfrm>
          <a:prstGeom prst="rect">
            <a:avLst/>
          </a:prstGeom>
          <a:noFill/>
        </p:spPr>
        <p:txBody>
          <a:bodyPr wrap="square" lIns="91440" tIns="45720" rIns="91440" bIns="45720" rtlCol="0" anchor="t">
            <a:spAutoFit/>
          </a:bodyPr>
          <a:lstStyle/>
          <a:p>
            <a:pPr algn="ctr"/>
            <a:r>
              <a:rPr lang="en-GB">
                <a:cs typeface="Arial"/>
              </a:rPr>
              <a:t>Vulnerabilities</a:t>
            </a:r>
            <a:endParaRPr lang="en-US">
              <a:cs typeface="Arial"/>
            </a:endParaRPr>
          </a:p>
        </p:txBody>
      </p:sp>
      <p:sp>
        <p:nvSpPr>
          <p:cNvPr id="14" name="TextBox 13">
            <a:extLst>
              <a:ext uri="{FF2B5EF4-FFF2-40B4-BE49-F238E27FC236}">
                <a16:creationId xmlns:a16="http://schemas.microsoft.com/office/drawing/2014/main" id="{37233755-0416-8BA9-D2AA-E1D945CC6FE7}"/>
              </a:ext>
            </a:extLst>
          </p:cNvPr>
          <p:cNvSpPr txBox="1"/>
          <p:nvPr/>
        </p:nvSpPr>
        <p:spPr>
          <a:xfrm>
            <a:off x="8306858" y="36501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Protective factors</a:t>
            </a:r>
          </a:p>
        </p:txBody>
      </p:sp>
      <p:sp>
        <p:nvSpPr>
          <p:cNvPr id="6" name="TextBox 5">
            <a:extLst>
              <a:ext uri="{FF2B5EF4-FFF2-40B4-BE49-F238E27FC236}">
                <a16:creationId xmlns:a16="http://schemas.microsoft.com/office/drawing/2014/main" id="{D432E4CC-4F57-B9D5-780F-DA89301C15CA}"/>
              </a:ext>
            </a:extLst>
          </p:cNvPr>
          <p:cNvSpPr txBox="1"/>
          <p:nvPr/>
        </p:nvSpPr>
        <p:spPr>
          <a:xfrm>
            <a:off x="10983167" y="6431440"/>
            <a:ext cx="6775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bg1"/>
                </a:solidFill>
                <a:cs typeface="Arial"/>
              </a:rPr>
              <a:t>AS</a:t>
            </a:r>
          </a:p>
        </p:txBody>
      </p:sp>
    </p:spTree>
    <p:extLst>
      <p:ext uri="{BB962C8B-B14F-4D97-AF65-F5344CB8AC3E}">
        <p14:creationId xmlns:p14="http://schemas.microsoft.com/office/powerpoint/2010/main" val="380348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C94A5-7257-4473-AFE1-8E1137E9758C}"/>
              </a:ext>
            </a:extLst>
          </p:cNvPr>
          <p:cNvSpPr>
            <a:spLocks noGrp="1"/>
          </p:cNvSpPr>
          <p:nvPr>
            <p:ph type="title"/>
          </p:nvPr>
        </p:nvSpPr>
        <p:spPr>
          <a:xfrm>
            <a:off x="318800" y="314142"/>
            <a:ext cx="4815810" cy="720000"/>
          </a:xfrm>
        </p:spPr>
        <p:txBody>
          <a:bodyPr/>
          <a:lstStyle/>
          <a:p>
            <a:r>
              <a:rPr lang="en-GB"/>
              <a:t>Developing the Model </a:t>
            </a:r>
          </a:p>
        </p:txBody>
      </p:sp>
      <p:pic>
        <p:nvPicPr>
          <p:cNvPr id="5" name="Picture 4">
            <a:extLst>
              <a:ext uri="{FF2B5EF4-FFF2-40B4-BE49-F238E27FC236}">
                <a16:creationId xmlns:a16="http://schemas.microsoft.com/office/drawing/2014/main" id="{3C03109D-A872-4031-9764-C9411518589D}"/>
              </a:ext>
            </a:extLst>
          </p:cNvPr>
          <p:cNvPicPr/>
          <p:nvPr/>
        </p:nvPicPr>
        <p:blipFill rotWithShape="1">
          <a:blip r:embed="rId3">
            <a:extLst>
              <a:ext uri="{28A0092B-C50C-407E-A947-70E740481C1C}">
                <a14:useLocalDpi xmlns:a14="http://schemas.microsoft.com/office/drawing/2010/main" val="0"/>
              </a:ext>
            </a:extLst>
          </a:blip>
          <a:srcRect l="6704" t="6947" r="6704" b="7579"/>
          <a:stretch/>
        </p:blipFill>
        <p:spPr bwMode="auto">
          <a:xfrm>
            <a:off x="3377971" y="1567247"/>
            <a:ext cx="4927148" cy="4297391"/>
          </a:xfrm>
          <a:prstGeom prst="rect">
            <a:avLst/>
          </a:prstGeom>
          <a:noFill/>
        </p:spPr>
      </p:pic>
      <p:sp>
        <p:nvSpPr>
          <p:cNvPr id="7" name="TextBox 6">
            <a:extLst>
              <a:ext uri="{FF2B5EF4-FFF2-40B4-BE49-F238E27FC236}">
                <a16:creationId xmlns:a16="http://schemas.microsoft.com/office/drawing/2014/main" id="{00C22F2D-63AB-4EAC-03BE-1DCBBA0A8AF1}"/>
              </a:ext>
            </a:extLst>
          </p:cNvPr>
          <p:cNvSpPr txBox="1"/>
          <p:nvPr/>
        </p:nvSpPr>
        <p:spPr>
          <a:xfrm>
            <a:off x="4597400" y="12424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ighlight>
                  <a:srgbClr val="FFFF00"/>
                </a:highlight>
                <a:cs typeface="Arial"/>
              </a:rPr>
              <a:t>Invulnerabilities</a:t>
            </a:r>
            <a:endParaRPr lang="en-US">
              <a:highlight>
                <a:srgbClr val="FFFF00"/>
              </a:highlight>
            </a:endParaRPr>
          </a:p>
        </p:txBody>
      </p:sp>
      <p:sp>
        <p:nvSpPr>
          <p:cNvPr id="9" name="TextBox 8">
            <a:extLst>
              <a:ext uri="{FF2B5EF4-FFF2-40B4-BE49-F238E27FC236}">
                <a16:creationId xmlns:a16="http://schemas.microsoft.com/office/drawing/2014/main" id="{FB1E8041-FB74-0F01-54CA-ED464A0C2E07}"/>
              </a:ext>
            </a:extLst>
          </p:cNvPr>
          <p:cNvSpPr txBox="1"/>
          <p:nvPr/>
        </p:nvSpPr>
        <p:spPr>
          <a:xfrm>
            <a:off x="2979960" y="3184072"/>
            <a:ext cx="398011" cy="1518557"/>
          </a:xfrm>
          <a:prstGeom prst="rect">
            <a:avLst/>
          </a:prstGeom>
          <a:noFill/>
        </p:spPr>
        <p:txBody>
          <a:bodyPr wrap="square" rtlCol="0">
            <a:spAutoFit/>
          </a:bodyPr>
          <a:lstStyle/>
          <a:p>
            <a:endParaRPr lang="en-GB"/>
          </a:p>
        </p:txBody>
      </p:sp>
      <p:sp>
        <p:nvSpPr>
          <p:cNvPr id="10" name="TextBox 9">
            <a:extLst>
              <a:ext uri="{FF2B5EF4-FFF2-40B4-BE49-F238E27FC236}">
                <a16:creationId xmlns:a16="http://schemas.microsoft.com/office/drawing/2014/main" id="{4BC1E6C2-80BA-52A3-52F1-FE24D495F470}"/>
              </a:ext>
            </a:extLst>
          </p:cNvPr>
          <p:cNvSpPr txBox="1"/>
          <p:nvPr/>
        </p:nvSpPr>
        <p:spPr>
          <a:xfrm>
            <a:off x="1725386" y="3650852"/>
            <a:ext cx="1652585" cy="369332"/>
          </a:xfrm>
          <a:prstGeom prst="rect">
            <a:avLst/>
          </a:prstGeom>
          <a:noFill/>
        </p:spPr>
        <p:txBody>
          <a:bodyPr vert="horz" wrap="square" lIns="91440" tIns="45720" rIns="91440" bIns="45720" rtlCol="0" anchor="t">
            <a:spAutoFit/>
          </a:bodyPr>
          <a:lstStyle/>
          <a:p>
            <a:r>
              <a:rPr lang="en-GB">
                <a:highlight>
                  <a:srgbClr val="FFFF00"/>
                </a:highlight>
                <a:cs typeface="Arial"/>
              </a:rPr>
              <a:t>Risk factors</a:t>
            </a:r>
          </a:p>
        </p:txBody>
      </p:sp>
      <p:sp>
        <p:nvSpPr>
          <p:cNvPr id="12" name="TextBox 11">
            <a:extLst>
              <a:ext uri="{FF2B5EF4-FFF2-40B4-BE49-F238E27FC236}">
                <a16:creationId xmlns:a16="http://schemas.microsoft.com/office/drawing/2014/main" id="{07C990A9-4DD6-1510-A3E3-014DA16C23E4}"/>
              </a:ext>
            </a:extLst>
          </p:cNvPr>
          <p:cNvSpPr txBox="1"/>
          <p:nvPr/>
        </p:nvSpPr>
        <p:spPr>
          <a:xfrm>
            <a:off x="4724400" y="5917708"/>
            <a:ext cx="2332990" cy="369332"/>
          </a:xfrm>
          <a:prstGeom prst="rect">
            <a:avLst/>
          </a:prstGeom>
          <a:noFill/>
        </p:spPr>
        <p:txBody>
          <a:bodyPr wrap="square" lIns="91440" tIns="45720" rIns="91440" bIns="45720" rtlCol="0" anchor="t">
            <a:spAutoFit/>
          </a:bodyPr>
          <a:lstStyle/>
          <a:p>
            <a:pPr algn="ctr"/>
            <a:r>
              <a:rPr lang="en-GB">
                <a:cs typeface="Arial"/>
              </a:rPr>
              <a:t>Vulnerabili</a:t>
            </a:r>
            <a:r>
              <a:rPr lang="en-GB">
                <a:highlight>
                  <a:srgbClr val="FFFF00"/>
                </a:highlight>
                <a:cs typeface="Arial"/>
              </a:rPr>
              <a:t>ties</a:t>
            </a:r>
            <a:endParaRPr lang="en-US">
              <a:highlight>
                <a:srgbClr val="FFFF00"/>
              </a:highlight>
              <a:cs typeface="Arial"/>
            </a:endParaRPr>
          </a:p>
        </p:txBody>
      </p:sp>
      <p:sp>
        <p:nvSpPr>
          <p:cNvPr id="14" name="TextBox 13">
            <a:extLst>
              <a:ext uri="{FF2B5EF4-FFF2-40B4-BE49-F238E27FC236}">
                <a16:creationId xmlns:a16="http://schemas.microsoft.com/office/drawing/2014/main" id="{37233755-0416-8BA9-D2AA-E1D945CC6FE7}"/>
              </a:ext>
            </a:extLst>
          </p:cNvPr>
          <p:cNvSpPr txBox="1"/>
          <p:nvPr/>
        </p:nvSpPr>
        <p:spPr>
          <a:xfrm>
            <a:off x="8306858" y="365019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Protective factors</a:t>
            </a:r>
          </a:p>
        </p:txBody>
      </p:sp>
      <p:sp>
        <p:nvSpPr>
          <p:cNvPr id="2" name="TextBox 1">
            <a:extLst>
              <a:ext uri="{FF2B5EF4-FFF2-40B4-BE49-F238E27FC236}">
                <a16:creationId xmlns:a16="http://schemas.microsoft.com/office/drawing/2014/main" id="{BDF4196A-39D8-3521-2601-605D2F78FBB4}"/>
              </a:ext>
            </a:extLst>
          </p:cNvPr>
          <p:cNvSpPr txBox="1"/>
          <p:nvPr/>
        </p:nvSpPr>
        <p:spPr>
          <a:xfrm>
            <a:off x="11003280" y="6377404"/>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cs typeface="Arial"/>
              </a:rPr>
              <a:t>AS</a:t>
            </a:r>
          </a:p>
        </p:txBody>
      </p:sp>
    </p:spTree>
    <p:extLst>
      <p:ext uri="{BB962C8B-B14F-4D97-AF65-F5344CB8AC3E}">
        <p14:creationId xmlns:p14="http://schemas.microsoft.com/office/powerpoint/2010/main" val="3386327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8E958E-8DB3-4742-ADEC-500BC9F8833E}"/>
              </a:ext>
            </a:extLst>
          </p:cNvPr>
          <p:cNvPicPr>
            <a:picLocks noChangeAspect="1"/>
          </p:cNvPicPr>
          <p:nvPr/>
        </p:nvPicPr>
        <p:blipFill>
          <a:blip r:embed="rId2"/>
          <a:stretch>
            <a:fillRect/>
          </a:stretch>
        </p:blipFill>
        <p:spPr>
          <a:xfrm>
            <a:off x="2527300" y="178712"/>
            <a:ext cx="7137400" cy="5649728"/>
          </a:xfrm>
          <a:prstGeom prst="rect">
            <a:avLst/>
          </a:prstGeom>
        </p:spPr>
      </p:pic>
      <p:sp>
        <p:nvSpPr>
          <p:cNvPr id="5" name="TextBox 4">
            <a:extLst>
              <a:ext uri="{FF2B5EF4-FFF2-40B4-BE49-F238E27FC236}">
                <a16:creationId xmlns:a16="http://schemas.microsoft.com/office/drawing/2014/main" id="{BF7EC204-5FD8-8BCD-5432-416E9171E021}"/>
              </a:ext>
            </a:extLst>
          </p:cNvPr>
          <p:cNvSpPr txBox="1"/>
          <p:nvPr/>
        </p:nvSpPr>
        <p:spPr>
          <a:xfrm>
            <a:off x="8442251" y="5845666"/>
            <a:ext cx="3870251"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a:rPr>
              <a:t>Bronfenbrenner</a:t>
            </a:r>
            <a:r>
              <a:rPr kumimoji="0" lang="en-GB" sz="1800" b="0" u="none" strike="noStrike" kern="1200" cap="none" spc="0" normalizeH="0" baseline="0" noProof="0">
                <a:ln>
                  <a:noFill/>
                </a:ln>
                <a:effectLst/>
                <a:uLnTx/>
                <a:uFillTx/>
                <a:latin typeface="Arial"/>
                <a:ea typeface="+mn-ea"/>
                <a:cs typeface="+mn-cs"/>
              </a:rPr>
              <a:t> (</a:t>
            </a:r>
            <a:r>
              <a:rPr lang="en-GB">
                <a:latin typeface="Arial"/>
              </a:rPr>
              <a:t>1979</a:t>
            </a:r>
            <a:r>
              <a:rPr kumimoji="0" lang="en-GB" sz="1800" b="0" u="none" strike="noStrike" kern="1200" cap="none" spc="0" normalizeH="0" baseline="0" noProof="0">
                <a:ln>
                  <a:noFill/>
                </a:ln>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prstClr val="black"/>
              </a:solidFill>
              <a:effectLst/>
              <a:uLnTx/>
              <a:uFillTx/>
              <a:latin typeface="Arial"/>
              <a:ea typeface="+mn-ea"/>
              <a:cs typeface="+mn-cs"/>
            </a:endParaRPr>
          </a:p>
        </p:txBody>
      </p:sp>
      <p:pic>
        <p:nvPicPr>
          <p:cNvPr id="2" name="Picture 2">
            <a:extLst>
              <a:ext uri="{FF2B5EF4-FFF2-40B4-BE49-F238E27FC236}">
                <a16:creationId xmlns:a16="http://schemas.microsoft.com/office/drawing/2014/main" id="{35896E27-3201-0554-F37B-F77471781FD3}"/>
              </a:ext>
            </a:extLst>
          </p:cNvPr>
          <p:cNvPicPr>
            <a:picLocks noChangeAspect="1"/>
          </p:cNvPicPr>
          <p:nvPr/>
        </p:nvPicPr>
        <p:blipFill>
          <a:blip r:embed="rId3"/>
          <a:stretch>
            <a:fillRect/>
          </a:stretch>
        </p:blipFill>
        <p:spPr>
          <a:xfrm>
            <a:off x="3543300" y="480492"/>
            <a:ext cx="5689600" cy="5270703"/>
          </a:xfrm>
          <a:prstGeom prst="rect">
            <a:avLst/>
          </a:prstGeom>
        </p:spPr>
      </p:pic>
      <p:sp>
        <p:nvSpPr>
          <p:cNvPr id="6" name="TextBox 1">
            <a:extLst>
              <a:ext uri="{FF2B5EF4-FFF2-40B4-BE49-F238E27FC236}">
                <a16:creationId xmlns:a16="http://schemas.microsoft.com/office/drawing/2014/main" id="{BDF4196A-39D8-3521-2601-605D2F78FBB4}"/>
              </a:ext>
            </a:extLst>
          </p:cNvPr>
          <p:cNvSpPr txBox="1"/>
          <p:nvPr/>
        </p:nvSpPr>
        <p:spPr>
          <a:xfrm>
            <a:off x="10971721" y="6437653"/>
            <a:ext cx="56388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lumMod val="95000"/>
                  </a:schemeClr>
                </a:solidFill>
              </a:rPr>
              <a:t>AS</a:t>
            </a:r>
          </a:p>
        </p:txBody>
      </p:sp>
    </p:spTree>
    <p:extLst>
      <p:ext uri="{BB962C8B-B14F-4D97-AF65-F5344CB8AC3E}">
        <p14:creationId xmlns:p14="http://schemas.microsoft.com/office/powerpoint/2010/main" val="395259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_PPT - for infonet.pptx" id="{EF9E125F-100C-4D04-8950-0E4B7859EB3F}" vid="{B555E8FE-7EDE-4266-A8C7-5E19F4E98D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1990</Words>
  <Application>Microsoft Office PowerPoint</Application>
  <PresentationFormat>Widescreen</PresentationFormat>
  <Paragraphs>172</Paragraphs>
  <Slides>23</Slides>
  <Notes>14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Segoe UI</vt:lpstr>
      <vt:lpstr>Wingdings</vt:lpstr>
      <vt:lpstr>1_Office Theme</vt:lpstr>
      <vt:lpstr>Reconceptualising Resilience: A Dynamic Interactive Model of Resilience for Educational Practice - in theory and in practice</vt:lpstr>
      <vt:lpstr>Plan</vt:lpstr>
      <vt:lpstr>The Dynamic Interactive Model of Resilience (DIMoR)</vt:lpstr>
      <vt:lpstr>The DIMoR</vt:lpstr>
      <vt:lpstr>Theoretical underpinnings</vt:lpstr>
      <vt:lpstr>Developing the Model</vt:lpstr>
      <vt:lpstr>Developing the Model </vt:lpstr>
      <vt:lpstr>Developing the Model </vt:lpstr>
      <vt:lpstr>PowerPoint Presentation</vt:lpstr>
      <vt:lpstr>Developing the Model </vt:lpstr>
      <vt:lpstr>Developing the Model </vt:lpstr>
      <vt:lpstr>Developing the Model </vt:lpstr>
      <vt:lpstr>Developing the Model </vt:lpstr>
      <vt:lpstr>Developing the Model </vt:lpstr>
      <vt:lpstr>The dynamic interactive model</vt:lpstr>
      <vt:lpstr>The DIMoR in practice</vt:lpstr>
      <vt:lpstr>The study</vt:lpstr>
      <vt:lpstr>How did we use the DIMoR?</vt:lpstr>
      <vt:lpstr>Value of DIMoR as a tool for analysis.   </vt:lpstr>
      <vt:lpstr>What does the DIMoR offer?</vt:lpstr>
      <vt:lpstr>Next steps</vt:lpstr>
      <vt:lpstr> </vt:lpstr>
      <vt:lpstr>References</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Reconceptualising Resilience: A Dynamic Interactive Model of Resilience for Educational Practice - in theory and in practice</dc:title>
  <dc:creator>SHAFI, Adeela (Dr)</dc:creator>
  <cp:lastModifiedBy>MILLICAN, Richard</cp:lastModifiedBy>
  <cp:revision>2</cp:revision>
  <dcterms:created xsi:type="dcterms:W3CDTF">2022-07-06T10:30:56Z</dcterms:created>
  <dcterms:modified xsi:type="dcterms:W3CDTF">2022-09-02T12:57:24Z</dcterms:modified>
</cp:coreProperties>
</file>