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handoutMasterIdLst>
    <p:handoutMasterId r:id="rId20"/>
  </p:handoutMasterIdLst>
  <p:sldIdLst>
    <p:sldId id="304" r:id="rId6"/>
    <p:sldId id="305" r:id="rId7"/>
    <p:sldId id="306" r:id="rId8"/>
    <p:sldId id="307" r:id="rId9"/>
    <p:sldId id="311" r:id="rId10"/>
    <p:sldId id="301" r:id="rId11"/>
    <p:sldId id="312" r:id="rId12"/>
    <p:sldId id="302" r:id="rId13"/>
    <p:sldId id="300" r:id="rId14"/>
    <p:sldId id="308" r:id="rId15"/>
    <p:sldId id="309" r:id="rId16"/>
    <p:sldId id="310"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FFFF"/>
    <a:srgbClr val="CC00FF"/>
    <a:srgbClr val="000000"/>
    <a:srgbClr val="9900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1" autoAdjust="0"/>
    <p:restoredTop sz="86303" autoAdjust="0"/>
  </p:normalViewPr>
  <p:slideViewPr>
    <p:cSldViewPr snapToGrid="0">
      <p:cViewPr varScale="1">
        <p:scale>
          <a:sx n="58" d="100"/>
          <a:sy n="58" d="100"/>
        </p:scale>
        <p:origin x="952" y="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2" d="100"/>
        <a:sy n="62" d="100"/>
      </p:scale>
      <p:origin x="0" y="0"/>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6/30/2022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6/30/2022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part paper presents findings from research that focused on the impact of the context of Covid-19 on the role of the SENCO in English schools.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4475"/>
            <a:ext cx="4565650" cy="2568575"/>
          </a:xfrm>
        </p:spPr>
      </p:sp>
      <p:sp>
        <p:nvSpPr>
          <p:cNvPr id="3" name="Notes Placeholder 2"/>
          <p:cNvSpPr>
            <a:spLocks noGrp="1"/>
          </p:cNvSpPr>
          <p:nvPr>
            <p:ph type="body" idx="1"/>
          </p:nvPr>
        </p:nvSpPr>
        <p:spPr/>
        <p:txBody>
          <a:bodyPr/>
          <a:lstStyle/>
          <a:p>
            <a:endParaRPr lang="en-US" dirty="0">
              <a:latin typeface="Corbel" panose="020B0503020204020204"/>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GB" sz="1200" b="0" i="0" u="none" strike="noStrike" kern="1200" cap="none" spc="0" normalizeH="0" baseline="0" noProof="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
        <p:nvSpPr>
          <p:cNvPr id="5" name="Notes Placeholder 2">
            <a:extLst>
              <a:ext uri="{FF2B5EF4-FFF2-40B4-BE49-F238E27FC236}">
                <a16:creationId xmlns:a16="http://schemas.microsoft.com/office/drawing/2014/main" id="{204F0E8F-F71C-48D0-8180-FC0E73880E47}"/>
              </a:ext>
            </a:extLst>
          </p:cNvPr>
          <p:cNvSpPr txBox="1">
            <a:spLocks/>
          </p:cNvSpPr>
          <p:nvPr/>
        </p:nvSpPr>
        <p:spPr>
          <a:xfrm>
            <a:off x="225334" y="2918256"/>
            <a:ext cx="6407331" cy="1101571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solidFill>
                  <a:schemeClr val="tx2">
                    <a:lumMod val="95000"/>
                    <a:lumOff val="5000"/>
                  </a:schemeClr>
                </a:solidFill>
                <a:latin typeface="Calibri" panose="020F0502020204030204" pitchFamily="34" charset="0"/>
                <a:cs typeface="Calibri" panose="020F0502020204030204" pitchFamily="34" charset="0"/>
              </a:rPr>
              <a:t>Providing emotional support to staff, pupils and their families</a:t>
            </a: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SENCos reported providing emotional support and sustenance to staff and parents. While this need may have been increased by the context, this nurturing approach to ensuring the well-being of the adults who support pupils with special educational needs is a mechanism of the SENCo role, which we believe is founded upon an implicit ethical approach of care. This is portrayed by one participant: ‘Wellbeing first, SEN needs, then academia.’</a:t>
            </a: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This perhaps links to a change in the nature of the important partnership SENCOs have with parents, at a time when many pupils with special educational needs were not physically attending schools. Our participants reported that parents needed significant SENCo support, enacted through frequent and regular contact, to enable them to </a:t>
            </a:r>
            <a:r>
              <a:rPr lang="en-GB" dirty="0">
                <a:solidFill>
                  <a:schemeClr val="tx2">
                    <a:lumMod val="95000"/>
                    <a:lumOff val="5000"/>
                  </a:schemeClr>
                </a:solidFill>
                <a:latin typeface="Calibri" panose="020F0502020204030204" pitchFamily="34" charset="0"/>
                <a:cs typeface="Calibri" panose="020F0502020204030204" pitchFamily="34" charset="0"/>
              </a:rPr>
              <a:t>support their children effectively.</a:t>
            </a: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SENCos indicated that they were also supporting the emotional well-being of their SLT and colleagues.</a:t>
            </a: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Support was provided through well-being packs and newsletters for pupils and families, well-being webinars for colleagues and organising regular contact with everyone. Another aspect was arranging for pupils to attend school to provide respite for parents.</a:t>
            </a:r>
            <a:endParaRPr lang="en-GB" dirty="0">
              <a:solidFill>
                <a:schemeClr val="tx2">
                  <a:lumMod val="95000"/>
                  <a:lumOff val="5000"/>
                </a:schemeClr>
              </a:solidFill>
              <a:latin typeface="Calibri" panose="020F0502020204030204" pitchFamily="34" charset="0"/>
              <a:cs typeface="Calibri" panose="020F0502020204030204" pitchFamily="34" charset="0"/>
            </a:endParaRP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Perhaps one factor that influenced this circumstance is that SENCos reported that safeguarding was a high concern during this context and regular liaison with the designated safeguarding lead took place. Concerns included increased incidents of domestic issues.</a:t>
            </a:r>
            <a:endParaRPr lang="en-GB" dirty="0">
              <a:solidFill>
                <a:schemeClr val="tx2">
                  <a:lumMod val="95000"/>
                  <a:lumOff val="5000"/>
                </a:schemeClr>
              </a:solidFill>
              <a:latin typeface="Calibri" panose="020F0502020204030204" pitchFamily="34" charset="0"/>
              <a:cs typeface="Calibri" panose="020F0502020204030204" pitchFamily="34" charset="0"/>
            </a:endParaRP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Why were parents seeking support?</a:t>
            </a:r>
          </a:p>
          <a:p>
            <a:pPr marL="171450" indent="-171450">
              <a:buFont typeface="Arial" panose="020B0604020202020204" pitchFamily="34" charset="0"/>
              <a:buChar char="•"/>
            </a:pPr>
            <a:r>
              <a:rPr lang="en-US" dirty="0">
                <a:solidFill>
                  <a:schemeClr val="tx2">
                    <a:lumMod val="95000"/>
                    <a:lumOff val="5000"/>
                  </a:schemeClr>
                </a:solidFill>
                <a:latin typeface="Calibri" panose="020F0502020204030204" pitchFamily="34" charset="0"/>
                <a:cs typeface="Calibri" panose="020F0502020204030204" pitchFamily="34" charset="0"/>
              </a:rPr>
              <a:t>Half of the respondents identified the challenge of successful home learning and parents’ concerns about their children’s social, emotional and mental health (SEMH), frequently related to anxiety and to worries about returning to school. </a:t>
            </a:r>
          </a:p>
          <a:p>
            <a:pPr marL="171450" indent="-171450">
              <a:buFont typeface="Arial" panose="020B0604020202020204" pitchFamily="34" charset="0"/>
              <a:buChar char="•"/>
            </a:pPr>
            <a:r>
              <a:rPr lang="en-US" dirty="0">
                <a:solidFill>
                  <a:schemeClr val="tx2">
                    <a:lumMod val="95000"/>
                    <a:lumOff val="5000"/>
                  </a:schemeClr>
                </a:solidFill>
                <a:latin typeface="Calibri" panose="020F0502020204030204" pitchFamily="34" charset="0"/>
                <a:cs typeface="Calibri" panose="020F0502020204030204" pitchFamily="34" charset="0"/>
              </a:rPr>
              <a:t>Parents reported feeling unskilled and overwhelmed trying to manage everything, with themselves and their children losing confidence</a:t>
            </a:r>
          </a:p>
          <a:p>
            <a:pPr marL="171450" indent="-171450">
              <a:buFont typeface="Arial" panose="020B0604020202020204" pitchFamily="34" charset="0"/>
              <a:buChar char="•"/>
            </a:pPr>
            <a:r>
              <a:rPr lang="en-US" dirty="0">
                <a:solidFill>
                  <a:schemeClr val="tx2">
                    <a:lumMod val="95000"/>
                    <a:lumOff val="5000"/>
                  </a:schemeClr>
                </a:solidFill>
                <a:latin typeface="Calibri" panose="020F0502020204030204" pitchFamily="34" charset="0"/>
                <a:cs typeface="Calibri" panose="020F0502020204030204" pitchFamily="34" charset="0"/>
              </a:rPr>
              <a:t>Emotional, worry about being behind, whether some children will need to repeat a year</a:t>
            </a:r>
          </a:p>
          <a:p>
            <a:pPr marL="171450" indent="-171450">
              <a:buFont typeface="Arial" panose="020B0604020202020204" pitchFamily="34" charset="0"/>
              <a:buChar char="•"/>
            </a:pPr>
            <a:r>
              <a:rPr lang="en-US" dirty="0">
                <a:solidFill>
                  <a:schemeClr val="tx2">
                    <a:lumMod val="95000"/>
                    <a:lumOff val="5000"/>
                  </a:schemeClr>
                </a:solidFill>
                <a:latin typeface="Calibri" panose="020F0502020204030204" pitchFamily="34" charset="0"/>
                <a:cs typeface="Calibri" panose="020F0502020204030204" pitchFamily="34" charset="0"/>
              </a:rPr>
              <a:t>Just under a quarter cited concerns about managing children’s escalating behaviour at home, </a:t>
            </a:r>
          </a:p>
          <a:p>
            <a:pPr>
              <a:buFont typeface="Arial" panose="020B0604020202020204" pitchFamily="34" charset="0"/>
              <a:buNone/>
            </a:pPr>
            <a:endParaRPr lang="en-US" dirty="0">
              <a:solidFill>
                <a:schemeClr val="tx2">
                  <a:lumMod val="95000"/>
                  <a:lumOff val="5000"/>
                </a:schemeClr>
              </a:solidFill>
              <a:latin typeface="Calibri" panose="020F0502020204030204" pitchFamily="34" charset="0"/>
              <a:cs typeface="Calibri" panose="020F0502020204030204" pitchFamily="34" charset="0"/>
            </a:endParaRPr>
          </a:p>
          <a:p>
            <a:pPr>
              <a:buFont typeface="Arial" panose="020B0604020202020204" pitchFamily="34" charset="0"/>
              <a:buNone/>
            </a:pPr>
            <a:r>
              <a:rPr lang="en-US" dirty="0">
                <a:solidFill>
                  <a:schemeClr val="tx2">
                    <a:lumMod val="95000"/>
                    <a:lumOff val="5000"/>
                  </a:schemeClr>
                </a:solidFill>
                <a:latin typeface="Calibri" panose="020F0502020204030204" pitchFamily="34" charset="0"/>
                <a:cs typeface="Calibri" panose="020F0502020204030204" pitchFamily="34" charset="0"/>
              </a:rPr>
              <a:t>This is summed up by a quote from one participant: </a:t>
            </a:r>
          </a:p>
          <a:p>
            <a:r>
              <a:rPr lang="en-US" dirty="0">
                <a:solidFill>
                  <a:schemeClr val="tx2">
                    <a:lumMod val="95000"/>
                    <a:lumOff val="5000"/>
                  </a:schemeClr>
                </a:solidFill>
                <a:latin typeface="Calibri" panose="020F0502020204030204" pitchFamily="34" charset="0"/>
                <a:cs typeface="Calibri" panose="020F0502020204030204" pitchFamily="34" charset="0"/>
              </a:rPr>
              <a:t>‘Parents feeling inadequate, children refusing to complete learning tasks, behaviour challenges’, which has clear implications for the outcome of providing emotional and practical support to parents, and offers evidence of the complex and challenging nature of the work in which SENCos engage, in support of parents and pupils (Packer, 2015), particularly within this context.</a:t>
            </a:r>
            <a:endParaRPr lang="en-GB" dirty="0">
              <a:solidFill>
                <a:schemeClr val="tx2">
                  <a:lumMod val="95000"/>
                  <a:lumOff val="5000"/>
                </a:schemeClr>
              </a:solidFill>
              <a:latin typeface="Calibri" panose="020F0502020204030204" pitchFamily="34" charset="0"/>
              <a:cs typeface="Calibri" panose="020F0502020204030204" pitchFamily="34" charset="0"/>
            </a:endParaRPr>
          </a:p>
          <a:p>
            <a:endParaRPr lang="en-US" dirty="0">
              <a:solidFill>
                <a:schemeClr val="tx2">
                  <a:lumMod val="95000"/>
                  <a:lumOff val="5000"/>
                </a:schemeClr>
              </a:solidFill>
              <a:latin typeface="Calibri" panose="020F0502020204030204" pitchFamily="34" charset="0"/>
              <a:cs typeface="Calibri" panose="020F0502020204030204" pitchFamily="34" charset="0"/>
            </a:endParaRPr>
          </a:p>
          <a:p>
            <a:r>
              <a:rPr lang="en-US" dirty="0">
                <a:solidFill>
                  <a:schemeClr val="tx2">
                    <a:lumMod val="95000"/>
                    <a:lumOff val="5000"/>
                  </a:schemeClr>
                </a:solidFill>
                <a:latin typeface="Calibri" panose="020F0502020204030204" pitchFamily="34" charset="0"/>
                <a:cs typeface="Calibri" panose="020F0502020204030204" pitchFamily="34" charset="0"/>
              </a:rPr>
              <a:t>With colleagues:</a:t>
            </a:r>
          </a:p>
          <a:p>
            <a:r>
              <a:rPr lang="en-US" dirty="0">
                <a:solidFill>
                  <a:schemeClr val="tx2">
                    <a:lumMod val="95000"/>
                    <a:lumOff val="5000"/>
                  </a:schemeClr>
                </a:solidFill>
                <a:latin typeface="Calibri" panose="020F0502020204030204" pitchFamily="34" charset="0"/>
                <a:cs typeface="Calibri" panose="020F0502020204030204" pitchFamily="34" charset="0"/>
              </a:rPr>
              <a:t>SENCOs reported on support given to senior leaders as well as colleagues that they were line managing</a:t>
            </a:r>
          </a:p>
          <a:p>
            <a:r>
              <a:rPr lang="en-US" dirty="0">
                <a:solidFill>
                  <a:schemeClr val="tx2">
                    <a:lumMod val="95000"/>
                    <a:lumOff val="5000"/>
                  </a:schemeClr>
                </a:solidFill>
                <a:latin typeface="Calibri" panose="020F0502020204030204" pitchFamily="34" charset="0"/>
                <a:cs typeface="Calibri" panose="020F0502020204030204" pitchFamily="34" charset="0"/>
              </a:rPr>
              <a:t>For example: ‘Leadership has also been about supporting my team of TAs to be able to enact their roles and ensuring that  they can contribute in a valued manner.</a:t>
            </a: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For SENCOs themselves: </a:t>
            </a:r>
          </a:p>
          <a:p>
            <a:r>
              <a:rPr lang="en-US" dirty="0">
                <a:solidFill>
                  <a:schemeClr val="tx2">
                    <a:lumMod val="95000"/>
                    <a:lumOff val="5000"/>
                  </a:schemeClr>
                </a:solidFill>
                <a:latin typeface="Calibri" panose="020F0502020204030204" pitchFamily="34" charset="0"/>
                <a:cs typeface="Calibri" panose="020F0502020204030204" pitchFamily="34" charset="0"/>
              </a:rPr>
              <a:t>It means spinning of many plates. Supporting parents, team and colleagues, children with SEND with social, emotional and mental health. Highly demanding and incredibly intense role.</a:t>
            </a: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What helped SENCOs to offer this support?</a:t>
            </a: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Relationships – their own families and / or partners AND for some supportive colleagues</a:t>
            </a: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Access to online networks (e.g. other SENCOs)</a:t>
            </a: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Having Knowledge of support available to signpost </a:t>
            </a:r>
            <a:r>
              <a:rPr lang="en-US" dirty="0" err="1">
                <a:solidFill>
                  <a:schemeClr val="tx2">
                    <a:lumMod val="95000"/>
                    <a:lumOff val="5000"/>
                  </a:schemeClr>
                </a:solidFill>
                <a:latin typeface="Calibri" panose="020F0502020204030204" pitchFamily="34" charset="0"/>
                <a:ea typeface="Calibri"/>
                <a:cs typeface="Calibri" panose="020F0502020204030204" pitchFamily="34" charset="0"/>
              </a:rPr>
              <a:t>familes</a:t>
            </a:r>
            <a:r>
              <a:rPr lang="en-US" dirty="0">
                <a:solidFill>
                  <a:schemeClr val="tx2">
                    <a:lumMod val="95000"/>
                    <a:lumOff val="5000"/>
                  </a:schemeClr>
                </a:solidFill>
                <a:latin typeface="Calibri" panose="020F0502020204030204" pitchFamily="34" charset="0"/>
                <a:ea typeface="Calibri"/>
                <a:cs typeface="Calibri" panose="020F0502020204030204" pitchFamily="34" charset="0"/>
              </a:rPr>
              <a:t> and colleagues to</a:t>
            </a: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r>
              <a:rPr lang="en-US" dirty="0">
                <a:solidFill>
                  <a:schemeClr val="tx2">
                    <a:lumMod val="95000"/>
                    <a:lumOff val="5000"/>
                  </a:schemeClr>
                </a:solidFill>
                <a:latin typeface="Calibri" panose="020F0502020204030204" pitchFamily="34" charset="0"/>
                <a:ea typeface="Calibri"/>
                <a:cs typeface="Calibri" panose="020F0502020204030204" pitchFamily="34" charset="0"/>
              </a:rPr>
              <a:t>And sadly for one participant: </a:t>
            </a:r>
          </a:p>
          <a:p>
            <a:r>
              <a:rPr lang="en-US" dirty="0">
                <a:solidFill>
                  <a:schemeClr val="tx2">
                    <a:lumMod val="95000"/>
                    <a:lumOff val="5000"/>
                  </a:schemeClr>
                </a:solidFill>
                <a:latin typeface="Calibri" panose="020F0502020204030204" pitchFamily="34" charset="0"/>
                <a:cs typeface="Calibri" panose="020F0502020204030204" pitchFamily="34" charset="0"/>
              </a:rPr>
              <a:t>No one I have supported me. I have worked 7 days a week 10 am - 1 am sometimes. 10 solid weeks.  Thank goodness I have Google History to prove it! </a:t>
            </a: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a:p>
            <a:endParaRPr lang="en-US" dirty="0">
              <a:solidFill>
                <a:schemeClr val="tx2">
                  <a:lumMod val="95000"/>
                  <a:lumOff val="5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419353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GB"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1235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GB"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1374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542409-6A04-4DC6-AC3A-D3758287A8F2}" type="slidenum">
              <a:rPr lang="en-GB" smtClean="0"/>
              <a:t>2</a:t>
            </a:fld>
            <a:endParaRPr lang="en-GB"/>
          </a:p>
        </p:txBody>
      </p:sp>
    </p:spTree>
    <p:extLst>
      <p:ext uri="{BB962C8B-B14F-4D97-AF65-F5344CB8AC3E}">
        <p14:creationId xmlns:p14="http://schemas.microsoft.com/office/powerpoint/2010/main" val="114310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542409-6A04-4DC6-AC3A-D3758287A8F2}" type="slidenum">
              <a:rPr lang="en-GB" smtClean="0"/>
              <a:t>3</a:t>
            </a:fld>
            <a:endParaRPr lang="en-GB"/>
          </a:p>
        </p:txBody>
      </p:sp>
    </p:spTree>
    <p:extLst>
      <p:ext uri="{BB962C8B-B14F-4D97-AF65-F5344CB8AC3E}">
        <p14:creationId xmlns:p14="http://schemas.microsoft.com/office/powerpoint/2010/main" val="116416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00075"/>
            <a:ext cx="3605212" cy="2027238"/>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GB"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
        <p:nvSpPr>
          <p:cNvPr id="6" name="Notes Placeholder 2">
            <a:extLst>
              <a:ext uri="{FF2B5EF4-FFF2-40B4-BE49-F238E27FC236}">
                <a16:creationId xmlns:a16="http://schemas.microsoft.com/office/drawing/2014/main" id="{814F9E8D-52CA-4693-8EF2-6ABF1FA1939B}"/>
              </a:ext>
            </a:extLst>
          </p:cNvPr>
          <p:cNvSpPr>
            <a:spLocks noGrp="1"/>
          </p:cNvSpPr>
          <p:nvPr>
            <p:ph type="body" sz="quarter" idx="3"/>
          </p:nvPr>
        </p:nvSpPr>
        <p:spPr>
          <a:xfrm>
            <a:off x="308343" y="2725920"/>
            <a:ext cx="6342321" cy="5009265"/>
          </a:xfrm>
        </p:spPr>
        <p:txBody>
          <a:bodyPr/>
          <a:lstStyle/>
          <a:p>
            <a:r>
              <a:rPr lang="en-GB" dirty="0">
                <a:solidFill>
                  <a:schemeClr val="tx2">
                    <a:lumMod val="95000"/>
                    <a:lumOff val="5000"/>
                  </a:schemeClr>
                </a:solidFill>
                <a:latin typeface="Calibri" panose="020F0502020204030204" pitchFamily="34" charset="0"/>
                <a:cs typeface="Calibri" panose="020F0502020204030204" pitchFamily="34" charset="0"/>
              </a:rPr>
              <a:t>Health, liberty and economic circumstances  were affected  for very many people (Children’s Society, 2020, p.4). </a:t>
            </a:r>
          </a:p>
          <a:p>
            <a:endParaRPr lang="en-GB" dirty="0">
              <a:solidFill>
                <a:schemeClr val="tx2">
                  <a:lumMod val="95000"/>
                  <a:lumOff val="5000"/>
                </a:schemeClr>
              </a:solidFill>
              <a:latin typeface="Calibri" panose="020F0502020204030204" pitchFamily="34" charset="0"/>
              <a:cs typeface="Calibri" panose="020F0502020204030204" pitchFamily="34" charset="0"/>
            </a:endParaRPr>
          </a:p>
          <a:p>
            <a:r>
              <a:rPr lang="en-GB" dirty="0">
                <a:solidFill>
                  <a:schemeClr val="tx2">
                    <a:lumMod val="95000"/>
                    <a:lumOff val="5000"/>
                  </a:schemeClr>
                </a:solidFill>
                <a:latin typeface="Calibri" panose="020F0502020204030204" pitchFamily="34" charset="0"/>
                <a:cs typeface="Calibri" panose="020F0502020204030204" pitchFamily="34" charset="0"/>
              </a:rPr>
              <a:t>This has included education, with millions of children and young people across the world being out of school (UNESCO, 2020). – 80% of children and young people  across 188 countries</a:t>
            </a:r>
          </a:p>
          <a:p>
            <a:endParaRPr lang="en-GB" dirty="0">
              <a:solidFill>
                <a:schemeClr val="tx2">
                  <a:lumMod val="95000"/>
                  <a:lumOff val="5000"/>
                </a:schemeClr>
              </a:solidFill>
              <a:latin typeface="Calibri" panose="020F0502020204030204" pitchFamily="34" charset="0"/>
              <a:cs typeface="Calibri" panose="020F0502020204030204" pitchFamily="34" charset="0"/>
            </a:endParaRPr>
          </a:p>
          <a:p>
            <a:r>
              <a:rPr lang="en-GB" dirty="0">
                <a:solidFill>
                  <a:schemeClr val="tx2">
                    <a:lumMod val="95000"/>
                    <a:lumOff val="5000"/>
                  </a:schemeClr>
                </a:solidFill>
                <a:latin typeface="Calibri" panose="020F0502020204030204" pitchFamily="34" charset="0"/>
                <a:cs typeface="Calibri" panose="020F0502020204030204" pitchFamily="34" charset="0"/>
              </a:rPr>
              <a:t>Within the UK, </a:t>
            </a:r>
            <a:r>
              <a:rPr lang="en-GB" b="0" dirty="0">
                <a:solidFill>
                  <a:schemeClr val="tx2">
                    <a:lumMod val="95000"/>
                    <a:lumOff val="5000"/>
                  </a:schemeClr>
                </a:solidFill>
                <a:latin typeface="Calibri" panose="020F0502020204030204" pitchFamily="34" charset="0"/>
                <a:cs typeface="Calibri" panose="020F0502020204030204" pitchFamily="34" charset="0"/>
              </a:rPr>
              <a:t>On 23</a:t>
            </a:r>
            <a:r>
              <a:rPr lang="en-GB" b="0" baseline="30000" dirty="0">
                <a:solidFill>
                  <a:schemeClr val="tx2">
                    <a:lumMod val="95000"/>
                    <a:lumOff val="5000"/>
                  </a:schemeClr>
                </a:solidFill>
                <a:latin typeface="Calibri" panose="020F0502020204030204" pitchFamily="34" charset="0"/>
                <a:cs typeface="Calibri" panose="020F0502020204030204" pitchFamily="34" charset="0"/>
              </a:rPr>
              <a:t>rd</a:t>
            </a:r>
            <a:r>
              <a:rPr lang="en-GB" b="0" dirty="0">
                <a:solidFill>
                  <a:schemeClr val="tx2">
                    <a:lumMod val="95000"/>
                    <a:lumOff val="5000"/>
                  </a:schemeClr>
                </a:solidFill>
                <a:latin typeface="Calibri" panose="020F0502020204030204" pitchFamily="34" charset="0"/>
                <a:cs typeface="Calibri" panose="020F0502020204030204" pitchFamily="34" charset="0"/>
              </a:rPr>
              <a:t> March 2020, as a result of Covid-19 restrictions, schools in the UK were widely viewed as closing. However, most schools remained operational, both providing online learning opportunities and in-school provision for children of key workers and those fitting the government’s ‘vulnerable’ category.  </a:t>
            </a:r>
          </a:p>
          <a:p>
            <a:endParaRPr lang="en-GB" dirty="0">
              <a:solidFill>
                <a:schemeClr val="tx2">
                  <a:lumMod val="95000"/>
                  <a:lumOff val="5000"/>
                </a:schemeClr>
              </a:solidFill>
              <a:latin typeface="Calibri" panose="020F0502020204030204" pitchFamily="34" charset="0"/>
              <a:cs typeface="Calibri" panose="020F0502020204030204" pitchFamily="34" charset="0"/>
            </a:endParaRPr>
          </a:p>
          <a:p>
            <a:r>
              <a:rPr lang="en-GB" dirty="0">
                <a:solidFill>
                  <a:schemeClr val="tx2">
                    <a:lumMod val="95000"/>
                    <a:lumOff val="5000"/>
                  </a:schemeClr>
                </a:solidFill>
                <a:latin typeface="Calibri" panose="020F0502020204030204" pitchFamily="34" charset="0"/>
                <a:cs typeface="Calibri" panose="020F0502020204030204" pitchFamily="34" charset="0"/>
              </a:rPr>
              <a:t>Within the UK, many pupils were educated at home for up to 6 months (Children’s Society, 2020), whilst school staff worked in schools and from home to provide learning activities and manage their own caring responsibilities. This included SENCOs continuing their role as strategic leaders of SEN within the unchartered territory of coordinating SEN provision during a pandemic lockdown. </a:t>
            </a:r>
          </a:p>
          <a:p>
            <a:r>
              <a:rPr lang="en-GB" dirty="0">
                <a:solidFill>
                  <a:schemeClr val="tx2">
                    <a:lumMod val="95000"/>
                    <a:lumOff val="5000"/>
                  </a:schemeClr>
                </a:solidFill>
                <a:latin typeface="Calibri" panose="020F0502020204030204" pitchFamily="34" charset="0"/>
                <a:cs typeface="Calibri" panose="020F0502020204030204" pitchFamily="34" charset="0"/>
              </a:rPr>
              <a:t> </a:t>
            </a:r>
          </a:p>
          <a:p>
            <a:r>
              <a:rPr lang="en-GB" dirty="0">
                <a:solidFill>
                  <a:schemeClr val="tx2">
                    <a:lumMod val="95000"/>
                    <a:lumOff val="5000"/>
                  </a:schemeClr>
                </a:solidFill>
                <a:latin typeface="Calibri" panose="020F0502020204030204" pitchFamily="34" charset="0"/>
                <a:cs typeface="Calibri" panose="020F0502020204030204" pitchFamily="34" charset="0"/>
              </a:rPr>
              <a:t>This context of a pandemic has highlighted issues regarding pupil mental health, wellbeing and progress, whilst in relation to provision for pupils with Special Educational Needs and Disabilities (SEND), the issues include: implications of the relaxation of SEN duties, and variability in the amount and differentiation of learning activities and support.</a:t>
            </a:r>
          </a:p>
          <a:p>
            <a:endParaRPr lang="en-GB" dirty="0">
              <a:solidFill>
                <a:schemeClr val="tx2">
                  <a:lumMod val="95000"/>
                  <a:lumOff val="5000"/>
                </a:schemeClr>
              </a:solidFill>
              <a:latin typeface="Calibri" panose="020F0502020204030204" pitchFamily="34" charset="0"/>
              <a:cs typeface="Calibri" panose="020F0502020204030204" pitchFamily="34" charset="0"/>
            </a:endParaRPr>
          </a:p>
          <a:p>
            <a:r>
              <a:rPr lang="en-GB" dirty="0">
                <a:solidFill>
                  <a:schemeClr val="tx2">
                    <a:lumMod val="95000"/>
                    <a:lumOff val="5000"/>
                  </a:schemeClr>
                </a:solidFill>
                <a:latin typeface="Calibri" panose="020F0502020204030204" pitchFamily="34" charset="0"/>
                <a:cs typeface="Calibri" panose="020F0502020204030204" pitchFamily="34" charset="0"/>
              </a:rPr>
              <a:t>This research was conducted during May and June 2020 when the lockdown situation had been in place for approximately 2 months, thus the participants had developed patterns of working to reflect and report upon. </a:t>
            </a:r>
          </a:p>
          <a:p>
            <a:r>
              <a:rPr lang="en-GB" dirty="0">
                <a:solidFill>
                  <a:schemeClr val="tx2">
                    <a:lumMod val="95000"/>
                    <a:lumOff val="5000"/>
                  </a:schemeClr>
                </a:solidFill>
                <a:latin typeface="Calibri" panose="020F0502020204030204" pitchFamily="34" charset="0"/>
                <a:cs typeface="Calibri" panose="020F0502020204030204" pitchFamily="34" charset="0"/>
              </a:rPr>
              <a:t> </a:t>
            </a:r>
          </a:p>
          <a:p>
            <a:r>
              <a:rPr lang="en-GB" dirty="0">
                <a:solidFill>
                  <a:schemeClr val="tx2">
                    <a:lumMod val="95000"/>
                    <a:lumOff val="5000"/>
                  </a:schemeClr>
                </a:solidFill>
                <a:latin typeface="Calibri" panose="020F0502020204030204" pitchFamily="34" charset="0"/>
                <a:cs typeface="Calibri" panose="020F0502020204030204" pitchFamily="34" charset="0"/>
              </a:rPr>
              <a:t>These are the 2 RQs that we investigated </a:t>
            </a:r>
          </a:p>
          <a:p>
            <a:endParaRPr lang="en-GB" dirty="0">
              <a:solidFill>
                <a:schemeClr val="tx2">
                  <a:lumMod val="95000"/>
                  <a:lumOff val="5000"/>
                </a:schemeClr>
              </a:solidFill>
              <a:latin typeface="Calibri" panose="020F0502020204030204" pitchFamily="34" charset="0"/>
              <a:cs typeface="Calibri" panose="020F0502020204030204" pitchFamily="34" charset="0"/>
            </a:endParaRPr>
          </a:p>
          <a:p>
            <a:endParaRPr lang="en-GB" dirty="0">
              <a:solidFill>
                <a:schemeClr val="tx2">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36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542409-6A04-4DC6-AC3A-D3758287A8F2}" type="slidenum">
              <a:rPr lang="en-GB" smtClean="0"/>
              <a:t>5</a:t>
            </a:fld>
            <a:endParaRPr lang="en-GB"/>
          </a:p>
        </p:txBody>
      </p:sp>
    </p:spTree>
    <p:extLst>
      <p:ext uri="{BB962C8B-B14F-4D97-AF65-F5344CB8AC3E}">
        <p14:creationId xmlns:p14="http://schemas.microsoft.com/office/powerpoint/2010/main" val="394910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542409-6A04-4DC6-AC3A-D3758287A8F2}" type="slidenum">
              <a:rPr lang="en-GB" smtClean="0"/>
              <a:t>6</a:t>
            </a:fld>
            <a:endParaRPr lang="en-GB"/>
          </a:p>
        </p:txBody>
      </p:sp>
    </p:spTree>
    <p:extLst>
      <p:ext uri="{BB962C8B-B14F-4D97-AF65-F5344CB8AC3E}">
        <p14:creationId xmlns:p14="http://schemas.microsoft.com/office/powerpoint/2010/main" val="237246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GB"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9331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542409-6A04-4DC6-AC3A-D3758287A8F2}" type="slidenum">
              <a:rPr lang="en-GB" smtClean="0"/>
              <a:t>8</a:t>
            </a:fld>
            <a:endParaRPr lang="en-GB"/>
          </a:p>
        </p:txBody>
      </p:sp>
    </p:spTree>
    <p:extLst>
      <p:ext uri="{BB962C8B-B14F-4D97-AF65-F5344CB8AC3E}">
        <p14:creationId xmlns:p14="http://schemas.microsoft.com/office/powerpoint/2010/main" val="244845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542409-6A04-4DC6-AC3A-D3758287A8F2}" type="slidenum">
              <a:rPr lang="en-GB" smtClean="0"/>
              <a:t>9</a:t>
            </a:fld>
            <a:endParaRPr lang="en-GB"/>
          </a:p>
        </p:txBody>
      </p:sp>
    </p:spTree>
    <p:extLst>
      <p:ext uri="{BB962C8B-B14F-4D97-AF65-F5344CB8AC3E}">
        <p14:creationId xmlns:p14="http://schemas.microsoft.com/office/powerpoint/2010/main" val="146230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381626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9184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95696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564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068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5106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4561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880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3529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0162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6462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endParaRPr lang="en-US" dirty="0"/>
          </a:p>
        </p:txBody>
      </p:sp>
    </p:spTree>
    <p:extLst>
      <p:ext uri="{BB962C8B-B14F-4D97-AF65-F5344CB8AC3E}">
        <p14:creationId xmlns:p14="http://schemas.microsoft.com/office/powerpoint/2010/main" val="1648016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20/398815/SEND_Code_of_Practice_January_2015.pdf"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257007"/>
            <a:ext cx="4846320" cy="2387600"/>
          </a:xfrm>
        </p:spPr>
        <p:txBody>
          <a:bodyPr>
            <a:noAutofit/>
          </a:bodyPr>
          <a:lstStyle/>
          <a:p>
            <a:r>
              <a:rPr lang="en-US" sz="3200" dirty="0">
                <a:latin typeface="Century Gothic" panose="020B0502020202020204" pitchFamily="34" charset="0"/>
              </a:rPr>
              <a:t>Uncharted territory and extraordinary times: Partnership during a pandemic - supporting the emotional wellbeing of adults who support children with SEN </a:t>
            </a:r>
          </a:p>
        </p:txBody>
      </p:sp>
      <p:sp>
        <p:nvSpPr>
          <p:cNvPr id="3" name="Subtitle 2"/>
          <p:cNvSpPr>
            <a:spLocks noGrp="1"/>
          </p:cNvSpPr>
          <p:nvPr>
            <p:ph type="subTitle" idx="1"/>
          </p:nvPr>
        </p:nvSpPr>
        <p:spPr/>
        <p:txBody>
          <a:bodyPr/>
          <a:lstStyle/>
          <a:p>
            <a:r>
              <a:rPr lang="en-US" dirty="0">
                <a:latin typeface="Century Gothic" panose="020B0502020202020204" pitchFamily="34" charset="0"/>
              </a:rPr>
              <a:t>Tristan Middleton and Lynda Kay</a:t>
            </a:r>
          </a:p>
        </p:txBody>
      </p:sp>
      <p:sp>
        <p:nvSpPr>
          <p:cNvPr id="4" name="Subtitle 2">
            <a:extLst>
              <a:ext uri="{FF2B5EF4-FFF2-40B4-BE49-F238E27FC236}">
                <a16:creationId xmlns:a16="http://schemas.microsoft.com/office/drawing/2014/main" id="{5CF15F8D-5254-4E74-93F0-48C365375D22}"/>
              </a:ext>
            </a:extLst>
          </p:cNvPr>
          <p:cNvSpPr txBox="1">
            <a:spLocks/>
          </p:cNvSpPr>
          <p:nvPr/>
        </p:nvSpPr>
        <p:spPr>
          <a:xfrm>
            <a:off x="1678205" y="4121481"/>
            <a:ext cx="4846320" cy="59766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Century Gothic" panose="020B0502020202020204" pitchFamily="34" charset="0"/>
              </a:rPr>
              <a:t>European Network for Social and Emotional Competencies conference 2022</a:t>
            </a:r>
          </a:p>
        </p:txBody>
      </p:sp>
    </p:spTree>
    <p:extLst>
      <p:ext uri="{BB962C8B-B14F-4D97-AF65-F5344CB8AC3E}">
        <p14:creationId xmlns:p14="http://schemas.microsoft.com/office/powerpoint/2010/main" val="225752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0BF7-23A5-475D-8154-21F63685E534}"/>
              </a:ext>
            </a:extLst>
          </p:cNvPr>
          <p:cNvSpPr>
            <a:spLocks noGrp="1"/>
          </p:cNvSpPr>
          <p:nvPr>
            <p:ph type="title"/>
          </p:nvPr>
        </p:nvSpPr>
        <p:spPr>
          <a:xfrm>
            <a:off x="855325" y="351243"/>
            <a:ext cx="10481350" cy="851255"/>
          </a:xfrm>
        </p:spPr>
        <p:txBody>
          <a:bodyPr/>
          <a:lstStyle/>
          <a:p>
            <a:pPr algn="ctr"/>
            <a:r>
              <a:rPr lang="en-GB" dirty="0">
                <a:solidFill>
                  <a:srgbClr val="000000"/>
                </a:solidFill>
              </a:rPr>
              <a:t>Supporting the emotional wellbeing of adults</a:t>
            </a:r>
          </a:p>
        </p:txBody>
      </p:sp>
      <p:sp>
        <p:nvSpPr>
          <p:cNvPr id="3" name="Content Placeholder 2">
            <a:extLst>
              <a:ext uri="{FF2B5EF4-FFF2-40B4-BE49-F238E27FC236}">
                <a16:creationId xmlns:a16="http://schemas.microsoft.com/office/drawing/2014/main" id="{53B7C6A5-FE7E-4013-94FB-73848B6B3821}"/>
              </a:ext>
            </a:extLst>
          </p:cNvPr>
          <p:cNvSpPr>
            <a:spLocks noGrp="1"/>
          </p:cNvSpPr>
          <p:nvPr>
            <p:ph idx="1"/>
          </p:nvPr>
        </p:nvSpPr>
        <p:spPr>
          <a:xfrm>
            <a:off x="85315" y="1890860"/>
            <a:ext cx="3737358" cy="2144146"/>
          </a:xfrm>
        </p:spPr>
        <p:txBody>
          <a:bodyPr vert="horz" lIns="91440" tIns="45720" rIns="91440" bIns="45720" rtlCol="0" anchor="ctr">
            <a:normAutofit lnSpcReduction="10000"/>
          </a:bodyPr>
          <a:lstStyle/>
          <a:p>
            <a:pPr marL="0" indent="0">
              <a:buNone/>
            </a:pPr>
            <a:endParaRPr lang="en-GB" dirty="0"/>
          </a:p>
          <a:p>
            <a:pPr marL="283210" lvl="1" indent="0">
              <a:buNone/>
            </a:pPr>
            <a:endParaRPr lang="en-GB" dirty="0"/>
          </a:p>
          <a:p>
            <a:pPr marL="0" indent="0" algn="ctr">
              <a:buNone/>
            </a:pPr>
            <a:r>
              <a:rPr lang="en-GB" dirty="0">
                <a:solidFill>
                  <a:srgbClr val="CC00FF"/>
                </a:solidFill>
                <a:latin typeface="Century Gothic" panose="020B0502020202020204" pitchFamily="34" charset="0"/>
              </a:rPr>
              <a:t>“</a:t>
            </a:r>
            <a:r>
              <a:rPr lang="en-GB" i="1" dirty="0">
                <a:solidFill>
                  <a:srgbClr val="CC00FF"/>
                </a:solidFill>
                <a:latin typeface="Century Gothic" panose="020B0502020202020204" pitchFamily="34" charset="0"/>
              </a:rPr>
              <a:t>Parents feeling inadequate, children refusing to complete learning tasks, behaviour challenges.”</a:t>
            </a:r>
            <a:endParaRPr lang="en-GB" dirty="0">
              <a:solidFill>
                <a:srgbClr val="CC00FF"/>
              </a:solidFill>
              <a:latin typeface="Century Gothic" panose="020B0502020202020204" pitchFamily="34" charset="0"/>
            </a:endParaRPr>
          </a:p>
          <a:p>
            <a:pPr marL="283210" lvl="1" indent="0">
              <a:buNone/>
            </a:pPr>
            <a:endParaRPr lang="en-GB" dirty="0"/>
          </a:p>
          <a:p>
            <a:pPr marL="283210" lvl="1"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5EF1258E-FACD-4A06-B238-0FCF2857C8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8BAA00">
                    <a:lumMod val="50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8BAA00">
                  <a:lumMod val="50000"/>
                </a:srgbClr>
              </a:solidFill>
              <a:effectLst/>
              <a:uLnTx/>
              <a:uFillTx/>
              <a:latin typeface="Century Gothic" panose="020F0302020204030204"/>
              <a:ea typeface="+mn-ea"/>
              <a:cs typeface="+mn-cs"/>
            </a:endParaRPr>
          </a:p>
        </p:txBody>
      </p:sp>
      <p:pic>
        <p:nvPicPr>
          <p:cNvPr id="6" name="Picture 5">
            <a:extLst>
              <a:ext uri="{FF2B5EF4-FFF2-40B4-BE49-F238E27FC236}">
                <a16:creationId xmlns:a16="http://schemas.microsoft.com/office/drawing/2014/main" id="{16A097C6-7725-456A-9D33-66648F500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988" y="2574235"/>
            <a:ext cx="4231688" cy="2594113"/>
          </a:xfrm>
          <a:prstGeom prst="rect">
            <a:avLst/>
          </a:prstGeom>
        </p:spPr>
      </p:pic>
      <p:sp>
        <p:nvSpPr>
          <p:cNvPr id="7" name="TextBox 6">
            <a:extLst>
              <a:ext uri="{FF2B5EF4-FFF2-40B4-BE49-F238E27FC236}">
                <a16:creationId xmlns:a16="http://schemas.microsoft.com/office/drawing/2014/main" id="{1A7FB0EE-5C58-40BF-A32C-29E45E609E5B}"/>
              </a:ext>
            </a:extLst>
          </p:cNvPr>
          <p:cNvSpPr txBox="1"/>
          <p:nvPr/>
        </p:nvSpPr>
        <p:spPr>
          <a:xfrm>
            <a:off x="4756235" y="5168348"/>
            <a:ext cx="346875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3E2F"/>
                </a:solidFill>
                <a:effectLst/>
                <a:uLnTx/>
                <a:uFillTx/>
                <a:latin typeface="Century Gothic" panose="020F0302020204030204"/>
                <a:ea typeface="+mn-ea"/>
                <a:cs typeface="+mn-cs"/>
              </a:rPr>
              <a:t>sunset by Sasin </a:t>
            </a:r>
            <a:r>
              <a:rPr kumimoji="0" lang="en-US" sz="1050" b="0" i="0" u="none" strike="noStrike" kern="1200" cap="none" spc="0" normalizeH="0" baseline="0" noProof="0" dirty="0" err="1">
                <a:ln>
                  <a:noFill/>
                </a:ln>
                <a:solidFill>
                  <a:srgbClr val="4D3E2F"/>
                </a:solidFill>
                <a:effectLst/>
                <a:uLnTx/>
                <a:uFillTx/>
                <a:latin typeface="Century Gothic" panose="020F0302020204030204"/>
                <a:ea typeface="+mn-ea"/>
                <a:cs typeface="+mn-cs"/>
              </a:rPr>
              <a:t>Tipchai</a:t>
            </a:r>
            <a:r>
              <a:rPr kumimoji="0" lang="en-US" sz="1050" b="0" i="0" u="none" strike="noStrike" kern="1200" cap="none" spc="0" normalizeH="0" baseline="0" noProof="0" dirty="0">
                <a:ln>
                  <a:noFill/>
                </a:ln>
                <a:solidFill>
                  <a:srgbClr val="4D3E2F"/>
                </a:solidFill>
                <a:effectLst/>
                <a:uLnTx/>
                <a:uFillTx/>
                <a:latin typeface="Century Gothic" panose="020F0302020204030204"/>
                <a:ea typeface="+mn-ea"/>
                <a:cs typeface="+mn-cs"/>
              </a:rPr>
              <a:t> from </a:t>
            </a:r>
            <a:r>
              <a:rPr kumimoji="0" lang="en-US" sz="1050" b="0" i="0" u="none" strike="noStrike" kern="1200" cap="none" spc="0" normalizeH="0" baseline="0" noProof="0" dirty="0" err="1">
                <a:ln>
                  <a:noFill/>
                </a:ln>
                <a:solidFill>
                  <a:srgbClr val="4D3E2F"/>
                </a:solidFill>
                <a:effectLst/>
                <a:uLnTx/>
                <a:uFillTx/>
                <a:latin typeface="Century Gothic" panose="020F0302020204030204"/>
                <a:ea typeface="+mn-ea"/>
                <a:cs typeface="+mn-cs"/>
              </a:rPr>
              <a:t>Pixabay</a:t>
            </a:r>
            <a:endParaRPr kumimoji="0" lang="en-GB" sz="1050" b="0" i="0" u="none" strike="noStrike" kern="1200" cap="none" spc="0" normalizeH="0" baseline="0" noProof="0" dirty="0">
              <a:ln>
                <a:noFill/>
              </a:ln>
              <a:solidFill>
                <a:srgbClr val="4D3E2F"/>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2553CBEC-9D26-4BBD-906E-768F8B901D26}"/>
              </a:ext>
            </a:extLst>
          </p:cNvPr>
          <p:cNvSpPr txBox="1"/>
          <p:nvPr/>
        </p:nvSpPr>
        <p:spPr>
          <a:xfrm>
            <a:off x="311259" y="4325803"/>
            <a:ext cx="35540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FF33CC"/>
                </a:solidFill>
                <a:effectLst/>
                <a:uLnTx/>
                <a:uFillTx/>
                <a:latin typeface="Century Gothic" panose="020F0302020204030204"/>
                <a:ea typeface="+mn-ea"/>
                <a:cs typeface="+mn-cs"/>
              </a:rPr>
              <a:t>“Supporting parents, team and colleagues…. Highly demanding and incredibly intense role.”</a:t>
            </a:r>
          </a:p>
        </p:txBody>
      </p:sp>
      <p:sp>
        <p:nvSpPr>
          <p:cNvPr id="9" name="TextBox 8">
            <a:extLst>
              <a:ext uri="{FF2B5EF4-FFF2-40B4-BE49-F238E27FC236}">
                <a16:creationId xmlns:a16="http://schemas.microsoft.com/office/drawing/2014/main" id="{793AE1CF-EDA1-458E-800C-F0831DD3A3AB}"/>
              </a:ext>
            </a:extLst>
          </p:cNvPr>
          <p:cNvSpPr txBox="1"/>
          <p:nvPr/>
        </p:nvSpPr>
        <p:spPr>
          <a:xfrm>
            <a:off x="8310306" y="1470634"/>
            <a:ext cx="3697356" cy="4801314"/>
          </a:xfrm>
          <a:prstGeom prst="rect">
            <a:avLst/>
          </a:prstGeom>
          <a:noFill/>
          <a:ln w="12700">
            <a:solidFill>
              <a:schemeClr val="tx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rPr>
              <a:t>Approaches used to support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rPr>
              <a:t>Wellbeing webinars for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rPr>
              <a:t>Wellbeing packs for parents: information </a:t>
            </a: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covering a range of issues and links to local help /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rPr>
              <a:t>Regular (weekly) communication (phone, email, online video call)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F0302020204030204"/>
                <a:ea typeface="+mn-ea"/>
                <a:cs typeface="+mn-cs"/>
              </a:rPr>
              <a:t>Building positive relationships and trust viewed as vital</a:t>
            </a:r>
          </a:p>
        </p:txBody>
      </p:sp>
      <p:sp>
        <p:nvSpPr>
          <p:cNvPr id="10" name="TextBox 9">
            <a:extLst>
              <a:ext uri="{FF2B5EF4-FFF2-40B4-BE49-F238E27FC236}">
                <a16:creationId xmlns:a16="http://schemas.microsoft.com/office/drawing/2014/main" id="{0A0185BC-CA12-4DAB-BEF3-2DE5F4A0FDBC}"/>
              </a:ext>
            </a:extLst>
          </p:cNvPr>
          <p:cNvSpPr txBox="1"/>
          <p:nvPr/>
        </p:nvSpPr>
        <p:spPr>
          <a:xfrm>
            <a:off x="467552" y="6559034"/>
            <a:ext cx="596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3E2F"/>
                </a:solidFill>
                <a:effectLst/>
                <a:uLnTx/>
                <a:uFillTx/>
                <a:latin typeface="Century Gothic" panose="020F0302020204030204"/>
                <a:ea typeface="+mn-ea"/>
                <a:cs typeface="+mn-cs"/>
              </a:rPr>
              <a:t>LK</a:t>
            </a:r>
          </a:p>
        </p:txBody>
      </p:sp>
      <p:sp>
        <p:nvSpPr>
          <p:cNvPr id="11" name="Rectangle 10">
            <a:extLst>
              <a:ext uri="{FF2B5EF4-FFF2-40B4-BE49-F238E27FC236}">
                <a16:creationId xmlns:a16="http://schemas.microsoft.com/office/drawing/2014/main" id="{6E36F170-DAC5-4DD0-8CEA-D3D1A797D882}"/>
              </a:ext>
            </a:extLst>
          </p:cNvPr>
          <p:cNvSpPr/>
          <p:nvPr/>
        </p:nvSpPr>
        <p:spPr>
          <a:xfrm>
            <a:off x="4756235" y="6229758"/>
            <a:ext cx="2156360" cy="276999"/>
          </a:xfrm>
          <a:prstGeom prst="rect">
            <a:avLst/>
          </a:prstGeom>
        </p:spPr>
        <p:txBody>
          <a:bodyPr wrap="none">
            <a:spAutoFit/>
          </a:bodyPr>
          <a:lstStyle/>
          <a:p>
            <a:r>
              <a:rPr lang="en-GB" sz="1200" dirty="0">
                <a:solidFill>
                  <a:srgbClr val="000000"/>
                </a:solidFill>
                <a:latin typeface="Century Gothic" panose="020B0502020202020204" pitchFamily="34" charset="0"/>
              </a:rPr>
              <a:t>(Middleton and Kay, 2021)</a:t>
            </a:r>
          </a:p>
        </p:txBody>
      </p:sp>
    </p:spTree>
    <p:extLst>
      <p:ext uri="{BB962C8B-B14F-4D97-AF65-F5344CB8AC3E}">
        <p14:creationId xmlns:p14="http://schemas.microsoft.com/office/powerpoint/2010/main" val="15002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CDED-E1E5-4060-ABD2-A050BF7E1D64}"/>
              </a:ext>
            </a:extLst>
          </p:cNvPr>
          <p:cNvSpPr>
            <a:spLocks noGrp="1"/>
          </p:cNvSpPr>
          <p:nvPr>
            <p:ph type="title"/>
          </p:nvPr>
        </p:nvSpPr>
        <p:spPr/>
        <p:txBody>
          <a:bodyPr/>
          <a:lstStyle/>
          <a:p>
            <a:r>
              <a:rPr lang="en-GB" dirty="0">
                <a:solidFill>
                  <a:srgbClr val="000000"/>
                </a:solidFill>
              </a:rPr>
              <a:t>Recommendations</a:t>
            </a:r>
          </a:p>
        </p:txBody>
      </p:sp>
      <p:sp>
        <p:nvSpPr>
          <p:cNvPr id="3" name="Content Placeholder 2">
            <a:extLst>
              <a:ext uri="{FF2B5EF4-FFF2-40B4-BE49-F238E27FC236}">
                <a16:creationId xmlns:a16="http://schemas.microsoft.com/office/drawing/2014/main" id="{764D7815-11AB-4249-87D2-FC2F707F18A5}"/>
              </a:ext>
            </a:extLst>
          </p:cNvPr>
          <p:cNvSpPr>
            <a:spLocks noGrp="1"/>
          </p:cNvSpPr>
          <p:nvPr>
            <p:ph idx="1"/>
          </p:nvPr>
        </p:nvSpPr>
        <p:spPr>
          <a:xfrm>
            <a:off x="1410027" y="1566001"/>
            <a:ext cx="7828566" cy="4620682"/>
          </a:xfrm>
        </p:spPr>
        <p:txBody>
          <a:bodyPr/>
          <a:lstStyle/>
          <a:p>
            <a:r>
              <a:rPr lang="en-GB"/>
              <a:t>Challenge </a:t>
            </a:r>
            <a:r>
              <a:rPr lang="en-GB" dirty="0"/>
              <a:t>to policy and guidance</a:t>
            </a:r>
          </a:p>
          <a:p>
            <a:r>
              <a:rPr lang="en-GB" dirty="0" err="1"/>
              <a:t>ecognition</a:t>
            </a:r>
            <a:r>
              <a:rPr lang="en-GB" dirty="0"/>
              <a:t> of the impact of Covid-19 on the changing role of the Special Educational Needs Coordinator</a:t>
            </a:r>
          </a:p>
          <a:p>
            <a:r>
              <a:rPr lang="en-GB" dirty="0"/>
              <a:t>Professional development and support for the Emotional Labour (Levine Brown </a:t>
            </a:r>
            <a:r>
              <a:rPr lang="en-GB" i="1" dirty="0"/>
              <a:t>et al.</a:t>
            </a:r>
            <a:r>
              <a:rPr lang="en-GB" dirty="0"/>
              <a:t>, 2017) of staff supporting learners with Special Educational Needs</a:t>
            </a:r>
          </a:p>
          <a:p>
            <a:endParaRPr lang="en-GB" dirty="0"/>
          </a:p>
        </p:txBody>
      </p:sp>
      <p:sp>
        <p:nvSpPr>
          <p:cNvPr id="4" name="Slide Number Placeholder 3">
            <a:extLst>
              <a:ext uri="{FF2B5EF4-FFF2-40B4-BE49-F238E27FC236}">
                <a16:creationId xmlns:a16="http://schemas.microsoft.com/office/drawing/2014/main" id="{F0EB6DF4-05D5-4AE2-883F-DDD39521F5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8BAA00">
                    <a:lumMod val="50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8BAA00">
                  <a:lumMod val="50000"/>
                </a:srgbClr>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76229876-9478-4D1D-8132-EF093A093A63}"/>
              </a:ext>
            </a:extLst>
          </p:cNvPr>
          <p:cNvSpPr txBox="1"/>
          <p:nvPr/>
        </p:nvSpPr>
        <p:spPr>
          <a:xfrm>
            <a:off x="467552" y="6559034"/>
            <a:ext cx="596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4D3E2F"/>
                </a:solidFill>
                <a:effectLst/>
                <a:uLnTx/>
                <a:uFillTx/>
                <a:latin typeface="Century Gothic" panose="020F0302020204030204"/>
                <a:ea typeface="+mn-ea"/>
                <a:cs typeface="+mn-cs"/>
              </a:rPr>
              <a:t>TrM</a:t>
            </a:r>
            <a:endParaRPr kumimoji="0" lang="en-GB" sz="1800" b="0" i="0" u="none" strike="noStrike" kern="1200" cap="none" spc="0" normalizeH="0" baseline="0" noProof="0" dirty="0">
              <a:ln>
                <a:noFill/>
              </a:ln>
              <a:solidFill>
                <a:srgbClr val="4D3E2F"/>
              </a:solidFill>
              <a:effectLst/>
              <a:uLnTx/>
              <a:uFillTx/>
              <a:latin typeface="Century Gothic" panose="020F0302020204030204"/>
              <a:ea typeface="+mn-ea"/>
              <a:cs typeface="+mn-cs"/>
            </a:endParaRPr>
          </a:p>
        </p:txBody>
      </p:sp>
      <p:pic>
        <p:nvPicPr>
          <p:cNvPr id="6" name="Picture 5">
            <a:extLst>
              <a:ext uri="{FF2B5EF4-FFF2-40B4-BE49-F238E27FC236}">
                <a16:creationId xmlns:a16="http://schemas.microsoft.com/office/drawing/2014/main" id="{DEA8930D-4E6F-4554-B3DD-72F328E96884}"/>
              </a:ext>
            </a:extLst>
          </p:cNvPr>
          <p:cNvPicPr>
            <a:picLocks noChangeAspect="1"/>
          </p:cNvPicPr>
          <p:nvPr/>
        </p:nvPicPr>
        <p:blipFill>
          <a:blip r:embed="rId2"/>
          <a:stretch>
            <a:fillRect/>
          </a:stretch>
        </p:blipFill>
        <p:spPr>
          <a:xfrm>
            <a:off x="9401556" y="2496312"/>
            <a:ext cx="2489454" cy="1659636"/>
          </a:xfrm>
          <a:prstGeom prst="rect">
            <a:avLst/>
          </a:prstGeom>
        </p:spPr>
      </p:pic>
    </p:spTree>
    <p:extLst>
      <p:ext uri="{BB962C8B-B14F-4D97-AF65-F5344CB8AC3E}">
        <p14:creationId xmlns:p14="http://schemas.microsoft.com/office/powerpoint/2010/main" val="29971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5AC7-7FF7-47D6-A194-9A57FE81359E}"/>
              </a:ext>
            </a:extLst>
          </p:cNvPr>
          <p:cNvSpPr>
            <a:spLocks noGrp="1"/>
          </p:cNvSpPr>
          <p:nvPr>
            <p:ph type="title"/>
          </p:nvPr>
        </p:nvSpPr>
        <p:spPr>
          <a:xfrm>
            <a:off x="1625941" y="2079355"/>
            <a:ext cx="7190887" cy="3143393"/>
          </a:xfrm>
        </p:spPr>
        <p:txBody>
          <a:bodyPr anchor="t">
            <a:noAutofit/>
          </a:bodyPr>
          <a:lstStyle/>
          <a:p>
            <a:pPr>
              <a:lnSpc>
                <a:spcPct val="107000"/>
              </a:lnSpc>
              <a:spcBef>
                <a:spcPts val="1200"/>
              </a:spcBef>
              <a:spcAft>
                <a:spcPts val="0"/>
              </a:spcAft>
            </a:pPr>
            <a:r>
              <a:rPr lang="en-GB" sz="1050" u="sng" dirty="0">
                <a:latin typeface="Century Gothic" panose="020B0502020202020204" pitchFamily="34" charset="0"/>
              </a:rPr>
              <a:t> </a:t>
            </a:r>
            <a:br>
              <a:rPr lang="en-GB" sz="1050" dirty="0">
                <a:latin typeface="Century Gothic" panose="020B0502020202020204" pitchFamily="34" charset="0"/>
              </a:rPr>
            </a:br>
            <a:br>
              <a:rPr lang="en-GB" sz="1050" dirty="0">
                <a:latin typeface="Century Gothic" panose="020B0502020202020204" pitchFamily="34" charset="0"/>
              </a:rPr>
            </a:br>
            <a:endParaRPr lang="en-GB" sz="1050" dirty="0">
              <a:latin typeface="Century Gothic" panose="020B0502020202020204" pitchFamily="34" charset="0"/>
            </a:endParaRPr>
          </a:p>
        </p:txBody>
      </p:sp>
      <p:sp>
        <p:nvSpPr>
          <p:cNvPr id="4" name="TextBox 3">
            <a:extLst>
              <a:ext uri="{FF2B5EF4-FFF2-40B4-BE49-F238E27FC236}">
                <a16:creationId xmlns:a16="http://schemas.microsoft.com/office/drawing/2014/main" id="{3C9CC7CC-06AC-49B6-BA2C-6AE60E1459A4}"/>
              </a:ext>
            </a:extLst>
          </p:cNvPr>
          <p:cNvSpPr txBox="1"/>
          <p:nvPr/>
        </p:nvSpPr>
        <p:spPr>
          <a:xfrm>
            <a:off x="581025" y="476250"/>
            <a:ext cx="45059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References 1</a:t>
            </a:r>
          </a:p>
        </p:txBody>
      </p:sp>
      <p:sp>
        <p:nvSpPr>
          <p:cNvPr id="3" name="Rectangle 2">
            <a:extLst>
              <a:ext uri="{FF2B5EF4-FFF2-40B4-BE49-F238E27FC236}">
                <a16:creationId xmlns:a16="http://schemas.microsoft.com/office/drawing/2014/main" id="{2EEDB5E5-8CDA-431B-A07C-5CF82ACACB68}"/>
              </a:ext>
            </a:extLst>
          </p:cNvPr>
          <p:cNvSpPr/>
          <p:nvPr/>
        </p:nvSpPr>
        <p:spPr>
          <a:xfrm>
            <a:off x="1625941" y="2003628"/>
            <a:ext cx="7276321" cy="416267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Biesta</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G. (2020)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Educational Research: An unorthodox Introduction</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London: Bloomsbury.</a:t>
            </a:r>
          </a:p>
          <a:p>
            <a:pPr lvl="0">
              <a:spcAft>
                <a:spcPts val="300"/>
              </a:spcAft>
            </a:pPr>
            <a:r>
              <a:rPr lang="en-US" sz="1200" b="1" dirty="0">
                <a:solidFill>
                  <a:prstClr val="white">
                    <a:lumMod val="95000"/>
                  </a:prstClr>
                </a:solidFill>
              </a:rPr>
              <a:t>Boddison, A. and Curran, H. (2021) ‘The experience of SENCOs in England during the COVID-19 pandemic: the amplification and exposure of pre-existing strengths and challenges and the </a:t>
            </a:r>
            <a:r>
              <a:rPr lang="en-US" sz="1200" b="1" dirty="0" err="1">
                <a:solidFill>
                  <a:prstClr val="white">
                    <a:lumMod val="95000"/>
                  </a:prstClr>
                </a:solidFill>
              </a:rPr>
              <a:t>prioritisation</a:t>
            </a:r>
            <a:r>
              <a:rPr lang="en-US" sz="1200" b="1" dirty="0">
                <a:solidFill>
                  <a:prstClr val="white">
                    <a:lumMod val="95000"/>
                  </a:prstClr>
                </a:solidFill>
              </a:rPr>
              <a:t> of mental health and wellbeing in schools’, </a:t>
            </a:r>
            <a:r>
              <a:rPr lang="en-US" sz="1200" b="1" i="1" dirty="0">
                <a:solidFill>
                  <a:prstClr val="white">
                    <a:lumMod val="95000"/>
                  </a:prstClr>
                </a:solidFill>
              </a:rPr>
              <a:t>Journal of Research in Special Educational Needs</a:t>
            </a:r>
            <a:r>
              <a:rPr lang="en-US" sz="1200" b="1" dirty="0">
                <a:solidFill>
                  <a:prstClr val="white">
                    <a:lumMod val="95000"/>
                  </a:prstClr>
                </a:solidFill>
              </a:rPr>
              <a:t>. </a:t>
            </a:r>
            <a:r>
              <a:rPr lang="en-US" sz="1200" b="1" dirty="0" err="1">
                <a:solidFill>
                  <a:prstClr val="white">
                    <a:lumMod val="95000"/>
                  </a:prstClr>
                </a:solidFill>
              </a:rPr>
              <a:t>doi</a:t>
            </a:r>
            <a:r>
              <a:rPr lang="en-US" sz="1200" b="1" dirty="0">
                <a:solidFill>
                  <a:prstClr val="white">
                    <a:lumMod val="95000"/>
                  </a:prstClr>
                </a:solidFill>
              </a:rPr>
              <a:t>: 10.1111/1471-3802.12553.</a:t>
            </a:r>
            <a:br>
              <a:rPr lang="en-US" sz="1200" b="1" dirty="0">
                <a:solidFill>
                  <a:prstClr val="white">
                    <a:lumMod val="95000"/>
                  </a:prstClr>
                </a:solidFill>
              </a:rPr>
            </a:br>
            <a:r>
              <a:rPr lang="en-US" sz="1200" b="1" dirty="0">
                <a:solidFill>
                  <a:prstClr val="white">
                    <a:lumMod val="95000"/>
                  </a:prstClr>
                </a:solidFill>
              </a:rPr>
              <a:t>Children’s </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Society (2020)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Life On Hold: Children’s Well-being and COVID-19</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https://www.childrenssociety.org.uk/sites/default/files/life-on-hold-childrens-well-being-and-covid-19.pdf (accessed 11th September, 2020).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Coe, R. (2017) ‘Introduction to Research Methods and Methodologies in Education’ in R. Coe, M. Waring, L. Hedges and J. Arthur (Eds.) </a:t>
            </a:r>
            <a:r>
              <a:rPr kumimoji="0" lang="en-US" sz="1200" b="1" i="1"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Research methods and methodologies in education 2nd </a:t>
            </a:r>
            <a:r>
              <a:rPr kumimoji="0" lang="en-US" sz="1200" b="1" i="1" u="none" strike="noStrike" kern="1200" cap="none" spc="0" normalizeH="0" baseline="0" noProof="0" dirty="0" err="1">
                <a:ln>
                  <a:noFill/>
                </a:ln>
                <a:solidFill>
                  <a:prstClr val="white">
                    <a:lumMod val="95000"/>
                  </a:prstClr>
                </a:solidFill>
                <a:effectLst/>
                <a:uLnTx/>
                <a:uFillTx/>
                <a:latin typeface="Century Gothic" panose="020B0502020202020204" pitchFamily="34" charset="0"/>
                <a:ea typeface="+mn-ea"/>
                <a:cs typeface="+mn-cs"/>
              </a:rPr>
              <a:t>Edn</a:t>
            </a:r>
            <a:r>
              <a:rPr kumimoji="0" lang="en-US"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pp.3-14 London: Sage publications.</a:t>
            </a:r>
          </a:p>
          <a:p>
            <a:pPr>
              <a:spcAft>
                <a:spcPts val="300"/>
              </a:spcAft>
            </a:pPr>
            <a:r>
              <a:rPr lang="en-US" sz="1200" b="1" dirty="0">
                <a:solidFill>
                  <a:prstClr val="white">
                    <a:lumMod val="95000"/>
                  </a:prstClr>
                </a:solidFill>
              </a:rPr>
              <a:t>Curran, H. Boddison, A. and Maloney, H. (2021) </a:t>
            </a:r>
            <a:r>
              <a:rPr lang="en-US" sz="1200" b="1" i="1" dirty="0">
                <a:solidFill>
                  <a:prstClr val="white">
                    <a:lumMod val="95000"/>
                  </a:prstClr>
                </a:solidFill>
              </a:rPr>
              <a:t>NATIONAL SENCO WORKFORCE SURVEY 2020 Supporting children and young people with special educational needs and their families during the coronavirus (COVID-19) pandemic</a:t>
            </a:r>
            <a:r>
              <a:rPr lang="en-US" sz="1200" b="1" dirty="0">
                <a:solidFill>
                  <a:prstClr val="white">
                    <a:lumMod val="95000"/>
                  </a:prstClr>
                </a:solidFill>
              </a:rPr>
              <a:t>. Available at:</a:t>
            </a:r>
            <a:br>
              <a:rPr lang="en-US" sz="1200" b="1" dirty="0">
                <a:solidFill>
                  <a:prstClr val="white">
                    <a:lumMod val="95000"/>
                  </a:prstClr>
                </a:solidFill>
              </a:rPr>
            </a:br>
            <a:r>
              <a:rPr lang="en-US" sz="1200" b="1" dirty="0">
                <a:solidFill>
                  <a:prstClr val="white">
                    <a:lumMod val="95000"/>
                  </a:prstClr>
                </a:solidFill>
              </a:rPr>
              <a:t> https://www.bathspa.ac.uk/media/bathspaacuk/projects/15432-National-SENCO-Workforce-Survey-2020-PAGES.pdf (Accessed 26th January 2022).</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Denzin, N. K. (2008) ‘The new paradigm dialogs and qualitative inquiry.’ </a:t>
            </a:r>
            <a:r>
              <a:rPr kumimoji="0" lang="en-US" sz="1200" b="1" i="1"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International Journal of Qualitative Studies in Education</a:t>
            </a:r>
            <a:r>
              <a:rPr kumimoji="0" lang="en-US"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21 (4), 315-325.</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DfE (2015</a:t>
            </a:r>
            <a:r>
              <a:rPr kumimoji="0" lang="en-GB" sz="1200" b="1" i="1"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Special Educational Needs and Disability Code of Practice: 0 to 25 years</a:t>
            </a:r>
            <a:r>
              <a:rPr kumimoji="0" lang="en-GB"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Available from:  </a:t>
            </a:r>
            <a:r>
              <a:rPr kumimoji="0" lang="en-GB" sz="1200" b="1" i="0" u="sng"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https://assets.publishing.service.gov.uk/government/uploads/system/uploads/attachment_data/file /398815/SEND_Code_of_Practice_January_2015.pdf</a:t>
            </a:r>
            <a:r>
              <a:rPr kumimoji="0" lang="en-GB"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(Accessed 26</a:t>
            </a:r>
            <a:r>
              <a:rPr kumimoji="0" lang="en-GB" sz="1200" b="1" i="0" u="none" strike="noStrike" kern="1200" cap="none" spc="0" normalizeH="0" baseline="30000" noProof="0" dirty="0">
                <a:ln>
                  <a:noFill/>
                </a:ln>
                <a:solidFill>
                  <a:prstClr val="white">
                    <a:lumMod val="95000"/>
                  </a:prstClr>
                </a:solidFill>
                <a:effectLst/>
                <a:uLnTx/>
                <a:uFillTx/>
                <a:latin typeface="Century Gothic" panose="020B0502020202020204" pitchFamily="34" charset="0"/>
                <a:ea typeface="+mn-ea"/>
                <a:cs typeface="+mn-cs"/>
              </a:rPr>
              <a:t>th</a:t>
            </a:r>
            <a:r>
              <a:rPr kumimoji="0" lang="en-GB" sz="12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 January 2015).</a:t>
            </a:r>
          </a:p>
        </p:txBody>
      </p:sp>
    </p:spTree>
    <p:extLst>
      <p:ext uri="{BB962C8B-B14F-4D97-AF65-F5344CB8AC3E}">
        <p14:creationId xmlns:p14="http://schemas.microsoft.com/office/powerpoint/2010/main" val="374588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5AC7-7FF7-47D6-A194-9A57FE81359E}"/>
              </a:ext>
            </a:extLst>
          </p:cNvPr>
          <p:cNvSpPr>
            <a:spLocks noGrp="1"/>
          </p:cNvSpPr>
          <p:nvPr>
            <p:ph type="title"/>
          </p:nvPr>
        </p:nvSpPr>
        <p:spPr>
          <a:xfrm>
            <a:off x="1625941" y="2079355"/>
            <a:ext cx="7190887" cy="3143393"/>
          </a:xfrm>
        </p:spPr>
        <p:txBody>
          <a:bodyPr anchor="t">
            <a:noAutofit/>
          </a:bodyPr>
          <a:lstStyle/>
          <a:p>
            <a:pPr>
              <a:lnSpc>
                <a:spcPct val="107000"/>
              </a:lnSpc>
              <a:spcBef>
                <a:spcPts val="1200"/>
              </a:spcBef>
              <a:spcAft>
                <a:spcPts val="0"/>
              </a:spcAft>
            </a:pPr>
            <a:r>
              <a:rPr lang="en-GB" sz="1050" u="sng" dirty="0">
                <a:latin typeface="Century Gothic" panose="020B0502020202020204" pitchFamily="34" charset="0"/>
              </a:rPr>
              <a:t> </a:t>
            </a:r>
            <a:br>
              <a:rPr lang="en-GB" sz="1050" dirty="0">
                <a:latin typeface="Century Gothic" panose="020B0502020202020204" pitchFamily="34" charset="0"/>
              </a:rPr>
            </a:br>
            <a:br>
              <a:rPr lang="en-GB" sz="1050" dirty="0">
                <a:latin typeface="Century Gothic" panose="020B0502020202020204" pitchFamily="34" charset="0"/>
              </a:rPr>
            </a:br>
            <a:endParaRPr lang="en-GB" sz="1050" dirty="0">
              <a:latin typeface="Century Gothic" panose="020B0502020202020204" pitchFamily="34" charset="0"/>
            </a:endParaRPr>
          </a:p>
        </p:txBody>
      </p:sp>
      <p:sp>
        <p:nvSpPr>
          <p:cNvPr id="4" name="TextBox 3">
            <a:extLst>
              <a:ext uri="{FF2B5EF4-FFF2-40B4-BE49-F238E27FC236}">
                <a16:creationId xmlns:a16="http://schemas.microsoft.com/office/drawing/2014/main" id="{3C9CC7CC-06AC-49B6-BA2C-6AE60E1459A4}"/>
              </a:ext>
            </a:extLst>
          </p:cNvPr>
          <p:cNvSpPr txBox="1"/>
          <p:nvPr/>
        </p:nvSpPr>
        <p:spPr>
          <a:xfrm>
            <a:off x="581025" y="476250"/>
            <a:ext cx="45059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References 2</a:t>
            </a:r>
          </a:p>
        </p:txBody>
      </p:sp>
      <p:sp>
        <p:nvSpPr>
          <p:cNvPr id="3" name="Rectangle 2">
            <a:extLst>
              <a:ext uri="{FF2B5EF4-FFF2-40B4-BE49-F238E27FC236}">
                <a16:creationId xmlns:a16="http://schemas.microsoft.com/office/drawing/2014/main" id="{2EEDB5E5-8CDA-431B-A07C-5CF82ACACB68}"/>
              </a:ext>
            </a:extLst>
          </p:cNvPr>
          <p:cNvSpPr/>
          <p:nvPr/>
        </p:nvSpPr>
        <p:spPr>
          <a:xfrm>
            <a:off x="1625941" y="2079355"/>
            <a:ext cx="7276321" cy="36856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Hallett, F.(2021) ‘Can SENCOs do their job in a bubble? The impact of</a:t>
            </a:r>
            <a:b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b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Covid-19 on the ways in which we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conceptualise</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provision for learners with special educational needs’,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Oxford Review of Education</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DOI: 10.1080/03054985.2021.1898357.</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Elizabeth Levine Brown, Colleen K.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Vesely</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Duhita</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Mahatmya</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&amp; Kari</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J. Visconti (2018) ‘Emotions matter: the moderating role of emotional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labour</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on preschool teacher and children interactions’,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Early Child Development and Care</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188(12), pp.1773-1787, DOI: 10.1080/03004430.2017.1286336</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Linsley</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P. (2019) ‘Realistic Evaluation as both a science and as a methodology’, </a:t>
            </a:r>
            <a:r>
              <a:rPr kumimoji="0" lang="en-US" sz="1200" b="1" i="1"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Pielegniarstwo</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XXI </a:t>
            </a:r>
            <a:r>
              <a:rPr kumimoji="0" lang="en-US" sz="1200" b="1" i="1"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Wieku</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 Nursing in the 21st Century</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18 (4) 228–230.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Middleton, T. and Kay, L. (2021) ‘Unchartered Territory and Extraordinary Times……the SENCO’s experiences of leading SEN during a pandemic in England.’,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The British Journal for SEN</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48(2), pp.212-234.</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Pawson, R. and Tilley, N. (1997) </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Realistic evaluation</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London: Sage.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Teddlie, C., &amp;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Tashakkori</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A. (2003) ‘Major issues and controversies in the use of mixed methods in the social and behavioral sciences.’  in A. </a:t>
            </a:r>
            <a:r>
              <a:rPr kumimoji="0" lang="en-US" sz="1200" b="1" i="0" u="none" strike="noStrike" kern="1200" cap="none" spc="0" normalizeH="0" baseline="0" noProof="0" dirty="0" err="1">
                <a:ln>
                  <a:noFill/>
                </a:ln>
                <a:solidFill>
                  <a:prstClr val="white">
                    <a:lumMod val="95000"/>
                  </a:prstClr>
                </a:solidFill>
                <a:effectLst/>
                <a:uLnTx/>
                <a:uFillTx/>
                <a:latin typeface="Century Gothic" panose="020F0302020204030204"/>
                <a:ea typeface="+mn-ea"/>
                <a:cs typeface="+mn-cs"/>
              </a:rPr>
              <a:t>Tashakkori</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and C. Teddlie (eds</a:t>
            </a:r>
            <a:r>
              <a:rPr kumimoji="0" lang="en-US" sz="1200" b="1" i="1"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Handbook of mixed-methods in social and behavioral research</a:t>
            </a:r>
            <a:r>
              <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rPr>
              <a:t>, pp.3-50. Thousand Oaks, CA: Sage.</a:t>
            </a:r>
          </a:p>
          <a:p>
            <a:pPr lvl="0">
              <a:spcAft>
                <a:spcPts val="300"/>
              </a:spcAft>
            </a:pPr>
            <a:r>
              <a:rPr lang="en-US" sz="1200" b="1" dirty="0">
                <a:solidFill>
                  <a:prstClr val="white">
                    <a:lumMod val="95000"/>
                  </a:prstClr>
                </a:solidFill>
              </a:rPr>
              <a:t>UNESCO (2020) </a:t>
            </a:r>
            <a:r>
              <a:rPr lang="en-US" sz="1200" b="1" i="1" dirty="0">
                <a:solidFill>
                  <a:prstClr val="white">
                    <a:lumMod val="95000"/>
                  </a:prstClr>
                </a:solidFill>
              </a:rPr>
              <a:t>COVID-19 Educational disruption and response</a:t>
            </a:r>
            <a:r>
              <a:rPr lang="en-US" sz="1200" b="1" dirty="0">
                <a:solidFill>
                  <a:prstClr val="white">
                    <a:lumMod val="95000"/>
                  </a:prstClr>
                </a:solidFill>
              </a:rPr>
              <a:t>.  Available at : https://en.unesco.org/covid19/educationresponse(Accessed August 8th 2020).</a:t>
            </a:r>
            <a:endParaRPr kumimoji="0" lang="en-US" sz="1200" b="1" i="0" u="none" strike="noStrike" kern="1200" cap="none" spc="0" normalizeH="0" baseline="0" noProof="0" dirty="0">
              <a:ln>
                <a:noFill/>
              </a:ln>
              <a:solidFill>
                <a:prstClr val="white">
                  <a:lumMod val="95000"/>
                </a:prst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8735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4559-A785-E507-771A-8E29E7B110A6}"/>
              </a:ext>
            </a:extLst>
          </p:cNvPr>
          <p:cNvSpPr>
            <a:spLocks noGrp="1"/>
          </p:cNvSpPr>
          <p:nvPr>
            <p:ph type="title"/>
          </p:nvPr>
        </p:nvSpPr>
        <p:spPr/>
        <p:txBody>
          <a:bodyPr/>
          <a:lstStyle/>
          <a:p>
            <a:r>
              <a:rPr lang="en-GB" dirty="0"/>
              <a:t>Slides</a:t>
            </a:r>
          </a:p>
        </p:txBody>
      </p:sp>
      <p:sp>
        <p:nvSpPr>
          <p:cNvPr id="3" name="Content Placeholder 2">
            <a:extLst>
              <a:ext uri="{FF2B5EF4-FFF2-40B4-BE49-F238E27FC236}">
                <a16:creationId xmlns:a16="http://schemas.microsoft.com/office/drawing/2014/main" id="{330320E8-FF10-43BB-060C-A78EA86E9EAA}"/>
              </a:ext>
            </a:extLst>
          </p:cNvPr>
          <p:cNvSpPr>
            <a:spLocks noGrp="1"/>
          </p:cNvSpPr>
          <p:nvPr>
            <p:ph idx="1"/>
          </p:nvPr>
        </p:nvSpPr>
        <p:spPr/>
        <p:txBody>
          <a:bodyPr>
            <a:normAutofit/>
          </a:bodyPr>
          <a:lstStyle/>
          <a:p>
            <a:r>
              <a:rPr lang="en-GB" dirty="0"/>
              <a:t>What is a SENCo?(LK)</a:t>
            </a:r>
          </a:p>
          <a:p>
            <a:r>
              <a:rPr lang="en-GB" dirty="0"/>
              <a:t>The Research (idea and RQs) (LK)</a:t>
            </a:r>
          </a:p>
          <a:p>
            <a:r>
              <a:rPr lang="en-GB" dirty="0"/>
              <a:t>Methodology and Analysis (</a:t>
            </a:r>
            <a:r>
              <a:rPr lang="en-GB" dirty="0" err="1"/>
              <a:t>TrM</a:t>
            </a:r>
            <a:r>
              <a:rPr lang="en-GB" dirty="0"/>
              <a:t>)</a:t>
            </a:r>
          </a:p>
          <a:p>
            <a:r>
              <a:rPr lang="en-GB" dirty="0"/>
              <a:t>3 Key Findings  (</a:t>
            </a:r>
            <a:r>
              <a:rPr lang="en-GB" dirty="0" err="1"/>
              <a:t>TrM</a:t>
            </a:r>
            <a:r>
              <a:rPr lang="en-GB" dirty="0"/>
              <a:t>)</a:t>
            </a:r>
          </a:p>
          <a:p>
            <a:pPr lvl="1"/>
            <a:r>
              <a:rPr lang="en-GB" dirty="0"/>
              <a:t>Hands-on work of the SENCo</a:t>
            </a:r>
          </a:p>
          <a:p>
            <a:pPr lvl="1"/>
            <a:r>
              <a:rPr lang="en-GB" dirty="0"/>
              <a:t>SLT membership</a:t>
            </a:r>
          </a:p>
          <a:p>
            <a:pPr lvl="1"/>
            <a:r>
              <a:rPr lang="en-GB" dirty="0"/>
              <a:t>Supporting adults</a:t>
            </a:r>
          </a:p>
          <a:p>
            <a:r>
              <a:rPr lang="en-GB" dirty="0"/>
              <a:t>Supporting the emotional wellbeing of adults (LK)</a:t>
            </a:r>
          </a:p>
          <a:p>
            <a:pPr lvl="1"/>
            <a:r>
              <a:rPr lang="en-GB" dirty="0"/>
              <a:t>Parents</a:t>
            </a:r>
          </a:p>
          <a:p>
            <a:pPr lvl="1"/>
            <a:r>
              <a:rPr lang="en-GB" dirty="0"/>
              <a:t>School staff and other practitioners</a:t>
            </a:r>
          </a:p>
          <a:p>
            <a:r>
              <a:rPr lang="en-GB" dirty="0"/>
              <a:t>Recommendations (include emotional wellbeing of staff) (</a:t>
            </a:r>
            <a:r>
              <a:rPr lang="en-GB" dirty="0" err="1"/>
              <a:t>TrM</a:t>
            </a:r>
            <a:r>
              <a:rPr lang="en-GB" dirty="0"/>
              <a:t>)</a:t>
            </a:r>
          </a:p>
          <a:p>
            <a:r>
              <a:rPr lang="en-GB" dirty="0"/>
              <a:t>References</a:t>
            </a:r>
          </a:p>
        </p:txBody>
      </p:sp>
      <p:sp>
        <p:nvSpPr>
          <p:cNvPr id="4" name="Slide Number Placeholder 3">
            <a:extLst>
              <a:ext uri="{FF2B5EF4-FFF2-40B4-BE49-F238E27FC236}">
                <a16:creationId xmlns:a16="http://schemas.microsoft.com/office/drawing/2014/main" id="{C5F16894-47FA-31B9-AD51-DE8F1FCDCF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8BAA00">
                    <a:lumMod val="50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srgbClr val="8BAA00">
                  <a:lumMod val="50000"/>
                </a:srgbClr>
              </a:solidFill>
              <a:effectLst/>
              <a:uLnTx/>
              <a:uFillTx/>
              <a:latin typeface="Century Gothic" panose="020F0302020204030204"/>
              <a:ea typeface="+mn-ea"/>
              <a:cs typeface="+mn-cs"/>
            </a:endParaRPr>
          </a:p>
        </p:txBody>
      </p:sp>
      <p:pic>
        <p:nvPicPr>
          <p:cNvPr id="5" name="Picture 4">
            <a:extLst>
              <a:ext uri="{FF2B5EF4-FFF2-40B4-BE49-F238E27FC236}">
                <a16:creationId xmlns:a16="http://schemas.microsoft.com/office/drawing/2014/main" id="{F321BE77-73FD-42B1-A657-0FC2252A4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101" y="1459653"/>
            <a:ext cx="1625049" cy="1503171"/>
          </a:xfrm>
          <a:prstGeom prst="rect">
            <a:avLst/>
          </a:prstGeom>
        </p:spPr>
      </p:pic>
    </p:spTree>
    <p:extLst>
      <p:ext uri="{BB962C8B-B14F-4D97-AF65-F5344CB8AC3E}">
        <p14:creationId xmlns:p14="http://schemas.microsoft.com/office/powerpoint/2010/main" val="35112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49E6-FD1C-4897-BAE0-B391638079AF}"/>
              </a:ext>
            </a:extLst>
          </p:cNvPr>
          <p:cNvSpPr>
            <a:spLocks noGrp="1"/>
          </p:cNvSpPr>
          <p:nvPr>
            <p:ph type="title"/>
          </p:nvPr>
        </p:nvSpPr>
        <p:spPr>
          <a:xfrm>
            <a:off x="467552" y="343417"/>
            <a:ext cx="6489302" cy="707810"/>
          </a:xfrm>
        </p:spPr>
        <p:txBody>
          <a:bodyPr>
            <a:normAutofit/>
          </a:bodyPr>
          <a:lstStyle/>
          <a:p>
            <a:r>
              <a:rPr lang="en-GB" dirty="0">
                <a:solidFill>
                  <a:srgbClr val="000000"/>
                </a:solidFill>
              </a:rPr>
              <a:t>What is a SENCO in England?</a:t>
            </a:r>
          </a:p>
        </p:txBody>
      </p:sp>
      <p:pic>
        <p:nvPicPr>
          <p:cNvPr id="6" name="Content Placeholder 5">
            <a:extLst>
              <a:ext uri="{FF2B5EF4-FFF2-40B4-BE49-F238E27FC236}">
                <a16:creationId xmlns:a16="http://schemas.microsoft.com/office/drawing/2014/main" id="{F835C880-C9A4-41C4-932D-4DF1B00988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39100" y="867870"/>
            <a:ext cx="3224212" cy="2149475"/>
          </a:xfrm>
        </p:spPr>
      </p:pic>
      <p:sp>
        <p:nvSpPr>
          <p:cNvPr id="4" name="Slide Number Placeholder 3">
            <a:extLst>
              <a:ext uri="{FF2B5EF4-FFF2-40B4-BE49-F238E27FC236}">
                <a16:creationId xmlns:a16="http://schemas.microsoft.com/office/drawing/2014/main" id="{0A465C4F-2B04-4C6B-B564-53E82BC6D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8BAA00">
                    <a:lumMod val="50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8BAA00">
                  <a:lumMod val="50000"/>
                </a:srgbClr>
              </a:solidFill>
              <a:effectLst/>
              <a:uLnTx/>
              <a:uFillTx/>
              <a:latin typeface="Century Gothic" panose="020F0302020204030204"/>
              <a:ea typeface="+mn-ea"/>
              <a:cs typeface="+mn-cs"/>
            </a:endParaRPr>
          </a:p>
        </p:txBody>
      </p:sp>
      <p:pic>
        <p:nvPicPr>
          <p:cNvPr id="8" name="Picture 7">
            <a:extLst>
              <a:ext uri="{FF2B5EF4-FFF2-40B4-BE49-F238E27FC236}">
                <a16:creationId xmlns:a16="http://schemas.microsoft.com/office/drawing/2014/main" id="{FC783D49-0848-43B1-9DD2-4265E4FC9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5162" y="3840655"/>
            <a:ext cx="3219183" cy="2149475"/>
          </a:xfrm>
          <a:prstGeom prst="rect">
            <a:avLst/>
          </a:prstGeom>
        </p:spPr>
      </p:pic>
      <p:sp>
        <p:nvSpPr>
          <p:cNvPr id="10" name="TextBox 9">
            <a:extLst>
              <a:ext uri="{FF2B5EF4-FFF2-40B4-BE49-F238E27FC236}">
                <a16:creationId xmlns:a16="http://schemas.microsoft.com/office/drawing/2014/main" id="{835C2E85-8894-43B7-9420-5199798268B1}"/>
              </a:ext>
            </a:extLst>
          </p:cNvPr>
          <p:cNvSpPr txBox="1"/>
          <p:nvPr/>
        </p:nvSpPr>
        <p:spPr>
          <a:xfrm>
            <a:off x="421370" y="1374714"/>
            <a:ext cx="7571548" cy="513986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rPr>
              <a:t>Special Educational Needs Coordinator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rPr>
              <a:t>Strategic leader of SEN in schools / EY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rPr>
              <a:t>    (qualified teacher)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entury Gothic" panose="020F0302020204030204"/>
                <a:ea typeface="+mn-ea"/>
                <a:cs typeface="+mn-cs"/>
              </a:rPr>
              <a:t>Responsible for :</a:t>
            </a:r>
          </a:p>
          <a:p>
            <a:pPr marL="723900" marR="0" lvl="0" indent="-361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Supporting the identification of children with special educational needs.</a:t>
            </a:r>
          </a:p>
          <a:p>
            <a:pPr marL="723900" marR="0" lvl="0" indent="-361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Co-ordinating provision for children with SEN.</a:t>
            </a:r>
          </a:p>
          <a:p>
            <a:pPr marL="723900" marR="0" lvl="0" indent="-361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Liaising with parents of children with SEN.</a:t>
            </a:r>
          </a:p>
          <a:p>
            <a:pPr marL="723900" marR="0" lvl="0" indent="-361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Liaising with other providers, outside agencies, educational psychologists and external agencies.</a:t>
            </a:r>
          </a:p>
          <a:p>
            <a:pPr marL="723900" marR="0" lvl="0" indent="-361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Ensuring that the school keeps the records of all pupils with SEN up to date.</a:t>
            </a:r>
            <a:endParaRPr kumimoji="0" lang="en-GB" sz="20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R="0" lvl="0" algn="r"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dirty="0">
                <a:ln>
                  <a:noFill/>
                </a:ln>
                <a:solidFill>
                  <a:srgbClr val="000000"/>
                </a:solidFill>
                <a:effectLst/>
                <a:uLnTx/>
                <a:uFillTx/>
                <a:latin typeface="Century Gothic" panose="020F0302020204030204"/>
                <a:ea typeface="+mn-ea"/>
                <a:cs typeface="+mn-cs"/>
              </a:rPr>
              <a:t>                                                (DfE 2015)</a:t>
            </a:r>
          </a:p>
        </p:txBody>
      </p:sp>
      <p:sp>
        <p:nvSpPr>
          <p:cNvPr id="3" name="TextBox 2">
            <a:extLst>
              <a:ext uri="{FF2B5EF4-FFF2-40B4-BE49-F238E27FC236}">
                <a16:creationId xmlns:a16="http://schemas.microsoft.com/office/drawing/2014/main" id="{F4F043B7-2D7D-4E21-AF01-C168CEA1BF04}"/>
              </a:ext>
            </a:extLst>
          </p:cNvPr>
          <p:cNvSpPr txBox="1"/>
          <p:nvPr/>
        </p:nvSpPr>
        <p:spPr>
          <a:xfrm>
            <a:off x="467552" y="6559034"/>
            <a:ext cx="596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3E2F"/>
                </a:solidFill>
                <a:effectLst/>
                <a:uLnTx/>
                <a:uFillTx/>
                <a:latin typeface="Century Gothic" panose="020F0302020204030204"/>
                <a:ea typeface="+mn-ea"/>
                <a:cs typeface="+mn-cs"/>
              </a:rPr>
              <a:t>LK</a:t>
            </a:r>
          </a:p>
        </p:txBody>
      </p:sp>
    </p:spTree>
    <p:extLst>
      <p:ext uri="{BB962C8B-B14F-4D97-AF65-F5344CB8AC3E}">
        <p14:creationId xmlns:p14="http://schemas.microsoft.com/office/powerpoint/2010/main" val="292031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D456421-C03D-46FC-ACF4-EDFDDFB966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87317" y="333840"/>
            <a:ext cx="3063236" cy="2038967"/>
          </a:xfrm>
        </p:spPr>
      </p:pic>
      <p:sp>
        <p:nvSpPr>
          <p:cNvPr id="4" name="Slide Number Placeholder 3">
            <a:extLst>
              <a:ext uri="{FF2B5EF4-FFF2-40B4-BE49-F238E27FC236}">
                <a16:creationId xmlns:a16="http://schemas.microsoft.com/office/drawing/2014/main" id="{CB7EC602-04C6-43AB-9262-07C806EEE380}"/>
              </a:ext>
            </a:extLst>
          </p:cNvPr>
          <p:cNvSpPr>
            <a:spLocks noGrp="1"/>
          </p:cNvSpPr>
          <p:nvPr>
            <p:ph type="sldNum" sz="quarter" idx="12"/>
          </p:nvPr>
        </p:nvSpPr>
        <p:spPr>
          <a:xfrm>
            <a:off x="11781598" y="6596132"/>
            <a:ext cx="410402"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FF0000"/>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a:ln>
                <a:noFill/>
              </a:ln>
              <a:solidFill>
                <a:srgbClr val="FF0000"/>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F3160B97-0C0C-4636-8A14-558F221DDAA9}"/>
              </a:ext>
            </a:extLst>
          </p:cNvPr>
          <p:cNvSpPr txBox="1"/>
          <p:nvPr/>
        </p:nvSpPr>
        <p:spPr>
          <a:xfrm>
            <a:off x="8838593" y="2465140"/>
            <a:ext cx="276926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image by  </a:t>
            </a:r>
            <a:r>
              <a:rPr kumimoji="0" lang="en-US" sz="1000" b="0" i="0" u="none" strike="noStrike" kern="1200" cap="none" spc="0" normalizeH="0" baseline="0" noProof="0" dirty="0" err="1">
                <a:ln>
                  <a:noFill/>
                </a:ln>
                <a:solidFill>
                  <a:srgbClr val="0070C0"/>
                </a:solidFill>
                <a:effectLst/>
                <a:uLnTx/>
                <a:uFillTx/>
                <a:latin typeface="Century Gothic" panose="020B0502020202020204" pitchFamily="34" charset="0"/>
                <a:ea typeface="+mn-ea"/>
                <a:cs typeface="+mn-cs"/>
              </a:rPr>
              <a:t>Ylanite</a:t>
            </a:r>
            <a:r>
              <a:rPr kumimoji="0" lang="en-US" sz="1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a:t>
            </a:r>
            <a:r>
              <a:rPr kumimoji="0" lang="en-US" sz="1000" b="0" i="0" u="none" strike="noStrike" kern="1200" cap="none" spc="0" normalizeH="0" baseline="0" noProof="0" dirty="0" err="1">
                <a:ln>
                  <a:noFill/>
                </a:ln>
                <a:solidFill>
                  <a:srgbClr val="0070C0"/>
                </a:solidFill>
                <a:effectLst/>
                <a:uLnTx/>
                <a:uFillTx/>
                <a:latin typeface="Century Gothic" panose="020B0502020202020204" pitchFamily="34" charset="0"/>
                <a:ea typeface="+mn-ea"/>
                <a:cs typeface="+mn-cs"/>
              </a:rPr>
              <a:t>Koppens</a:t>
            </a:r>
            <a:r>
              <a:rPr kumimoji="0" lang="en-US" sz="1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from </a:t>
            </a:r>
            <a:r>
              <a:rPr kumimoji="0" lang="en-US" sz="1000" b="0" i="0" u="none" strike="noStrike" kern="1200" cap="none" spc="0" normalizeH="0" baseline="0" noProof="0" dirty="0" err="1">
                <a:ln>
                  <a:noFill/>
                </a:ln>
                <a:solidFill>
                  <a:srgbClr val="0070C0"/>
                </a:solidFill>
                <a:effectLst/>
                <a:uLnTx/>
                <a:uFillTx/>
                <a:latin typeface="Century Gothic" panose="020B0502020202020204" pitchFamily="34" charset="0"/>
                <a:ea typeface="+mn-ea"/>
                <a:cs typeface="+mn-cs"/>
              </a:rPr>
              <a:t>Pixabay</a:t>
            </a:r>
            <a:endParaRPr kumimoji="0" lang="en-GB" sz="1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338EF0F1-6717-4C12-BCD8-1411A6456184}"/>
              </a:ext>
            </a:extLst>
          </p:cNvPr>
          <p:cNvSpPr txBox="1"/>
          <p:nvPr/>
        </p:nvSpPr>
        <p:spPr>
          <a:xfrm>
            <a:off x="410402" y="173555"/>
            <a:ext cx="65534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Unchartered Territory </a:t>
            </a:r>
          </a:p>
        </p:txBody>
      </p:sp>
      <p:pic>
        <p:nvPicPr>
          <p:cNvPr id="7" name="Content Placeholder 7">
            <a:extLst>
              <a:ext uri="{FF2B5EF4-FFF2-40B4-BE49-F238E27FC236}">
                <a16:creationId xmlns:a16="http://schemas.microsoft.com/office/drawing/2014/main" id="{791AA849-0741-4A21-BE6B-594403CCE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21" y="3657600"/>
            <a:ext cx="2835932" cy="2368446"/>
          </a:xfrm>
          <a:prstGeom prst="rect">
            <a:avLst/>
          </a:prstGeom>
        </p:spPr>
      </p:pic>
      <p:sp>
        <p:nvSpPr>
          <p:cNvPr id="10" name="TextBox 9">
            <a:extLst>
              <a:ext uri="{FF2B5EF4-FFF2-40B4-BE49-F238E27FC236}">
                <a16:creationId xmlns:a16="http://schemas.microsoft.com/office/drawing/2014/main" id="{E700FB3D-CBF8-4589-BC54-D2EEE9804378}"/>
              </a:ext>
            </a:extLst>
          </p:cNvPr>
          <p:cNvSpPr txBox="1"/>
          <p:nvPr/>
        </p:nvSpPr>
        <p:spPr>
          <a:xfrm>
            <a:off x="9191175" y="6006371"/>
            <a:ext cx="27797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image by  Clip Art vectors from </a:t>
            </a:r>
            <a:r>
              <a:rPr kumimoji="0" lang="en-US" sz="10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Pixabay</a:t>
            </a:r>
            <a:endPar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2E31958F-1D99-44B4-8D48-EED0C49E4BC4}"/>
              </a:ext>
            </a:extLst>
          </p:cNvPr>
          <p:cNvSpPr txBox="1"/>
          <p:nvPr/>
        </p:nvSpPr>
        <p:spPr>
          <a:xfrm>
            <a:off x="331779" y="4472474"/>
            <a:ext cx="848475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Research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33CC"/>
                </a:solidFill>
                <a:effectLst/>
                <a:uLnTx/>
                <a:uFillTx/>
                <a:latin typeface="Century Gothic" panose="020B0502020202020204" pitchFamily="34" charset="0"/>
                <a:ea typeface="+mn-ea"/>
                <a:cs typeface="+mn-cs"/>
              </a:rPr>
              <a:t>RQ1) What is the leadership context for leading SEN within the COVID-19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4D3E2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990099"/>
                </a:solidFill>
                <a:effectLst/>
                <a:uLnTx/>
                <a:uFillTx/>
                <a:latin typeface="Century Gothic" panose="020B0502020202020204" pitchFamily="34" charset="0"/>
                <a:ea typeface="+mn-ea"/>
                <a:cs typeface="+mn-cs"/>
              </a:rPr>
              <a:t>RQ2) What are the facilitators and  barriers to successful  leadership of SEN during COVID-19?</a:t>
            </a:r>
          </a:p>
        </p:txBody>
      </p:sp>
      <p:sp>
        <p:nvSpPr>
          <p:cNvPr id="3" name="TextBox 2">
            <a:extLst>
              <a:ext uri="{FF2B5EF4-FFF2-40B4-BE49-F238E27FC236}">
                <a16:creationId xmlns:a16="http://schemas.microsoft.com/office/drawing/2014/main" id="{32F3D7DF-F117-4287-B836-2B66CE143F7F}"/>
              </a:ext>
            </a:extLst>
          </p:cNvPr>
          <p:cNvSpPr txBox="1"/>
          <p:nvPr/>
        </p:nvSpPr>
        <p:spPr>
          <a:xfrm>
            <a:off x="135496" y="1148487"/>
            <a:ext cx="8502775" cy="33239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srgbClr val="4D3E2F"/>
                </a:solidFill>
                <a:effectLst/>
                <a:uLnTx/>
                <a:uFillTx/>
                <a:latin typeface="Century Gothic" panose="020F0302020204030204"/>
                <a:ea typeface="+mn-ea"/>
                <a:cs typeface="+mn-cs"/>
              </a:rPr>
              <a:t>Context of 2020 pandemic lockdowns in 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entury Gothic"/>
                <a:ea typeface="+mn-ea"/>
                <a:cs typeface="+mn-cs"/>
              </a:rPr>
              <a:t>Many pupils were educated at home for up to 6 months (Children’s Society, 2020), with vulnerable children being educated either at home or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School staff worked in schools and from home to provide learning activities (and manage their own caring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CC00FF"/>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8BE81ABF-C126-42D9-B6E9-3C8BFA1DC17B}"/>
              </a:ext>
            </a:extLst>
          </p:cNvPr>
          <p:cNvSpPr txBox="1"/>
          <p:nvPr/>
        </p:nvSpPr>
        <p:spPr>
          <a:xfrm>
            <a:off x="467552" y="6559034"/>
            <a:ext cx="596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3E2F"/>
                </a:solidFill>
                <a:effectLst/>
                <a:uLnTx/>
                <a:uFillTx/>
                <a:latin typeface="Century Gothic" panose="020F0302020204030204"/>
                <a:ea typeface="+mn-ea"/>
                <a:cs typeface="+mn-cs"/>
              </a:rPr>
              <a:t>LK</a:t>
            </a:r>
          </a:p>
        </p:txBody>
      </p:sp>
      <p:sp>
        <p:nvSpPr>
          <p:cNvPr id="2" name="Rectangle 1">
            <a:extLst>
              <a:ext uri="{FF2B5EF4-FFF2-40B4-BE49-F238E27FC236}">
                <a16:creationId xmlns:a16="http://schemas.microsoft.com/office/drawing/2014/main" id="{469280D6-646E-417A-A600-1C95265E9DBA}"/>
              </a:ext>
            </a:extLst>
          </p:cNvPr>
          <p:cNvSpPr/>
          <p:nvPr/>
        </p:nvSpPr>
        <p:spPr>
          <a:xfrm>
            <a:off x="6020537" y="430189"/>
            <a:ext cx="2156360" cy="276999"/>
          </a:xfrm>
          <a:prstGeom prst="rect">
            <a:avLst/>
          </a:prstGeom>
        </p:spPr>
        <p:txBody>
          <a:bodyPr wrap="none">
            <a:spAutoFit/>
          </a:bodyPr>
          <a:lstStyle/>
          <a:p>
            <a:r>
              <a:rPr lang="en-GB" sz="1200" dirty="0">
                <a:solidFill>
                  <a:srgbClr val="000000"/>
                </a:solidFill>
                <a:latin typeface="Century Gothic" panose="020B0502020202020204" pitchFamily="34" charset="0"/>
              </a:rPr>
              <a:t>(Middleton and Kay, 2021)</a:t>
            </a:r>
          </a:p>
        </p:txBody>
      </p:sp>
    </p:spTree>
    <p:extLst>
      <p:ext uri="{BB962C8B-B14F-4D97-AF65-F5344CB8AC3E}">
        <p14:creationId xmlns:p14="http://schemas.microsoft.com/office/powerpoint/2010/main" val="271762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DE0-5368-4622-97F5-832BD947EF97}"/>
              </a:ext>
            </a:extLst>
          </p:cNvPr>
          <p:cNvSpPr>
            <a:spLocks noGrp="1"/>
          </p:cNvSpPr>
          <p:nvPr>
            <p:ph type="title"/>
          </p:nvPr>
        </p:nvSpPr>
        <p:spPr>
          <a:xfrm>
            <a:off x="410402" y="656103"/>
            <a:ext cx="10888235" cy="621535"/>
          </a:xfrm>
        </p:spPr>
        <p:txBody>
          <a:bodyPr>
            <a:normAutofit/>
          </a:bodyPr>
          <a:lstStyle/>
          <a:p>
            <a:r>
              <a:rPr lang="en-GB" dirty="0">
                <a:solidFill>
                  <a:srgbClr val="7030A0"/>
                </a:solidFill>
              </a:rPr>
              <a:t>Methodology: Paradigm</a:t>
            </a:r>
            <a:endParaRPr lang="en-GB" dirty="0"/>
          </a:p>
        </p:txBody>
      </p:sp>
      <p:sp>
        <p:nvSpPr>
          <p:cNvPr id="3" name="Content Placeholder 2">
            <a:extLst>
              <a:ext uri="{FF2B5EF4-FFF2-40B4-BE49-F238E27FC236}">
                <a16:creationId xmlns:a16="http://schemas.microsoft.com/office/drawing/2014/main" id="{0D475BCF-7F35-4245-AC09-A5D67709BAA1}"/>
              </a:ext>
            </a:extLst>
          </p:cNvPr>
          <p:cNvSpPr>
            <a:spLocks noGrp="1"/>
          </p:cNvSpPr>
          <p:nvPr>
            <p:ph idx="1"/>
          </p:nvPr>
        </p:nvSpPr>
        <p:spPr>
          <a:xfrm>
            <a:off x="303073" y="2100263"/>
            <a:ext cx="8438592" cy="3918640"/>
          </a:xfrm>
        </p:spPr>
        <p:txBody>
          <a:bodyPr>
            <a:noAutofit/>
          </a:bodyPr>
          <a:lstStyle/>
          <a:p>
            <a:r>
              <a:rPr lang="en-GB" sz="2400" b="1" dirty="0"/>
              <a:t>Paradigm diversity (Denzin, 2008)</a:t>
            </a:r>
          </a:p>
          <a:p>
            <a:r>
              <a:rPr lang="en-GB" sz="2400" b="1" dirty="0"/>
              <a:t>Pragmatism (Coe, 2017) / Realism (</a:t>
            </a:r>
            <a:r>
              <a:rPr lang="en-GB" sz="2400" b="1" dirty="0" err="1"/>
              <a:t>Linsley</a:t>
            </a:r>
            <a:r>
              <a:rPr lang="en-GB" sz="2400" b="1" dirty="0"/>
              <a:t>, 2019)</a:t>
            </a:r>
          </a:p>
          <a:p>
            <a:endParaRPr lang="en-GB" sz="2400" b="1" dirty="0"/>
          </a:p>
          <a:p>
            <a:r>
              <a:rPr lang="en-GB" sz="2400" b="1" dirty="0"/>
              <a:t>Understanding of practice (Biesta, 2020)</a:t>
            </a:r>
          </a:p>
          <a:p>
            <a:endParaRPr lang="en-GB" sz="2400" b="1" dirty="0"/>
          </a:p>
          <a:p>
            <a:r>
              <a:rPr lang="en-GB" sz="2400" b="1" dirty="0"/>
              <a:t>Methodological bilingualism (Teddlie and </a:t>
            </a:r>
            <a:r>
              <a:rPr lang="en-GB" sz="2400" b="1" dirty="0" err="1"/>
              <a:t>Tashakkori</a:t>
            </a:r>
            <a:r>
              <a:rPr lang="en-GB" sz="2400" b="1" dirty="0"/>
              <a:t>, 2003)</a:t>
            </a:r>
          </a:p>
        </p:txBody>
      </p:sp>
      <p:sp>
        <p:nvSpPr>
          <p:cNvPr id="4" name="Slide Number Placeholder 3">
            <a:extLst>
              <a:ext uri="{FF2B5EF4-FFF2-40B4-BE49-F238E27FC236}">
                <a16:creationId xmlns:a16="http://schemas.microsoft.com/office/drawing/2014/main" id="{B9C67489-0BD0-4F7E-B9D4-AFB11A17DE56}"/>
              </a:ext>
            </a:extLst>
          </p:cNvPr>
          <p:cNvSpPr>
            <a:spLocks noGrp="1"/>
          </p:cNvSpPr>
          <p:nvPr>
            <p:ph type="sldNum" sz="quarter" idx="12"/>
          </p:nvPr>
        </p:nvSpPr>
        <p:spPr/>
        <p:txBody>
          <a:bodyPr/>
          <a:lstStyle/>
          <a:p>
            <a:fld id="{9CD8D479-8942-46E8-A226-A4E01F7A105C}" type="slidenum">
              <a:rPr lang="en-GB" smtClean="0"/>
              <a:t>5</a:t>
            </a:fld>
            <a:endParaRPr lang="en-GB"/>
          </a:p>
        </p:txBody>
      </p:sp>
      <p:sp>
        <p:nvSpPr>
          <p:cNvPr id="5" name="Rectangle 4">
            <a:extLst>
              <a:ext uri="{FF2B5EF4-FFF2-40B4-BE49-F238E27FC236}">
                <a16:creationId xmlns:a16="http://schemas.microsoft.com/office/drawing/2014/main" id="{CE5F3FFD-3CEF-4A55-AC6F-52C4B3B05EC7}"/>
              </a:ext>
            </a:extLst>
          </p:cNvPr>
          <p:cNvSpPr/>
          <p:nvPr/>
        </p:nvSpPr>
        <p:spPr>
          <a:xfrm>
            <a:off x="9054286" y="5001568"/>
            <a:ext cx="2687851" cy="646331"/>
          </a:xfrm>
          <a:prstGeom prst="rect">
            <a:avLst/>
          </a:prstGeom>
        </p:spPr>
        <p:txBody>
          <a:bodyPr wrap="square">
            <a:spAutoFit/>
          </a:bodyPr>
          <a:lstStyle/>
          <a:p>
            <a:pPr>
              <a:spcAft>
                <a:spcPts val="0"/>
              </a:spcAft>
              <a:tabLst>
                <a:tab pos="2865755" algn="ctr"/>
                <a:tab pos="5731510" algn="r"/>
              </a:tabLst>
            </a:pPr>
            <a:r>
              <a:rPr lang="en-GB" sz="1200" b="1" dirty="0">
                <a:latin typeface="Arial" panose="020B0604020202020204" pitchFamily="34" charset="0"/>
                <a:ea typeface="Calibri" panose="020F0502020204030204" pitchFamily="34" charset="0"/>
                <a:cs typeface="Times New Roman" panose="02020603050405020304" pitchFamily="18" charset="0"/>
              </a:rPr>
              <a:t>www.boredpanda.com/people-matching-artworks-stefan-draschan/</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12B7867-590C-445E-AFDB-C422E55B0BDF}"/>
              </a:ext>
            </a:extLst>
          </p:cNvPr>
          <p:cNvPicPr>
            <a:picLocks noChangeAspect="1"/>
          </p:cNvPicPr>
          <p:nvPr/>
        </p:nvPicPr>
        <p:blipFill>
          <a:blip r:embed="rId3"/>
          <a:stretch>
            <a:fillRect/>
          </a:stretch>
        </p:blipFill>
        <p:spPr>
          <a:xfrm>
            <a:off x="8694931" y="768096"/>
            <a:ext cx="3406560" cy="4142232"/>
          </a:xfrm>
          <a:prstGeom prst="rect">
            <a:avLst/>
          </a:prstGeom>
        </p:spPr>
      </p:pic>
    </p:spTree>
    <p:extLst>
      <p:ext uri="{BB962C8B-B14F-4D97-AF65-F5344CB8AC3E}">
        <p14:creationId xmlns:p14="http://schemas.microsoft.com/office/powerpoint/2010/main" val="32239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DE0-5368-4622-97F5-832BD947EF97}"/>
              </a:ext>
            </a:extLst>
          </p:cNvPr>
          <p:cNvSpPr>
            <a:spLocks noGrp="1"/>
          </p:cNvSpPr>
          <p:nvPr>
            <p:ph type="title"/>
          </p:nvPr>
        </p:nvSpPr>
        <p:spPr>
          <a:xfrm>
            <a:off x="410402" y="656103"/>
            <a:ext cx="10888235" cy="621535"/>
          </a:xfrm>
        </p:spPr>
        <p:txBody>
          <a:bodyPr>
            <a:normAutofit/>
          </a:bodyPr>
          <a:lstStyle/>
          <a:p>
            <a:r>
              <a:rPr lang="en-GB" dirty="0">
                <a:solidFill>
                  <a:srgbClr val="7030A0"/>
                </a:solidFill>
              </a:rPr>
              <a:t>Methodology: Approach</a:t>
            </a:r>
            <a:endParaRPr lang="en-GB" dirty="0"/>
          </a:p>
        </p:txBody>
      </p:sp>
      <p:sp>
        <p:nvSpPr>
          <p:cNvPr id="3" name="Content Placeholder 2">
            <a:extLst>
              <a:ext uri="{FF2B5EF4-FFF2-40B4-BE49-F238E27FC236}">
                <a16:creationId xmlns:a16="http://schemas.microsoft.com/office/drawing/2014/main" id="{0D475BCF-7F35-4245-AC09-A5D67709BAA1}"/>
              </a:ext>
            </a:extLst>
          </p:cNvPr>
          <p:cNvSpPr>
            <a:spLocks noGrp="1"/>
          </p:cNvSpPr>
          <p:nvPr>
            <p:ph idx="1"/>
          </p:nvPr>
        </p:nvSpPr>
        <p:spPr>
          <a:xfrm>
            <a:off x="303072" y="1771649"/>
            <a:ext cx="11585855" cy="4247253"/>
          </a:xfrm>
        </p:spPr>
        <p:txBody>
          <a:bodyPr>
            <a:noAutofit/>
          </a:bodyPr>
          <a:lstStyle/>
          <a:p>
            <a:r>
              <a:rPr lang="en-GB" sz="2000" b="1" dirty="0"/>
              <a:t>Online questionnaire</a:t>
            </a:r>
          </a:p>
          <a:p>
            <a:r>
              <a:rPr lang="en-GB" sz="2000" b="1" dirty="0"/>
              <a:t>Distributed via networks and social media</a:t>
            </a:r>
          </a:p>
          <a:p>
            <a:endParaRPr lang="en-GB" sz="2000" b="1" dirty="0"/>
          </a:p>
          <a:p>
            <a:r>
              <a:rPr lang="en-GB" sz="2000" b="1" dirty="0"/>
              <a:t>10 Questions including both dichotomous and single choice from pre-determined responses.</a:t>
            </a:r>
          </a:p>
          <a:p>
            <a:r>
              <a:rPr lang="en-GB" sz="2000" b="1" dirty="0"/>
              <a:t>5 responses which asked for detail related to closed questions</a:t>
            </a:r>
          </a:p>
          <a:p>
            <a:r>
              <a:rPr lang="en-GB" sz="2000" b="1" dirty="0"/>
              <a:t>19 open questions</a:t>
            </a:r>
          </a:p>
        </p:txBody>
      </p:sp>
      <p:sp>
        <p:nvSpPr>
          <p:cNvPr id="4" name="Slide Number Placeholder 3">
            <a:extLst>
              <a:ext uri="{FF2B5EF4-FFF2-40B4-BE49-F238E27FC236}">
                <a16:creationId xmlns:a16="http://schemas.microsoft.com/office/drawing/2014/main" id="{B9C67489-0BD0-4F7E-B9D4-AFB11A17DE56}"/>
              </a:ext>
            </a:extLst>
          </p:cNvPr>
          <p:cNvSpPr>
            <a:spLocks noGrp="1"/>
          </p:cNvSpPr>
          <p:nvPr>
            <p:ph type="sldNum" sz="quarter" idx="12"/>
          </p:nvPr>
        </p:nvSpPr>
        <p:spPr/>
        <p:txBody>
          <a:bodyPr/>
          <a:lstStyle/>
          <a:p>
            <a:fld id="{9CD8D479-8942-46E8-A226-A4E01F7A105C}" type="slidenum">
              <a:rPr lang="en-GB" smtClean="0"/>
              <a:t>6</a:t>
            </a:fld>
            <a:endParaRPr lang="en-GB"/>
          </a:p>
        </p:txBody>
      </p:sp>
    </p:spTree>
    <p:extLst>
      <p:ext uri="{BB962C8B-B14F-4D97-AF65-F5344CB8AC3E}">
        <p14:creationId xmlns:p14="http://schemas.microsoft.com/office/powerpoint/2010/main" val="29932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DE0-5368-4622-97F5-832BD947EF97}"/>
              </a:ext>
            </a:extLst>
          </p:cNvPr>
          <p:cNvSpPr>
            <a:spLocks noGrp="1"/>
          </p:cNvSpPr>
          <p:nvPr>
            <p:ph type="title"/>
          </p:nvPr>
        </p:nvSpPr>
        <p:spPr>
          <a:xfrm>
            <a:off x="410402" y="656103"/>
            <a:ext cx="10888235" cy="621535"/>
          </a:xfrm>
        </p:spPr>
        <p:txBody>
          <a:bodyPr>
            <a:normAutofit/>
          </a:bodyPr>
          <a:lstStyle/>
          <a:p>
            <a:r>
              <a:rPr lang="en-GB" dirty="0">
                <a:solidFill>
                  <a:srgbClr val="7030A0"/>
                </a:solidFill>
              </a:rPr>
              <a:t>Methodology: Sample &amp; Response</a:t>
            </a:r>
            <a:endParaRPr lang="en-GB" dirty="0"/>
          </a:p>
        </p:txBody>
      </p:sp>
      <p:sp>
        <p:nvSpPr>
          <p:cNvPr id="3" name="Content Placeholder 2">
            <a:extLst>
              <a:ext uri="{FF2B5EF4-FFF2-40B4-BE49-F238E27FC236}">
                <a16:creationId xmlns:a16="http://schemas.microsoft.com/office/drawing/2014/main" id="{0D475BCF-7F35-4245-AC09-A5D67709BAA1}"/>
              </a:ext>
            </a:extLst>
          </p:cNvPr>
          <p:cNvSpPr>
            <a:spLocks noGrp="1"/>
          </p:cNvSpPr>
          <p:nvPr>
            <p:ph idx="1"/>
          </p:nvPr>
        </p:nvSpPr>
        <p:spPr>
          <a:xfrm>
            <a:off x="303073" y="1771649"/>
            <a:ext cx="6289752" cy="4247253"/>
          </a:xfrm>
        </p:spPr>
        <p:txBody>
          <a:bodyPr>
            <a:noAutofit/>
          </a:bodyPr>
          <a:lstStyle/>
          <a:p>
            <a:r>
              <a:rPr lang="en-GB" sz="2400" b="1" dirty="0"/>
              <a:t>Convenience sample combined with an online call for participants</a:t>
            </a:r>
          </a:p>
          <a:p>
            <a:endParaRPr lang="en-GB" sz="2400" b="1" dirty="0"/>
          </a:p>
          <a:p>
            <a:r>
              <a:rPr lang="en-GB" sz="2400" b="1" dirty="0"/>
              <a:t>26 respondents</a:t>
            </a:r>
          </a:p>
          <a:p>
            <a:endParaRPr lang="en-GB" sz="2400" b="1" dirty="0"/>
          </a:p>
          <a:p>
            <a:endParaRPr lang="en-GB" sz="2400" b="1" dirty="0"/>
          </a:p>
        </p:txBody>
      </p:sp>
      <p:sp>
        <p:nvSpPr>
          <p:cNvPr id="4" name="Slide Number Placeholder 3">
            <a:extLst>
              <a:ext uri="{FF2B5EF4-FFF2-40B4-BE49-F238E27FC236}">
                <a16:creationId xmlns:a16="http://schemas.microsoft.com/office/drawing/2014/main" id="{B9C67489-0BD0-4F7E-B9D4-AFB11A17DE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GB" sz="1100" b="0" i="0" u="none" strike="noStrike" kern="1200" cap="none" spc="0" normalizeH="0" baseline="0" noProof="0" smtClean="0">
                <a:ln>
                  <a:noFill/>
                </a:ln>
                <a:solidFill>
                  <a:srgbClr val="8BAA00">
                    <a:lumMod val="50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8BAA00">
                  <a:lumMod val="50000"/>
                </a:srgbClr>
              </a:solidFill>
              <a:effectLst/>
              <a:uLnTx/>
              <a:uFillTx/>
              <a:latin typeface="Century Gothic" panose="020F0302020204030204"/>
              <a:ea typeface="+mn-ea"/>
              <a:cs typeface="+mn-cs"/>
            </a:endParaRPr>
          </a:p>
        </p:txBody>
      </p:sp>
      <p:pic>
        <p:nvPicPr>
          <p:cNvPr id="6" name="Picture 5">
            <a:extLst>
              <a:ext uri="{FF2B5EF4-FFF2-40B4-BE49-F238E27FC236}">
                <a16:creationId xmlns:a16="http://schemas.microsoft.com/office/drawing/2014/main" id="{3C4899AF-329C-4BA7-89F8-BF3159A69FC8}"/>
              </a:ext>
            </a:extLst>
          </p:cNvPr>
          <p:cNvPicPr>
            <a:picLocks noChangeAspect="1"/>
          </p:cNvPicPr>
          <p:nvPr/>
        </p:nvPicPr>
        <p:blipFill>
          <a:blip r:embed="rId3"/>
          <a:stretch>
            <a:fillRect/>
          </a:stretch>
        </p:blipFill>
        <p:spPr>
          <a:xfrm>
            <a:off x="8613162" y="722376"/>
            <a:ext cx="3128975" cy="4690134"/>
          </a:xfrm>
          <a:prstGeom prst="rect">
            <a:avLst/>
          </a:prstGeom>
        </p:spPr>
      </p:pic>
      <p:sp>
        <p:nvSpPr>
          <p:cNvPr id="7" name="Rectangle 6">
            <a:extLst>
              <a:ext uri="{FF2B5EF4-FFF2-40B4-BE49-F238E27FC236}">
                <a16:creationId xmlns:a16="http://schemas.microsoft.com/office/drawing/2014/main" id="{D1BED5D2-C8DE-4D8D-A7FA-2E320869664C}"/>
              </a:ext>
            </a:extLst>
          </p:cNvPr>
          <p:cNvSpPr/>
          <p:nvPr/>
        </p:nvSpPr>
        <p:spPr>
          <a:xfrm>
            <a:off x="9054286" y="5489293"/>
            <a:ext cx="26878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1200" b="1" i="0" u="none" strike="noStrike" kern="1200" cap="none" spc="0" normalizeH="0" baseline="0" noProof="0" dirty="0">
                <a:ln>
                  <a:noFill/>
                </a:ln>
                <a:solidFill>
                  <a:srgbClr val="4D3E2F"/>
                </a:solidFill>
                <a:effectLst/>
                <a:uLnTx/>
                <a:uFillTx/>
                <a:latin typeface="Arial" panose="020B0604020202020204" pitchFamily="34" charset="0"/>
                <a:ea typeface="Calibri" panose="020F0502020204030204" pitchFamily="34" charset="0"/>
                <a:cs typeface="Times New Roman" panose="02020603050405020304" pitchFamily="18" charset="0"/>
              </a:rPr>
              <a:t>www.boredpanda.com/people-matching-artworks-stefan-draschan/</a:t>
            </a:r>
            <a:endParaRPr kumimoji="0" lang="en-GB" sz="1200" b="1" i="0" u="none" strike="noStrike" kern="1200" cap="none" spc="0" normalizeH="0" baseline="0" noProof="0" dirty="0">
              <a:ln>
                <a:noFill/>
              </a:ln>
              <a:solidFill>
                <a:srgbClr val="4D3E2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29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DE0-5368-4622-97F5-832BD947EF97}"/>
              </a:ext>
            </a:extLst>
          </p:cNvPr>
          <p:cNvSpPr>
            <a:spLocks noGrp="1"/>
          </p:cNvSpPr>
          <p:nvPr>
            <p:ph type="title"/>
          </p:nvPr>
        </p:nvSpPr>
        <p:spPr>
          <a:xfrm>
            <a:off x="410402" y="656103"/>
            <a:ext cx="10888235" cy="621535"/>
          </a:xfrm>
        </p:spPr>
        <p:txBody>
          <a:bodyPr>
            <a:normAutofit/>
          </a:bodyPr>
          <a:lstStyle/>
          <a:p>
            <a:r>
              <a:rPr lang="en-GB" dirty="0">
                <a:solidFill>
                  <a:srgbClr val="7030A0"/>
                </a:solidFill>
              </a:rPr>
              <a:t>Data Analysis Approach</a:t>
            </a:r>
            <a:endParaRPr lang="en-GB" dirty="0"/>
          </a:p>
        </p:txBody>
      </p:sp>
      <p:sp>
        <p:nvSpPr>
          <p:cNvPr id="3" name="Content Placeholder 2">
            <a:extLst>
              <a:ext uri="{FF2B5EF4-FFF2-40B4-BE49-F238E27FC236}">
                <a16:creationId xmlns:a16="http://schemas.microsoft.com/office/drawing/2014/main" id="{0D475BCF-7F35-4245-AC09-A5D67709BAA1}"/>
              </a:ext>
            </a:extLst>
          </p:cNvPr>
          <p:cNvSpPr>
            <a:spLocks noGrp="1"/>
          </p:cNvSpPr>
          <p:nvPr>
            <p:ph idx="1"/>
          </p:nvPr>
        </p:nvSpPr>
        <p:spPr>
          <a:xfrm>
            <a:off x="303072" y="1398221"/>
            <a:ext cx="11585855" cy="4620682"/>
          </a:xfrm>
        </p:spPr>
        <p:txBody>
          <a:bodyPr>
            <a:noAutofit/>
          </a:bodyPr>
          <a:lstStyle/>
          <a:p>
            <a:r>
              <a:rPr lang="en-GB" sz="2000" b="1" dirty="0"/>
              <a:t>Realistic Evaluation (Pawson and Tilley, 1997)</a:t>
            </a:r>
          </a:p>
          <a:p>
            <a:r>
              <a:rPr lang="en-GB" sz="2000" b="1" dirty="0"/>
              <a:t>“What works for whom, in what circumstances and in what respects, and how?” (Pawson and Tilley, 1997, p.2)</a:t>
            </a:r>
          </a:p>
          <a:p>
            <a:pPr marL="0" indent="0">
              <a:buNone/>
            </a:pPr>
            <a:endParaRPr lang="en-GB" sz="2000" b="1" dirty="0"/>
          </a:p>
          <a:p>
            <a:endParaRPr lang="en-GB" sz="2000" b="1" dirty="0"/>
          </a:p>
          <a:p>
            <a:endParaRPr lang="en-GB" sz="2000" b="1" dirty="0"/>
          </a:p>
          <a:p>
            <a:endParaRPr lang="en-GB" sz="2000" b="1" dirty="0"/>
          </a:p>
          <a:p>
            <a:endParaRPr lang="en-GB" sz="2000" b="1" dirty="0"/>
          </a:p>
          <a:p>
            <a:endParaRPr lang="en-GB" sz="2000" b="1" dirty="0"/>
          </a:p>
          <a:p>
            <a:r>
              <a:rPr lang="en-GB" sz="2000" b="1" dirty="0"/>
              <a:t>Thematic Analysis  of some questions – deductive approach using SEN Code of Practice (DfE, 2015)</a:t>
            </a:r>
          </a:p>
        </p:txBody>
      </p:sp>
      <p:sp>
        <p:nvSpPr>
          <p:cNvPr id="4" name="Slide Number Placeholder 3">
            <a:extLst>
              <a:ext uri="{FF2B5EF4-FFF2-40B4-BE49-F238E27FC236}">
                <a16:creationId xmlns:a16="http://schemas.microsoft.com/office/drawing/2014/main" id="{B9C67489-0BD0-4F7E-B9D4-AFB11A17DE56}"/>
              </a:ext>
            </a:extLst>
          </p:cNvPr>
          <p:cNvSpPr>
            <a:spLocks noGrp="1"/>
          </p:cNvSpPr>
          <p:nvPr>
            <p:ph type="sldNum" sz="quarter" idx="12"/>
          </p:nvPr>
        </p:nvSpPr>
        <p:spPr/>
        <p:txBody>
          <a:bodyPr/>
          <a:lstStyle/>
          <a:p>
            <a:fld id="{9CD8D479-8942-46E8-A226-A4E01F7A105C}" type="slidenum">
              <a:rPr lang="en-GB" smtClean="0"/>
              <a:t>8</a:t>
            </a:fld>
            <a:endParaRPr lang="en-GB"/>
          </a:p>
        </p:txBody>
      </p:sp>
      <p:graphicFrame>
        <p:nvGraphicFramePr>
          <p:cNvPr id="5" name="Table 4">
            <a:extLst>
              <a:ext uri="{FF2B5EF4-FFF2-40B4-BE49-F238E27FC236}">
                <a16:creationId xmlns:a16="http://schemas.microsoft.com/office/drawing/2014/main" id="{5227D3E5-C02A-80FD-D352-C774C80115D2}"/>
              </a:ext>
            </a:extLst>
          </p:cNvPr>
          <p:cNvGraphicFramePr>
            <a:graphicFrameLocks noGrp="1"/>
          </p:cNvGraphicFramePr>
          <p:nvPr>
            <p:extLst>
              <p:ext uri="{D42A27DB-BD31-4B8C-83A1-F6EECF244321}">
                <p14:modId xmlns:p14="http://schemas.microsoft.com/office/powerpoint/2010/main" val="1626676735"/>
              </p:ext>
            </p:extLst>
          </p:nvPr>
        </p:nvGraphicFramePr>
        <p:xfrm>
          <a:off x="914400" y="2593571"/>
          <a:ext cx="10257905" cy="1961804"/>
        </p:xfrm>
        <a:graphic>
          <a:graphicData uri="http://schemas.openxmlformats.org/drawingml/2006/table">
            <a:tbl>
              <a:tblPr firstRow="1" firstCol="1" bandRow="1">
                <a:tableStyleId>{3B4B98B0-60AC-42C2-AFA5-B58CD77FA1E5}</a:tableStyleId>
              </a:tblPr>
              <a:tblGrid>
                <a:gridCol w="1607633">
                  <a:extLst>
                    <a:ext uri="{9D8B030D-6E8A-4147-A177-3AD203B41FA5}">
                      <a16:colId xmlns:a16="http://schemas.microsoft.com/office/drawing/2014/main" val="3073939910"/>
                    </a:ext>
                  </a:extLst>
                </a:gridCol>
                <a:gridCol w="8650272">
                  <a:extLst>
                    <a:ext uri="{9D8B030D-6E8A-4147-A177-3AD203B41FA5}">
                      <a16:colId xmlns:a16="http://schemas.microsoft.com/office/drawing/2014/main" val="84213494"/>
                    </a:ext>
                  </a:extLst>
                </a:gridCol>
              </a:tblGrid>
              <a:tr h="320997">
                <a:tc gridSpan="2">
                  <a:txBody>
                    <a:bodyPr/>
                    <a:lstStyle/>
                    <a:p>
                      <a:pPr algn="l">
                        <a:lnSpc>
                          <a:spcPct val="107000"/>
                        </a:lnSpc>
                        <a:spcAft>
                          <a:spcPts val="800"/>
                        </a:spcAft>
                      </a:pPr>
                      <a:r>
                        <a:rPr lang="en-GB" sz="1800">
                          <a:effectLst/>
                        </a:rPr>
                        <a:t>Table 1: Realistic Evaluation Framework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333012626"/>
                  </a:ext>
                </a:extLst>
              </a:tr>
              <a:tr h="659795">
                <a:tc>
                  <a:txBody>
                    <a:bodyPr/>
                    <a:lstStyle/>
                    <a:p>
                      <a:pPr algn="l">
                        <a:lnSpc>
                          <a:spcPct val="107000"/>
                        </a:lnSpc>
                        <a:spcAft>
                          <a:spcPts val="800"/>
                        </a:spcAft>
                      </a:pPr>
                      <a:r>
                        <a:rPr lang="en-GB" sz="1800">
                          <a:effectLst/>
                        </a:rPr>
                        <a:t>Context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a:effectLst/>
                        </a:rPr>
                        <a:t>National and local guidance, changes in regulations and restrictions as a result of Covid-19 ‘lockdown’.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404147"/>
                  </a:ext>
                </a:extLst>
              </a:tr>
              <a:tr h="321217">
                <a:tc>
                  <a:txBody>
                    <a:bodyPr/>
                    <a:lstStyle/>
                    <a:p>
                      <a:pPr algn="l">
                        <a:lnSpc>
                          <a:spcPct val="107000"/>
                        </a:lnSpc>
                        <a:spcAft>
                          <a:spcPts val="800"/>
                        </a:spcAft>
                      </a:pPr>
                      <a:r>
                        <a:rPr lang="en-GB" sz="1800">
                          <a:effectLst/>
                        </a:rPr>
                        <a:t>Mechanism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a:effectLst/>
                        </a:rPr>
                        <a:t>The roles and responsibilities which a SENCO is expected to fulfil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7784152"/>
                  </a:ext>
                </a:extLst>
              </a:tr>
              <a:tr h="659795">
                <a:tc>
                  <a:txBody>
                    <a:bodyPr/>
                    <a:lstStyle/>
                    <a:p>
                      <a:pPr algn="l">
                        <a:lnSpc>
                          <a:spcPct val="107000"/>
                        </a:lnSpc>
                        <a:spcAft>
                          <a:spcPts val="800"/>
                        </a:spcAft>
                      </a:pPr>
                      <a:r>
                        <a:rPr lang="en-GB" sz="1800">
                          <a:effectLst/>
                        </a:rPr>
                        <a:t>Outcome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800" dirty="0">
                          <a:effectLst/>
                        </a:rPr>
                        <a:t>The changes to SENCO practice during Covid-19 ‘lockdown’ and impact upon learners with identified Special Educational Needs (SEN)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8410454"/>
                  </a:ext>
                </a:extLst>
              </a:tr>
            </a:tbl>
          </a:graphicData>
        </a:graphic>
      </p:graphicFrame>
    </p:spTree>
    <p:extLst>
      <p:ext uri="{BB962C8B-B14F-4D97-AF65-F5344CB8AC3E}">
        <p14:creationId xmlns:p14="http://schemas.microsoft.com/office/powerpoint/2010/main" val="213827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ADE0-5368-4622-97F5-832BD947EF97}"/>
              </a:ext>
            </a:extLst>
          </p:cNvPr>
          <p:cNvSpPr>
            <a:spLocks noGrp="1"/>
          </p:cNvSpPr>
          <p:nvPr>
            <p:ph type="title"/>
          </p:nvPr>
        </p:nvSpPr>
        <p:spPr>
          <a:xfrm>
            <a:off x="410402" y="656103"/>
            <a:ext cx="10888235" cy="621535"/>
          </a:xfrm>
        </p:spPr>
        <p:txBody>
          <a:bodyPr>
            <a:normAutofit/>
          </a:bodyPr>
          <a:lstStyle/>
          <a:p>
            <a:r>
              <a:rPr lang="en-GB" dirty="0">
                <a:solidFill>
                  <a:srgbClr val="7030A0"/>
                </a:solidFill>
              </a:rPr>
              <a:t>Key Findings:</a:t>
            </a:r>
            <a:endParaRPr lang="en-GB" dirty="0"/>
          </a:p>
        </p:txBody>
      </p:sp>
      <p:sp>
        <p:nvSpPr>
          <p:cNvPr id="3" name="Content Placeholder 2">
            <a:extLst>
              <a:ext uri="{FF2B5EF4-FFF2-40B4-BE49-F238E27FC236}">
                <a16:creationId xmlns:a16="http://schemas.microsoft.com/office/drawing/2014/main" id="{0D475BCF-7F35-4245-AC09-A5D67709BAA1}"/>
              </a:ext>
            </a:extLst>
          </p:cNvPr>
          <p:cNvSpPr>
            <a:spLocks noGrp="1"/>
          </p:cNvSpPr>
          <p:nvPr>
            <p:ph idx="1"/>
          </p:nvPr>
        </p:nvSpPr>
        <p:spPr>
          <a:xfrm>
            <a:off x="410402" y="2047598"/>
            <a:ext cx="7892480" cy="4620682"/>
          </a:xfrm>
        </p:spPr>
        <p:txBody>
          <a:bodyPr>
            <a:noAutofit/>
          </a:bodyPr>
          <a:lstStyle/>
          <a:p>
            <a:r>
              <a:rPr lang="en-GB" sz="2000" b="1" dirty="0"/>
              <a:t>Hands-on work of the SENCo</a:t>
            </a:r>
          </a:p>
          <a:p>
            <a:endParaRPr lang="en-GB" sz="2000" b="1" dirty="0"/>
          </a:p>
          <a:p>
            <a:r>
              <a:rPr lang="en-GB" sz="2000" b="1" dirty="0"/>
              <a:t>SLT membership</a:t>
            </a:r>
          </a:p>
          <a:p>
            <a:endParaRPr lang="en-GB" sz="2000" b="1" dirty="0"/>
          </a:p>
          <a:p>
            <a:r>
              <a:rPr lang="en-GB" sz="2000" b="1" dirty="0"/>
              <a:t>Supporting adults</a:t>
            </a:r>
          </a:p>
          <a:p>
            <a:pPr marL="0" indent="0">
              <a:buNone/>
            </a:pPr>
            <a:endParaRPr lang="en-GB" sz="2000" dirty="0"/>
          </a:p>
        </p:txBody>
      </p:sp>
      <p:sp>
        <p:nvSpPr>
          <p:cNvPr id="4" name="Slide Number Placeholder 3">
            <a:extLst>
              <a:ext uri="{FF2B5EF4-FFF2-40B4-BE49-F238E27FC236}">
                <a16:creationId xmlns:a16="http://schemas.microsoft.com/office/drawing/2014/main" id="{B9C67489-0BD0-4F7E-B9D4-AFB11A17DE56}"/>
              </a:ext>
            </a:extLst>
          </p:cNvPr>
          <p:cNvSpPr>
            <a:spLocks noGrp="1"/>
          </p:cNvSpPr>
          <p:nvPr>
            <p:ph type="sldNum" sz="quarter" idx="12"/>
          </p:nvPr>
        </p:nvSpPr>
        <p:spPr/>
        <p:txBody>
          <a:bodyPr/>
          <a:lstStyle/>
          <a:p>
            <a:fld id="{9CD8D479-8942-46E8-A226-A4E01F7A105C}" type="slidenum">
              <a:rPr lang="en-GB" smtClean="0"/>
              <a:t>9</a:t>
            </a:fld>
            <a:endParaRPr lang="en-GB"/>
          </a:p>
        </p:txBody>
      </p:sp>
      <p:pic>
        <p:nvPicPr>
          <p:cNvPr id="6" name="Content Placeholder 7">
            <a:extLst>
              <a:ext uri="{FF2B5EF4-FFF2-40B4-BE49-F238E27FC236}">
                <a16:creationId xmlns:a16="http://schemas.microsoft.com/office/drawing/2014/main" id="{61F63959-98A8-4C93-AB65-010B87DB6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4700" y="583092"/>
            <a:ext cx="2086898" cy="1389091"/>
          </a:xfrm>
          <a:prstGeom prst="rect">
            <a:avLst/>
          </a:prstGeom>
        </p:spPr>
      </p:pic>
      <p:sp>
        <p:nvSpPr>
          <p:cNvPr id="7" name="Content Placeholder 2">
            <a:extLst>
              <a:ext uri="{FF2B5EF4-FFF2-40B4-BE49-F238E27FC236}">
                <a16:creationId xmlns:a16="http://schemas.microsoft.com/office/drawing/2014/main" id="{D54FCBE8-2998-0F7D-287F-689079C7F837}"/>
              </a:ext>
            </a:extLst>
          </p:cNvPr>
          <p:cNvSpPr txBox="1">
            <a:spLocks/>
          </p:cNvSpPr>
          <p:nvPr/>
        </p:nvSpPr>
        <p:spPr>
          <a:xfrm>
            <a:off x="7986537" y="2690827"/>
            <a:ext cx="3795061" cy="2247270"/>
          </a:xfrm>
          <a:prstGeom prst="rect">
            <a:avLst/>
          </a:prstGeom>
        </p:spPr>
        <p:txBody>
          <a:bodyPr vert="horz" lIns="91440" tIns="45720" rIns="91440" bIns="45720" rtlCol="0">
            <a:normAutofit fontScale="92500" lnSpcReduction="1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rgbClr val="FF33CC"/>
                </a:solidFill>
                <a:latin typeface="Century Gothic" panose="020B0502020202020204" pitchFamily="34" charset="0"/>
              </a:rPr>
              <a:t>‘Perhaps the Coronavirus pandemic will create spaces and opportunities for those with courage to think beyond, rather than think differently.’ </a:t>
            </a:r>
          </a:p>
          <a:p>
            <a:pPr marL="0" indent="0" algn="ctr">
              <a:buFont typeface="Arial" panose="020B0604020202020204" pitchFamily="34" charset="0"/>
              <a:buNone/>
            </a:pPr>
            <a:r>
              <a:rPr lang="en-GB" sz="2400" dirty="0">
                <a:solidFill>
                  <a:srgbClr val="FF33CC"/>
                </a:solidFill>
                <a:latin typeface="Century Gothic" panose="020B0502020202020204" pitchFamily="34" charset="0"/>
              </a:rPr>
              <a:t>(Hallett, 2021, p.10</a:t>
            </a:r>
          </a:p>
          <a:p>
            <a:pPr marL="0" indent="0">
              <a:buFont typeface="Arial" panose="020B0604020202020204" pitchFamily="34" charset="0"/>
              <a:buNone/>
            </a:pPr>
            <a:endParaRPr lang="en-GB" sz="2400" dirty="0">
              <a:solidFill>
                <a:srgbClr val="FF33CC"/>
              </a:solidFill>
              <a:latin typeface="Century Gothic" panose="020B0502020202020204" pitchFamily="34" charset="0"/>
            </a:endParaRPr>
          </a:p>
          <a:p>
            <a:pPr marL="0" indent="0">
              <a:buFont typeface="Arial" panose="020B0604020202020204" pitchFamily="34" charset="0"/>
              <a:buNone/>
            </a:pPr>
            <a:endParaRPr lang="en-GB" sz="2400" dirty="0">
              <a:solidFill>
                <a:srgbClr val="FF33CC"/>
              </a:solidFill>
              <a:latin typeface="Century Gothic" panose="020B0502020202020204" pitchFamily="34" charset="0"/>
            </a:endParaRPr>
          </a:p>
          <a:p>
            <a:pPr marL="0" indent="0">
              <a:buFont typeface="Arial" panose="020B0604020202020204" pitchFamily="34" charset="0"/>
              <a:buNone/>
            </a:pPr>
            <a:endParaRPr lang="en-GB" sz="2400" dirty="0">
              <a:solidFill>
                <a:srgbClr val="FF33CC"/>
              </a:solidFill>
              <a:latin typeface="Century Gothic" panose="020B0502020202020204" pitchFamily="34" charset="0"/>
            </a:endParaRPr>
          </a:p>
          <a:p>
            <a:endParaRPr lang="en-GB" sz="2400" dirty="0">
              <a:solidFill>
                <a:srgbClr val="FF33CC"/>
              </a:solidFill>
              <a:latin typeface="Century Gothic" panose="020B0502020202020204" pitchFamily="34" charset="0"/>
            </a:endParaRPr>
          </a:p>
          <a:p>
            <a:endParaRPr lang="en-GB" sz="2400" dirty="0">
              <a:solidFill>
                <a:srgbClr val="FF33CC"/>
              </a:solidFill>
              <a:latin typeface="Century Gothic" panose="020B0502020202020204" pitchFamily="34" charset="0"/>
            </a:endParaRPr>
          </a:p>
        </p:txBody>
      </p:sp>
    </p:spTree>
    <p:extLst>
      <p:ext uri="{BB962C8B-B14F-4D97-AF65-F5344CB8AC3E}">
        <p14:creationId xmlns:p14="http://schemas.microsoft.com/office/powerpoint/2010/main" val="307909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1_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DC5B3F80ABD945B5AFF69AA8B777F3" ma:contentTypeVersion="16" ma:contentTypeDescription="Create a new document." ma:contentTypeScope="" ma:versionID="6c66ad185afd7e91b3983c8ab78aba73">
  <xsd:schema xmlns:xsd="http://www.w3.org/2001/XMLSchema" xmlns:xs="http://www.w3.org/2001/XMLSchema" xmlns:p="http://schemas.microsoft.com/office/2006/metadata/properties" xmlns:ns1="http://schemas.microsoft.com/sharepoint/v3" xmlns:ns3="fe2e9dac-6906-488a-9236-b99661f447f1" xmlns:ns4="f9fcb4a2-15e3-44a6-af8d-3b111fa4b9a9" targetNamespace="http://schemas.microsoft.com/office/2006/metadata/properties" ma:root="true" ma:fieldsID="269f92871c81abff424a5d709645d3c4" ns1:_="" ns3:_="" ns4:_="">
    <xsd:import namespace="http://schemas.microsoft.com/sharepoint/v3"/>
    <xsd:import namespace="fe2e9dac-6906-488a-9236-b99661f447f1"/>
    <xsd:import namespace="f9fcb4a2-15e3-44a6-af8d-3b111fa4b9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2e9dac-6906-488a-9236-b99661f447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fcb4a2-15e3-44a6-af8d-3b111fa4b9a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F230C-38D5-428F-BAE6-65FB86CBF833}">
  <ds:schemaRefs>
    <ds:schemaRef ds:uri="http://schemas.microsoft.com/sharepoint/v3/contenttype/forms"/>
  </ds:schemaRefs>
</ds:datastoreItem>
</file>

<file path=customXml/itemProps2.xml><?xml version="1.0" encoding="utf-8"?>
<ds:datastoreItem xmlns:ds="http://schemas.openxmlformats.org/officeDocument/2006/customXml" ds:itemID="{9CA56CD0-1470-4CC2-8093-876A4FFD5BEB}">
  <ds:schemaRefs>
    <ds:schemaRef ds:uri="http://schemas.microsoft.com/office/2006/documentManagement/types"/>
    <ds:schemaRef ds:uri="http://purl.org/dc/terms/"/>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f9fcb4a2-15e3-44a6-af8d-3b111fa4b9a9"/>
    <ds:schemaRef ds:uri="fe2e9dac-6906-488a-9236-b99661f447f1"/>
    <ds:schemaRef ds:uri="http://www.w3.org/XML/1998/namespace"/>
    <ds:schemaRef ds:uri="http://purl.org/dc/dcmitype/"/>
  </ds:schemaRefs>
</ds:datastoreItem>
</file>

<file path=customXml/itemProps3.xml><?xml version="1.0" encoding="utf-8"?>
<ds:datastoreItem xmlns:ds="http://schemas.openxmlformats.org/officeDocument/2006/customXml" ds:itemID="{83C5865A-4266-4110-92BA-017F61535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2e9dac-6906-488a-9236-b99661f447f1"/>
    <ds:schemaRef ds:uri="f9fcb4a2-15e3-44a6-af8d-3b111fa4b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639</TotalTime>
  <Words>2294</Words>
  <Application>Microsoft Office PowerPoint</Application>
  <PresentationFormat>Widescreen</PresentationFormat>
  <Paragraphs>207</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Century Gothic</vt:lpstr>
      <vt:lpstr>Corbel</vt:lpstr>
      <vt:lpstr>Courier New</vt:lpstr>
      <vt:lpstr>Times New Roman</vt:lpstr>
      <vt:lpstr>Ecology 16x9</vt:lpstr>
      <vt:lpstr>1_Ecology 16x9</vt:lpstr>
      <vt:lpstr>Uncharted territory and extraordinary times: Partnership during a pandemic - supporting the emotional wellbeing of adults who support children with SEN </vt:lpstr>
      <vt:lpstr>Slides</vt:lpstr>
      <vt:lpstr>What is a SENCO in England?</vt:lpstr>
      <vt:lpstr>PowerPoint Presentation</vt:lpstr>
      <vt:lpstr>Methodology: Paradigm</vt:lpstr>
      <vt:lpstr>Methodology: Approach</vt:lpstr>
      <vt:lpstr>Methodology: Sample &amp; Response</vt:lpstr>
      <vt:lpstr>Data Analysis Approach</vt:lpstr>
      <vt:lpstr>Key Findings:</vt:lpstr>
      <vt:lpstr>Supporting the emotional wellbeing of adults</vt:lpstr>
      <vt:lpstr>Recommendations</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Pioneering Leadership:  Leading and Coordinating SEN during a worldwide pandemic</dc:title>
  <dc:creator>KAY, Lynda</dc:creator>
  <cp:lastModifiedBy>MIDDLETON, Tristan</cp:lastModifiedBy>
  <cp:revision>72</cp:revision>
  <dcterms:created xsi:type="dcterms:W3CDTF">2021-02-02T10:00:59Z</dcterms:created>
  <dcterms:modified xsi:type="dcterms:W3CDTF">2022-06-30T06:03:56Z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0x010100E9DC5B3F80ABD945B5AFF69AA8B777F3</vt:lpwstr>
  </property>
</Properties>
</file>