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18"/>
  </p:notesMasterIdLst>
  <p:sldIdLst>
    <p:sldId id="261" r:id="rId3"/>
    <p:sldId id="309" r:id="rId4"/>
    <p:sldId id="260" r:id="rId5"/>
    <p:sldId id="298" r:id="rId6"/>
    <p:sldId id="297" r:id="rId7"/>
    <p:sldId id="299" r:id="rId8"/>
    <p:sldId id="300" r:id="rId9"/>
    <p:sldId id="303" r:id="rId10"/>
    <p:sldId id="304" r:id="rId11"/>
    <p:sldId id="302" r:id="rId12"/>
    <p:sldId id="305" r:id="rId13"/>
    <p:sldId id="308" r:id="rId14"/>
    <p:sldId id="306" r:id="rId15"/>
    <p:sldId id="296" r:id="rId16"/>
    <p:sldId id="258" r:id="rId17"/>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4F79"/>
    <a:srgbClr val="162A55"/>
    <a:srgbClr val="33A99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1306ED-AC5E-4777-B740-263FC97FB544}" v="4" dt="2022-06-16T14:39:47.8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95" autoAdjust="0"/>
    <p:restoredTop sz="94660"/>
  </p:normalViewPr>
  <p:slideViewPr>
    <p:cSldViewPr snapToGrid="0" snapToObjects="1">
      <p:cViewPr varScale="1">
        <p:scale>
          <a:sx n="83" d="100"/>
          <a:sy n="83" d="100"/>
        </p:scale>
        <p:origin x="684"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DDLETON, Tristan" userId="8b1b8b83-a8a7-42d4-a1ca-13da3c38695c" providerId="ADAL" clId="{FD1306ED-AC5E-4777-B740-263FC97FB544}"/>
    <pc:docChg chg="custSel addSld delSld modSld">
      <pc:chgData name="MIDDLETON, Tristan" userId="8b1b8b83-a8a7-42d4-a1ca-13da3c38695c" providerId="ADAL" clId="{FD1306ED-AC5E-4777-B740-263FC97FB544}" dt="2022-06-16T14:43:35.672" v="254" actId="2696"/>
      <pc:docMkLst>
        <pc:docMk/>
      </pc:docMkLst>
      <pc:sldChg chg="del">
        <pc:chgData name="MIDDLETON, Tristan" userId="8b1b8b83-a8a7-42d4-a1ca-13da3c38695c" providerId="ADAL" clId="{FD1306ED-AC5E-4777-B740-263FC97FB544}" dt="2022-06-16T14:41:11.040" v="221" actId="2696"/>
        <pc:sldMkLst>
          <pc:docMk/>
          <pc:sldMk cId="1797025479" sldId="256"/>
        </pc:sldMkLst>
      </pc:sldChg>
      <pc:sldChg chg="modSp mod">
        <pc:chgData name="MIDDLETON, Tristan" userId="8b1b8b83-a8a7-42d4-a1ca-13da3c38695c" providerId="ADAL" clId="{FD1306ED-AC5E-4777-B740-263FC97FB544}" dt="2022-06-16T14:40:17.710" v="220" actId="1076"/>
        <pc:sldMkLst>
          <pc:docMk/>
          <pc:sldMk cId="2974484709" sldId="260"/>
        </pc:sldMkLst>
        <pc:spChg chg="mod">
          <ac:chgData name="MIDDLETON, Tristan" userId="8b1b8b83-a8a7-42d4-a1ca-13da3c38695c" providerId="ADAL" clId="{FD1306ED-AC5E-4777-B740-263FC97FB544}" dt="2022-06-16T14:40:17.710" v="220" actId="1076"/>
          <ac:spMkLst>
            <pc:docMk/>
            <pc:sldMk cId="2974484709" sldId="260"/>
            <ac:spMk id="5" creationId="{D68641E4-3093-4266-85AF-63841BED454B}"/>
          </ac:spMkLst>
        </pc:spChg>
      </pc:sldChg>
      <pc:sldChg chg="addSp delSp modSp mod setBg">
        <pc:chgData name="MIDDLETON, Tristan" userId="8b1b8b83-a8a7-42d4-a1ca-13da3c38695c" providerId="ADAL" clId="{FD1306ED-AC5E-4777-B740-263FC97FB544}" dt="2022-06-16T14:38:44.250" v="201" actId="27636"/>
        <pc:sldMkLst>
          <pc:docMk/>
          <pc:sldMk cId="2181205651" sldId="261"/>
        </pc:sldMkLst>
        <pc:spChg chg="mod">
          <ac:chgData name="MIDDLETON, Tristan" userId="8b1b8b83-a8a7-42d4-a1ca-13da3c38695c" providerId="ADAL" clId="{FD1306ED-AC5E-4777-B740-263FC97FB544}" dt="2022-06-16T14:38:24.678" v="192" actId="207"/>
          <ac:spMkLst>
            <pc:docMk/>
            <pc:sldMk cId="2181205651" sldId="261"/>
            <ac:spMk id="2" creationId="{00000000-0000-0000-0000-000000000000}"/>
          </ac:spMkLst>
        </pc:spChg>
        <pc:spChg chg="del mod">
          <ac:chgData name="MIDDLETON, Tristan" userId="8b1b8b83-a8a7-42d4-a1ca-13da3c38695c" providerId="ADAL" clId="{FD1306ED-AC5E-4777-B740-263FC97FB544}" dt="2022-06-16T14:36:22.957" v="69" actId="478"/>
          <ac:spMkLst>
            <pc:docMk/>
            <pc:sldMk cId="2181205651" sldId="261"/>
            <ac:spMk id="3" creationId="{00000000-0000-0000-0000-000000000000}"/>
          </ac:spMkLst>
        </pc:spChg>
        <pc:spChg chg="add del mod">
          <ac:chgData name="MIDDLETON, Tristan" userId="8b1b8b83-a8a7-42d4-a1ca-13da3c38695c" providerId="ADAL" clId="{FD1306ED-AC5E-4777-B740-263FC97FB544}" dt="2022-06-16T14:36:25.976" v="70" actId="478"/>
          <ac:spMkLst>
            <pc:docMk/>
            <pc:sldMk cId="2181205651" sldId="261"/>
            <ac:spMk id="5" creationId="{5A49A8A2-A1C4-8561-4467-B1AE9005C438}"/>
          </ac:spMkLst>
        </pc:spChg>
        <pc:spChg chg="add mod">
          <ac:chgData name="MIDDLETON, Tristan" userId="8b1b8b83-a8a7-42d4-a1ca-13da3c38695c" providerId="ADAL" clId="{FD1306ED-AC5E-4777-B740-263FC97FB544}" dt="2022-06-16T14:38:44.250" v="201" actId="27636"/>
          <ac:spMkLst>
            <pc:docMk/>
            <pc:sldMk cId="2181205651" sldId="261"/>
            <ac:spMk id="6" creationId="{DE001D4C-4D96-F1F5-8D75-F1C23A65FFC4}"/>
          </ac:spMkLst>
        </pc:spChg>
      </pc:sldChg>
      <pc:sldChg chg="modSp mod">
        <pc:chgData name="MIDDLETON, Tristan" userId="8b1b8b83-a8a7-42d4-a1ca-13da3c38695c" providerId="ADAL" clId="{FD1306ED-AC5E-4777-B740-263FC97FB544}" dt="2022-06-16T14:42:23.171" v="249" actId="113"/>
        <pc:sldMkLst>
          <pc:docMk/>
          <pc:sldMk cId="224185114" sldId="297"/>
        </pc:sldMkLst>
        <pc:spChg chg="mod">
          <ac:chgData name="MIDDLETON, Tristan" userId="8b1b8b83-a8a7-42d4-a1ca-13da3c38695c" providerId="ADAL" clId="{FD1306ED-AC5E-4777-B740-263FC97FB544}" dt="2022-06-16T14:42:23.171" v="249" actId="113"/>
          <ac:spMkLst>
            <pc:docMk/>
            <pc:sldMk cId="224185114" sldId="297"/>
            <ac:spMk id="3" creationId="{F5ECC486-7145-438E-B0B6-5B7473D873D1}"/>
          </ac:spMkLst>
        </pc:spChg>
        <pc:spChg chg="mod">
          <ac:chgData name="MIDDLETON, Tristan" userId="8b1b8b83-a8a7-42d4-a1ca-13da3c38695c" providerId="ADAL" clId="{FD1306ED-AC5E-4777-B740-263FC97FB544}" dt="2022-06-16T14:42:10.515" v="246" actId="1076"/>
          <ac:spMkLst>
            <pc:docMk/>
            <pc:sldMk cId="224185114" sldId="297"/>
            <ac:spMk id="6" creationId="{894C60EE-4C68-4214-AA2D-19804033E849}"/>
          </ac:spMkLst>
        </pc:spChg>
        <pc:picChg chg="mod">
          <ac:chgData name="MIDDLETON, Tristan" userId="8b1b8b83-a8a7-42d4-a1ca-13da3c38695c" providerId="ADAL" clId="{FD1306ED-AC5E-4777-B740-263FC97FB544}" dt="2022-06-16T14:41:58.973" v="241" actId="1076"/>
          <ac:picMkLst>
            <pc:docMk/>
            <pc:sldMk cId="224185114" sldId="297"/>
            <ac:picMk id="4" creationId="{CD1EA588-4DCE-4D24-A8E9-8B27D889DF82}"/>
          </ac:picMkLst>
        </pc:picChg>
      </pc:sldChg>
      <pc:sldChg chg="modSp mod">
        <pc:chgData name="MIDDLETON, Tristan" userId="8b1b8b83-a8a7-42d4-a1ca-13da3c38695c" providerId="ADAL" clId="{FD1306ED-AC5E-4777-B740-263FC97FB544}" dt="2022-06-16T14:42:56.590" v="253" actId="1076"/>
        <pc:sldMkLst>
          <pc:docMk/>
          <pc:sldMk cId="4070162190" sldId="300"/>
        </pc:sldMkLst>
        <pc:spChg chg="mod">
          <ac:chgData name="MIDDLETON, Tristan" userId="8b1b8b83-a8a7-42d4-a1ca-13da3c38695c" providerId="ADAL" clId="{FD1306ED-AC5E-4777-B740-263FC97FB544}" dt="2022-06-16T14:42:53.342" v="252" actId="1076"/>
          <ac:spMkLst>
            <pc:docMk/>
            <pc:sldMk cId="4070162190" sldId="300"/>
            <ac:spMk id="3" creationId="{F5ECC486-7145-438E-B0B6-5B7473D873D1}"/>
          </ac:spMkLst>
        </pc:spChg>
        <pc:spChg chg="mod">
          <ac:chgData name="MIDDLETON, Tristan" userId="8b1b8b83-a8a7-42d4-a1ca-13da3c38695c" providerId="ADAL" clId="{FD1306ED-AC5E-4777-B740-263FC97FB544}" dt="2022-06-16T14:42:56.590" v="253" actId="1076"/>
          <ac:spMkLst>
            <pc:docMk/>
            <pc:sldMk cId="4070162190" sldId="300"/>
            <ac:spMk id="7" creationId="{04301FA5-7FE1-4D04-A30A-CB700281DD90}"/>
          </ac:spMkLst>
        </pc:spChg>
      </pc:sldChg>
      <pc:sldChg chg="del">
        <pc:chgData name="MIDDLETON, Tristan" userId="8b1b8b83-a8a7-42d4-a1ca-13da3c38695c" providerId="ADAL" clId="{FD1306ED-AC5E-4777-B740-263FC97FB544}" dt="2022-06-16T14:43:35.672" v="254" actId="2696"/>
        <pc:sldMkLst>
          <pc:docMk/>
          <pc:sldMk cId="2679905246" sldId="307"/>
        </pc:sldMkLst>
      </pc:sldChg>
      <pc:sldChg chg="modSp add mod">
        <pc:chgData name="MIDDLETON, Tristan" userId="8b1b8b83-a8a7-42d4-a1ca-13da3c38695c" providerId="ADAL" clId="{FD1306ED-AC5E-4777-B740-263FC97FB544}" dt="2022-06-16T14:38:59.030" v="202" actId="1076"/>
        <pc:sldMkLst>
          <pc:docMk/>
          <pc:sldMk cId="900845758" sldId="309"/>
        </pc:sldMkLst>
        <pc:spChg chg="mod">
          <ac:chgData name="MIDDLETON, Tristan" userId="8b1b8b83-a8a7-42d4-a1ca-13da3c38695c" providerId="ADAL" clId="{FD1306ED-AC5E-4777-B740-263FC97FB544}" dt="2022-06-16T14:37:28.398" v="92"/>
          <ac:spMkLst>
            <pc:docMk/>
            <pc:sldMk cId="900845758" sldId="309"/>
            <ac:spMk id="2" creationId="{00000000-0000-0000-0000-000000000000}"/>
          </ac:spMkLst>
        </pc:spChg>
        <pc:spChg chg="mod">
          <ac:chgData name="MIDDLETON, Tristan" userId="8b1b8b83-a8a7-42d4-a1ca-13da3c38695c" providerId="ADAL" clId="{FD1306ED-AC5E-4777-B740-263FC97FB544}" dt="2022-06-16T14:38:59.030" v="202" actId="1076"/>
          <ac:spMkLst>
            <pc:docMk/>
            <pc:sldMk cId="900845758" sldId="309"/>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FF5132-FDDC-405F-8D96-445BE3854AA0}" type="datetimeFigureOut">
              <a:rPr lang="en-GB" smtClean="0"/>
              <a:t>16/06/2022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F80903-4BAB-4932-9D20-086E93D7AC35}" type="slidenum">
              <a:rPr lang="en-GB" smtClean="0"/>
              <a:t>‹#›</a:t>
            </a:fld>
            <a:endParaRPr lang="en-GB"/>
          </a:p>
        </p:txBody>
      </p:sp>
    </p:spTree>
    <p:extLst>
      <p:ext uri="{BB962C8B-B14F-4D97-AF65-F5344CB8AC3E}">
        <p14:creationId xmlns:p14="http://schemas.microsoft.com/office/powerpoint/2010/main" val="1560933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TRM</a:t>
            </a:r>
          </a:p>
        </p:txBody>
      </p:sp>
      <p:sp>
        <p:nvSpPr>
          <p:cNvPr id="4" name="Slide Number Placeholder 3"/>
          <p:cNvSpPr>
            <a:spLocks noGrp="1"/>
          </p:cNvSpPr>
          <p:nvPr>
            <p:ph type="sldNum" sz="quarter" idx="5"/>
          </p:nvPr>
        </p:nvSpPr>
        <p:spPr/>
        <p:txBody>
          <a:bodyPr/>
          <a:lstStyle/>
          <a:p>
            <a:fld id="{2032700E-F836-F843-9466-8C65D46A26AD}" type="slidenum">
              <a:rPr lang="en-US" smtClean="0"/>
              <a:t>6</a:t>
            </a:fld>
            <a:endParaRPr lang="en-US"/>
          </a:p>
        </p:txBody>
      </p:sp>
    </p:spTree>
    <p:extLst>
      <p:ext uri="{BB962C8B-B14F-4D97-AF65-F5344CB8AC3E}">
        <p14:creationId xmlns:p14="http://schemas.microsoft.com/office/powerpoint/2010/main" val="2605086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a:t>
            </a:r>
          </a:p>
        </p:txBody>
      </p:sp>
      <p:sp>
        <p:nvSpPr>
          <p:cNvPr id="4" name="Slide Number Placeholder 3"/>
          <p:cNvSpPr>
            <a:spLocks noGrp="1"/>
          </p:cNvSpPr>
          <p:nvPr>
            <p:ph type="sldNum" sz="quarter" idx="5"/>
          </p:nvPr>
        </p:nvSpPr>
        <p:spPr/>
        <p:txBody>
          <a:bodyPr/>
          <a:lstStyle/>
          <a:p>
            <a:fld id="{2032700E-F836-F843-9466-8C65D46A26AD}" type="slidenum">
              <a:rPr lang="en-US" smtClean="0"/>
              <a:t>14</a:t>
            </a:fld>
            <a:endParaRPr lang="en-US"/>
          </a:p>
        </p:txBody>
      </p:sp>
    </p:spTree>
    <p:extLst>
      <p:ext uri="{BB962C8B-B14F-4D97-AF65-F5344CB8AC3E}">
        <p14:creationId xmlns:p14="http://schemas.microsoft.com/office/powerpoint/2010/main" val="3464387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6"/>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a:xfrm>
            <a:off x="457200" y="6356351"/>
            <a:ext cx="2133600" cy="365125"/>
          </a:xfrm>
          <a:prstGeom prst="rect">
            <a:avLst/>
          </a:prstGeom>
        </p:spPr>
        <p:txBody>
          <a:bodyPr/>
          <a:lstStyle/>
          <a:p>
            <a:fld id="{86CFCA96-118C-3744-9357-4F6C0181F9E7}" type="datetimeFigureOut">
              <a:rPr lang="it-IT" smtClean="0"/>
              <a:t>16/06/2022</a:t>
            </a:fld>
            <a:endParaRPr lang="it-IT"/>
          </a:p>
        </p:txBody>
      </p:sp>
      <p:sp>
        <p:nvSpPr>
          <p:cNvPr id="5" name="Segnaposto piè di pagina 4"/>
          <p:cNvSpPr>
            <a:spLocks noGrp="1"/>
          </p:cNvSpPr>
          <p:nvPr>
            <p:ph type="ftr" sz="quarter" idx="11"/>
          </p:nvPr>
        </p:nvSpPr>
        <p:spPr>
          <a:xfrm>
            <a:off x="3124200" y="6356351"/>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1"/>
            <a:ext cx="2133600" cy="365125"/>
          </a:xfrm>
          <a:prstGeom prst="rect">
            <a:avLst/>
          </a:prstGeom>
        </p:spPr>
        <p:txBody>
          <a:bodyPr/>
          <a:lstStyle/>
          <a:p>
            <a:fld id="{EC2B78E1-B25D-7D42-B197-9CBC1B641B10}" type="slidenum">
              <a:rPr lang="it-IT" smtClean="0"/>
              <a:t>‹#›</a:t>
            </a:fld>
            <a:endParaRPr lang="it-IT"/>
          </a:p>
        </p:txBody>
      </p:sp>
    </p:spTree>
    <p:extLst>
      <p:ext uri="{BB962C8B-B14F-4D97-AF65-F5344CB8AC3E}">
        <p14:creationId xmlns:p14="http://schemas.microsoft.com/office/powerpoint/2010/main" val="3097091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1"/>
            <a:ext cx="2133600" cy="365125"/>
          </a:xfrm>
          <a:prstGeom prst="rect">
            <a:avLst/>
          </a:prstGeom>
        </p:spPr>
        <p:txBody>
          <a:bodyPr/>
          <a:lstStyle/>
          <a:p>
            <a:fld id="{86CFCA96-118C-3744-9357-4F6C0181F9E7}" type="datetimeFigureOut">
              <a:rPr lang="it-IT" smtClean="0"/>
              <a:t>16/06/2022</a:t>
            </a:fld>
            <a:endParaRPr lang="it-IT"/>
          </a:p>
        </p:txBody>
      </p:sp>
      <p:sp>
        <p:nvSpPr>
          <p:cNvPr id="5" name="Segnaposto piè di pagina 4"/>
          <p:cNvSpPr>
            <a:spLocks noGrp="1"/>
          </p:cNvSpPr>
          <p:nvPr>
            <p:ph type="ftr" sz="quarter" idx="11"/>
          </p:nvPr>
        </p:nvSpPr>
        <p:spPr>
          <a:xfrm>
            <a:off x="3124200" y="6356351"/>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1"/>
            <a:ext cx="2133600" cy="365125"/>
          </a:xfrm>
          <a:prstGeom prst="rect">
            <a:avLst/>
          </a:prstGeom>
        </p:spPr>
        <p:txBody>
          <a:bodyPr/>
          <a:lstStyle/>
          <a:p>
            <a:fld id="{EC2B78E1-B25D-7D42-B197-9CBC1B641B10}" type="slidenum">
              <a:rPr lang="it-IT" smtClean="0"/>
              <a:t>‹#›</a:t>
            </a:fld>
            <a:endParaRPr lang="it-IT"/>
          </a:p>
        </p:txBody>
      </p:sp>
    </p:spTree>
    <p:extLst>
      <p:ext uri="{BB962C8B-B14F-4D97-AF65-F5344CB8AC3E}">
        <p14:creationId xmlns:p14="http://schemas.microsoft.com/office/powerpoint/2010/main" val="332372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9"/>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1"/>
            <a:ext cx="2133600" cy="365125"/>
          </a:xfrm>
          <a:prstGeom prst="rect">
            <a:avLst/>
          </a:prstGeom>
        </p:spPr>
        <p:txBody>
          <a:bodyPr/>
          <a:lstStyle/>
          <a:p>
            <a:fld id="{86CFCA96-118C-3744-9357-4F6C0181F9E7}" type="datetimeFigureOut">
              <a:rPr lang="it-IT" smtClean="0"/>
              <a:t>16/06/2022</a:t>
            </a:fld>
            <a:endParaRPr lang="it-IT"/>
          </a:p>
        </p:txBody>
      </p:sp>
      <p:sp>
        <p:nvSpPr>
          <p:cNvPr id="5" name="Segnaposto piè di pagina 4"/>
          <p:cNvSpPr>
            <a:spLocks noGrp="1"/>
          </p:cNvSpPr>
          <p:nvPr>
            <p:ph type="ftr" sz="quarter" idx="11"/>
          </p:nvPr>
        </p:nvSpPr>
        <p:spPr>
          <a:xfrm>
            <a:off x="3124200" y="6356351"/>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1"/>
            <a:ext cx="2133600" cy="365125"/>
          </a:xfrm>
          <a:prstGeom prst="rect">
            <a:avLst/>
          </a:prstGeom>
        </p:spPr>
        <p:txBody>
          <a:bodyPr/>
          <a:lstStyle/>
          <a:p>
            <a:fld id="{EC2B78E1-B25D-7D42-B197-9CBC1B641B10}" type="slidenum">
              <a:rPr lang="it-IT" smtClean="0"/>
              <a:t>‹#›</a:t>
            </a:fld>
            <a:endParaRPr lang="it-IT"/>
          </a:p>
        </p:txBody>
      </p:sp>
    </p:spTree>
    <p:extLst>
      <p:ext uri="{BB962C8B-B14F-4D97-AF65-F5344CB8AC3E}">
        <p14:creationId xmlns:p14="http://schemas.microsoft.com/office/powerpoint/2010/main" val="157178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 column cor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9144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sz="1350"/>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2" y="6346825"/>
            <a:ext cx="9144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8380800" y="6348923"/>
            <a:ext cx="3753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z="675" smtClean="0"/>
              <a:pPr/>
              <a:t>‹#›</a:t>
            </a:fld>
            <a:endParaRPr lang="en-GB" sz="675"/>
          </a:p>
        </p:txBody>
      </p:sp>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0033"/>
            <a:ext cx="9144000" cy="6336792"/>
          </a:xfrm>
          <a:prstGeom prst="rect">
            <a:avLst/>
          </a:prstGeom>
        </p:spPr>
      </p:pic>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391500" y="842400"/>
            <a:ext cx="4109400" cy="720000"/>
          </a:xfrm>
          <a:prstGeom prst="rect">
            <a:avLst/>
          </a:prstGeom>
        </p:spPr>
        <p:txBody>
          <a:bodyPr vert="horz" lIns="0" tIns="0" rIns="0" bIns="0" rtlCol="0" anchor="t" anchorCtr="0">
            <a:normAutofit/>
          </a:bodyPr>
          <a:lstStyle>
            <a:lvl1pPr>
              <a:defRPr lang="en-GB">
                <a:solidFill>
                  <a:schemeClr val="accent2"/>
                </a:solidFill>
              </a:defRPr>
            </a:lvl1pPr>
          </a:lstStyle>
          <a:p>
            <a:pPr lvl="0">
              <a:lnSpc>
                <a:spcPts val="2438"/>
              </a:lnSpc>
            </a:pPr>
            <a:r>
              <a:rPr lang="en-US"/>
              <a:t>Click to edit Master title style</a:t>
            </a:r>
            <a:endParaRPr lang="en-GB" dirty="0"/>
          </a:p>
        </p:txBody>
      </p:sp>
      <p:pic>
        <p:nvPicPr>
          <p:cNvPr id="14" name="Picture 13">
            <a:extLst>
              <a:ext uri="{FF2B5EF4-FFF2-40B4-BE49-F238E27FC236}">
                <a16:creationId xmlns:a16="http://schemas.microsoft.com/office/drawing/2014/main" id="{FE49440F-96B3-4E68-A1BC-306E429322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7900" y="6423210"/>
            <a:ext cx="1104724" cy="383295"/>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80800" y="80398"/>
            <a:ext cx="571502" cy="762002"/>
          </a:xfrm>
          <a:prstGeom prst="rect">
            <a:avLst/>
          </a:prstGeom>
        </p:spPr>
      </p:pic>
      <p:sp>
        <p:nvSpPr>
          <p:cNvPr id="16"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391715" y="1562400"/>
            <a:ext cx="7989086"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324000" indent="-216000">
              <a:lnSpc>
                <a:spcPct val="100000"/>
              </a:lnSpc>
              <a:buClr>
                <a:schemeClr val="accent2"/>
              </a:buClr>
              <a:buSzPct val="90000"/>
              <a:buFont typeface="Wingdings" panose="05000000000000000000" pitchFamily="2" charset="2"/>
              <a:buChar char="n"/>
              <a:defRPr lang="en-US" dirty="0" smtClean="0">
                <a:solidFill>
                  <a:schemeClr val="tx2"/>
                </a:solidFill>
                <a:latin typeface="+mn-lt"/>
              </a:defRPr>
            </a:lvl2pPr>
            <a:lvl3pPr marL="432000" indent="-162000">
              <a:lnSpc>
                <a:spcPct val="100000"/>
              </a:lnSpc>
              <a:buClr>
                <a:schemeClr val="accent2"/>
              </a:buClr>
              <a:buFont typeface="Wingdings" panose="05000000000000000000" pitchFamily="2" charset="2"/>
              <a:buChar char="§"/>
              <a:defRPr sz="1725">
                <a:solidFill>
                  <a:schemeClr val="tx2"/>
                </a:solidFill>
              </a:defRPr>
            </a:lvl3pPr>
            <a:lvl4pPr marL="540000" indent="-162000">
              <a:lnSpc>
                <a:spcPct val="100000"/>
              </a:lnSpc>
              <a:buFont typeface="Arial" panose="020B0604020202020204" pitchFamily="34" charset="0"/>
              <a:buChar char="▪"/>
              <a:defRPr sz="1650" u="none" baseline="0">
                <a:solidFill>
                  <a:schemeClr val="tx2"/>
                </a:solidFill>
              </a:defRPr>
            </a:lvl4pPr>
            <a:lvl5pPr marL="648000" indent="-162000">
              <a:lnSpc>
                <a:spcPct val="100000"/>
              </a:lnSpc>
              <a:buClrTx/>
              <a:buSzPct val="80000"/>
              <a:buFont typeface="Arial" panose="020B0604020202020204" pitchFamily="34" charset="0"/>
              <a:buChar char="▫"/>
              <a:defRPr lang="en-US" sz="1575" kern="1200" dirty="0">
                <a:solidFill>
                  <a:schemeClr val="tx2"/>
                </a:solidFill>
                <a:latin typeface="+mn-lt"/>
                <a:ea typeface="+mn-ea"/>
                <a:cs typeface="+mn-cs"/>
              </a:defRPr>
            </a:lvl5pPr>
            <a:lvl6pPr>
              <a:lnSpc>
                <a:spcPct val="100000"/>
              </a:lnSpc>
              <a:buClr>
                <a:schemeClr val="tx2"/>
              </a:buClr>
              <a:buSzPct val="90000"/>
              <a:defRPr lang="en-US" sz="18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757001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 column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9144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sz="1350"/>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2" y="6346825"/>
            <a:ext cx="9144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8380800" y="6348923"/>
            <a:ext cx="3753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z="675" smtClean="0"/>
              <a:pPr/>
              <a:t>‹#›</a:t>
            </a:fld>
            <a:endParaRPr lang="en-GB" sz="675"/>
          </a:p>
        </p:txBody>
      </p:sp>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0033"/>
            <a:ext cx="9144000" cy="6336792"/>
          </a:xfrm>
          <a:prstGeom prst="rect">
            <a:avLst/>
          </a:prstGeom>
        </p:spPr>
      </p:pic>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391500" y="842400"/>
            <a:ext cx="4109400" cy="720000"/>
          </a:xfrm>
          <a:prstGeom prst="rect">
            <a:avLst/>
          </a:prstGeom>
        </p:spPr>
        <p:txBody>
          <a:bodyPr vert="horz" lIns="0" tIns="0" rIns="0" bIns="0" rtlCol="0" anchor="t" anchorCtr="0">
            <a:normAutofit/>
          </a:bodyPr>
          <a:lstStyle>
            <a:lvl1pPr>
              <a:defRPr lang="en-GB">
                <a:solidFill>
                  <a:schemeClr val="accent3"/>
                </a:solidFill>
              </a:defRPr>
            </a:lvl1pPr>
          </a:lstStyle>
          <a:p>
            <a:pPr lvl="0">
              <a:lnSpc>
                <a:spcPts val="2438"/>
              </a:lnSpc>
            </a:pPr>
            <a:r>
              <a:rPr lang="en-US" dirty="0"/>
              <a:t>Click to edit Master title style</a:t>
            </a:r>
            <a:endParaRPr lang="en-GB" dirty="0"/>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7900" y="6423210"/>
            <a:ext cx="1104724" cy="383295"/>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80800" y="80398"/>
            <a:ext cx="571502" cy="762002"/>
          </a:xfrm>
          <a:prstGeom prst="rect">
            <a:avLst/>
          </a:prstGeom>
        </p:spPr>
      </p:pic>
      <p:sp>
        <p:nvSpPr>
          <p:cNvPr id="17"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391715" y="1562400"/>
            <a:ext cx="7989086"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324000" indent="-216000">
              <a:lnSpc>
                <a:spcPct val="100000"/>
              </a:lnSpc>
              <a:buClr>
                <a:schemeClr val="accent3"/>
              </a:buClr>
              <a:buSzPct val="90000"/>
              <a:buFont typeface="Wingdings" panose="05000000000000000000" pitchFamily="2" charset="2"/>
              <a:buChar char="n"/>
              <a:defRPr lang="en-US" dirty="0" smtClean="0">
                <a:solidFill>
                  <a:schemeClr val="tx2"/>
                </a:solidFill>
                <a:latin typeface="+mn-lt"/>
              </a:defRPr>
            </a:lvl2pPr>
            <a:lvl3pPr marL="432000" indent="-162000">
              <a:lnSpc>
                <a:spcPct val="100000"/>
              </a:lnSpc>
              <a:buClr>
                <a:schemeClr val="accent3"/>
              </a:buClr>
              <a:buFont typeface="Wingdings" panose="05000000000000000000" pitchFamily="2" charset="2"/>
              <a:buChar char="§"/>
              <a:defRPr sz="1725">
                <a:solidFill>
                  <a:schemeClr val="tx2"/>
                </a:solidFill>
              </a:defRPr>
            </a:lvl3pPr>
            <a:lvl4pPr marL="540000" indent="-162000">
              <a:lnSpc>
                <a:spcPct val="100000"/>
              </a:lnSpc>
              <a:buFont typeface="Arial" panose="020B0604020202020204" pitchFamily="34" charset="0"/>
              <a:buChar char="▪"/>
              <a:defRPr sz="1650" u="none" baseline="0">
                <a:solidFill>
                  <a:schemeClr val="tx2"/>
                </a:solidFill>
              </a:defRPr>
            </a:lvl4pPr>
            <a:lvl5pPr marL="648000" indent="-162000">
              <a:lnSpc>
                <a:spcPct val="100000"/>
              </a:lnSpc>
              <a:buClrTx/>
              <a:buSzPct val="80000"/>
              <a:buFont typeface="Arial" panose="020B0604020202020204" pitchFamily="34" charset="0"/>
              <a:buChar char="▫"/>
              <a:defRPr lang="en-US" sz="1575" kern="1200" dirty="0">
                <a:solidFill>
                  <a:schemeClr val="tx2"/>
                </a:solidFill>
                <a:latin typeface="+mn-lt"/>
                <a:ea typeface="+mn-ea"/>
                <a:cs typeface="+mn-cs"/>
              </a:defRPr>
            </a:lvl5pPr>
            <a:lvl6pPr>
              <a:lnSpc>
                <a:spcPct val="100000"/>
              </a:lnSpc>
              <a:buClr>
                <a:schemeClr val="tx2"/>
              </a:buClr>
              <a:buSzPct val="90000"/>
              <a:defRPr lang="en-US" sz="18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2928452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personalizzato">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7722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1"/>
            <a:ext cx="2133600" cy="365125"/>
          </a:xfrm>
          <a:prstGeom prst="rect">
            <a:avLst/>
          </a:prstGeom>
        </p:spPr>
        <p:txBody>
          <a:bodyPr/>
          <a:lstStyle/>
          <a:p>
            <a:fld id="{86CFCA96-118C-3744-9357-4F6C0181F9E7}" type="datetimeFigureOut">
              <a:rPr lang="it-IT" smtClean="0"/>
              <a:t>16/06/2022</a:t>
            </a:fld>
            <a:endParaRPr lang="it-IT"/>
          </a:p>
        </p:txBody>
      </p:sp>
      <p:sp>
        <p:nvSpPr>
          <p:cNvPr id="5" name="Segnaposto piè di pagina 4"/>
          <p:cNvSpPr>
            <a:spLocks noGrp="1"/>
          </p:cNvSpPr>
          <p:nvPr>
            <p:ph type="ftr" sz="quarter" idx="11"/>
          </p:nvPr>
        </p:nvSpPr>
        <p:spPr>
          <a:xfrm>
            <a:off x="3124200" y="6356351"/>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1"/>
            <a:ext cx="2133600" cy="365125"/>
          </a:xfrm>
          <a:prstGeom prst="rect">
            <a:avLst/>
          </a:prstGeom>
        </p:spPr>
        <p:txBody>
          <a:bodyPr/>
          <a:lstStyle/>
          <a:p>
            <a:fld id="{EC2B78E1-B25D-7D42-B197-9CBC1B641B10}" type="slidenum">
              <a:rPr lang="it-IT" smtClean="0"/>
              <a:t>‹#›</a:t>
            </a:fld>
            <a:endParaRPr lang="it-IT"/>
          </a:p>
        </p:txBody>
      </p:sp>
    </p:spTree>
    <p:extLst>
      <p:ext uri="{BB962C8B-B14F-4D97-AF65-F5344CB8AC3E}">
        <p14:creationId xmlns:p14="http://schemas.microsoft.com/office/powerpoint/2010/main" val="2686612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1"/>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a:xfrm>
            <a:off x="457200" y="6356351"/>
            <a:ext cx="2133600" cy="365125"/>
          </a:xfrm>
          <a:prstGeom prst="rect">
            <a:avLst/>
          </a:prstGeom>
        </p:spPr>
        <p:txBody>
          <a:bodyPr/>
          <a:lstStyle/>
          <a:p>
            <a:fld id="{86CFCA96-118C-3744-9357-4F6C0181F9E7}" type="datetimeFigureOut">
              <a:rPr lang="it-IT" smtClean="0"/>
              <a:t>16/06/2022</a:t>
            </a:fld>
            <a:endParaRPr lang="it-IT"/>
          </a:p>
        </p:txBody>
      </p:sp>
      <p:sp>
        <p:nvSpPr>
          <p:cNvPr id="5" name="Segnaposto piè di pagina 4"/>
          <p:cNvSpPr>
            <a:spLocks noGrp="1"/>
          </p:cNvSpPr>
          <p:nvPr>
            <p:ph type="ftr" sz="quarter" idx="11"/>
          </p:nvPr>
        </p:nvSpPr>
        <p:spPr>
          <a:xfrm>
            <a:off x="3124200" y="6356351"/>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1"/>
            <a:ext cx="2133600" cy="365125"/>
          </a:xfrm>
          <a:prstGeom prst="rect">
            <a:avLst/>
          </a:prstGeom>
        </p:spPr>
        <p:txBody>
          <a:bodyPr/>
          <a:lstStyle/>
          <a:p>
            <a:fld id="{EC2B78E1-B25D-7D42-B197-9CBC1B641B10}" type="slidenum">
              <a:rPr lang="it-IT" smtClean="0"/>
              <a:t>‹#›</a:t>
            </a:fld>
            <a:endParaRPr lang="it-IT"/>
          </a:p>
        </p:txBody>
      </p:sp>
    </p:spTree>
    <p:extLst>
      <p:ext uri="{BB962C8B-B14F-4D97-AF65-F5344CB8AC3E}">
        <p14:creationId xmlns:p14="http://schemas.microsoft.com/office/powerpoint/2010/main" val="772831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457200" y="6356351"/>
            <a:ext cx="2133600" cy="365125"/>
          </a:xfrm>
          <a:prstGeom prst="rect">
            <a:avLst/>
          </a:prstGeom>
        </p:spPr>
        <p:txBody>
          <a:bodyPr/>
          <a:lstStyle/>
          <a:p>
            <a:fld id="{86CFCA96-118C-3744-9357-4F6C0181F9E7}" type="datetimeFigureOut">
              <a:rPr lang="it-IT" smtClean="0"/>
              <a:t>16/06/2022</a:t>
            </a:fld>
            <a:endParaRPr lang="it-IT"/>
          </a:p>
        </p:txBody>
      </p:sp>
      <p:sp>
        <p:nvSpPr>
          <p:cNvPr id="6" name="Segnaposto piè di pagina 5"/>
          <p:cNvSpPr>
            <a:spLocks noGrp="1"/>
          </p:cNvSpPr>
          <p:nvPr>
            <p:ph type="ftr" sz="quarter" idx="11"/>
          </p:nvPr>
        </p:nvSpPr>
        <p:spPr>
          <a:xfrm>
            <a:off x="3124200" y="6356351"/>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1"/>
            <a:ext cx="2133600" cy="365125"/>
          </a:xfrm>
          <a:prstGeom prst="rect">
            <a:avLst/>
          </a:prstGeom>
        </p:spPr>
        <p:txBody>
          <a:bodyPr/>
          <a:lstStyle/>
          <a:p>
            <a:fld id="{EC2B78E1-B25D-7D42-B197-9CBC1B641B10}" type="slidenum">
              <a:rPr lang="it-IT" smtClean="0"/>
              <a:t>‹#›</a:t>
            </a:fld>
            <a:endParaRPr lang="it-IT"/>
          </a:p>
        </p:txBody>
      </p:sp>
    </p:spTree>
    <p:extLst>
      <p:ext uri="{BB962C8B-B14F-4D97-AF65-F5344CB8AC3E}">
        <p14:creationId xmlns:p14="http://schemas.microsoft.com/office/powerpoint/2010/main" val="2398489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a:xfrm>
            <a:off x="457200" y="6356351"/>
            <a:ext cx="2133600" cy="365125"/>
          </a:xfrm>
          <a:prstGeom prst="rect">
            <a:avLst/>
          </a:prstGeom>
        </p:spPr>
        <p:txBody>
          <a:bodyPr/>
          <a:lstStyle/>
          <a:p>
            <a:fld id="{86CFCA96-118C-3744-9357-4F6C0181F9E7}" type="datetimeFigureOut">
              <a:rPr lang="it-IT" smtClean="0"/>
              <a:t>16/06/2022</a:t>
            </a:fld>
            <a:endParaRPr lang="it-IT"/>
          </a:p>
        </p:txBody>
      </p:sp>
      <p:sp>
        <p:nvSpPr>
          <p:cNvPr id="8" name="Segnaposto piè di pagina 7"/>
          <p:cNvSpPr>
            <a:spLocks noGrp="1"/>
          </p:cNvSpPr>
          <p:nvPr>
            <p:ph type="ftr" sz="quarter" idx="11"/>
          </p:nvPr>
        </p:nvSpPr>
        <p:spPr>
          <a:xfrm>
            <a:off x="3124200" y="6356351"/>
            <a:ext cx="2895600" cy="365125"/>
          </a:xfrm>
          <a:prstGeom prst="rect">
            <a:avLst/>
          </a:prstGeom>
        </p:spPr>
        <p:txBody>
          <a:bodyPr/>
          <a:lstStyle/>
          <a:p>
            <a:endParaRPr lang="it-IT"/>
          </a:p>
        </p:txBody>
      </p:sp>
      <p:sp>
        <p:nvSpPr>
          <p:cNvPr id="9" name="Segnaposto numero diapositiva 8"/>
          <p:cNvSpPr>
            <a:spLocks noGrp="1"/>
          </p:cNvSpPr>
          <p:nvPr>
            <p:ph type="sldNum" sz="quarter" idx="12"/>
          </p:nvPr>
        </p:nvSpPr>
        <p:spPr>
          <a:xfrm>
            <a:off x="6553200" y="6356351"/>
            <a:ext cx="2133600" cy="365125"/>
          </a:xfrm>
          <a:prstGeom prst="rect">
            <a:avLst/>
          </a:prstGeom>
        </p:spPr>
        <p:txBody>
          <a:bodyPr/>
          <a:lstStyle/>
          <a:p>
            <a:fld id="{EC2B78E1-B25D-7D42-B197-9CBC1B641B10}" type="slidenum">
              <a:rPr lang="it-IT" smtClean="0"/>
              <a:t>‹#›</a:t>
            </a:fld>
            <a:endParaRPr lang="it-IT"/>
          </a:p>
        </p:txBody>
      </p:sp>
    </p:spTree>
    <p:extLst>
      <p:ext uri="{BB962C8B-B14F-4D97-AF65-F5344CB8AC3E}">
        <p14:creationId xmlns:p14="http://schemas.microsoft.com/office/powerpoint/2010/main" val="161604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a:xfrm>
            <a:off x="457200" y="6356351"/>
            <a:ext cx="2133600" cy="365125"/>
          </a:xfrm>
          <a:prstGeom prst="rect">
            <a:avLst/>
          </a:prstGeom>
        </p:spPr>
        <p:txBody>
          <a:bodyPr/>
          <a:lstStyle/>
          <a:p>
            <a:fld id="{86CFCA96-118C-3744-9357-4F6C0181F9E7}" type="datetimeFigureOut">
              <a:rPr lang="it-IT" smtClean="0"/>
              <a:t>16/06/2022</a:t>
            </a:fld>
            <a:endParaRPr lang="it-IT"/>
          </a:p>
        </p:txBody>
      </p:sp>
      <p:sp>
        <p:nvSpPr>
          <p:cNvPr id="4" name="Segnaposto piè di pagina 3"/>
          <p:cNvSpPr>
            <a:spLocks noGrp="1"/>
          </p:cNvSpPr>
          <p:nvPr>
            <p:ph type="ftr" sz="quarter" idx="11"/>
          </p:nvPr>
        </p:nvSpPr>
        <p:spPr>
          <a:xfrm>
            <a:off x="3124200" y="6356351"/>
            <a:ext cx="2895600" cy="365125"/>
          </a:xfrm>
          <a:prstGeom prst="rect">
            <a:avLst/>
          </a:prstGeom>
        </p:spPr>
        <p:txBody>
          <a:bodyPr/>
          <a:lstStyle/>
          <a:p>
            <a:endParaRPr lang="it-IT"/>
          </a:p>
        </p:txBody>
      </p:sp>
      <p:sp>
        <p:nvSpPr>
          <p:cNvPr id="5" name="Segnaposto numero diapositiva 4"/>
          <p:cNvSpPr>
            <a:spLocks noGrp="1"/>
          </p:cNvSpPr>
          <p:nvPr>
            <p:ph type="sldNum" sz="quarter" idx="12"/>
          </p:nvPr>
        </p:nvSpPr>
        <p:spPr>
          <a:xfrm>
            <a:off x="6553200" y="6356351"/>
            <a:ext cx="2133600" cy="365125"/>
          </a:xfrm>
          <a:prstGeom prst="rect">
            <a:avLst/>
          </a:prstGeom>
        </p:spPr>
        <p:txBody>
          <a:bodyPr/>
          <a:lstStyle/>
          <a:p>
            <a:fld id="{EC2B78E1-B25D-7D42-B197-9CBC1B641B10}" type="slidenum">
              <a:rPr lang="it-IT" smtClean="0"/>
              <a:t>‹#›</a:t>
            </a:fld>
            <a:endParaRPr lang="it-IT"/>
          </a:p>
        </p:txBody>
      </p:sp>
    </p:spTree>
    <p:extLst>
      <p:ext uri="{BB962C8B-B14F-4D97-AF65-F5344CB8AC3E}">
        <p14:creationId xmlns:p14="http://schemas.microsoft.com/office/powerpoint/2010/main" val="385195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1"/>
            <a:ext cx="2133600" cy="365125"/>
          </a:xfrm>
          <a:prstGeom prst="rect">
            <a:avLst/>
          </a:prstGeom>
        </p:spPr>
        <p:txBody>
          <a:bodyPr/>
          <a:lstStyle/>
          <a:p>
            <a:fld id="{86CFCA96-118C-3744-9357-4F6C0181F9E7}" type="datetimeFigureOut">
              <a:rPr lang="it-IT" smtClean="0"/>
              <a:t>16/06/2022</a:t>
            </a:fld>
            <a:endParaRPr lang="it-IT"/>
          </a:p>
        </p:txBody>
      </p:sp>
      <p:sp>
        <p:nvSpPr>
          <p:cNvPr id="3" name="Segnaposto piè di pagina 2"/>
          <p:cNvSpPr>
            <a:spLocks noGrp="1"/>
          </p:cNvSpPr>
          <p:nvPr>
            <p:ph type="ftr" sz="quarter" idx="11"/>
          </p:nvPr>
        </p:nvSpPr>
        <p:spPr>
          <a:xfrm>
            <a:off x="3124200" y="6356351"/>
            <a:ext cx="2895600" cy="365125"/>
          </a:xfrm>
          <a:prstGeom prst="rect">
            <a:avLst/>
          </a:prstGeom>
        </p:spPr>
        <p:txBody>
          <a:bodyPr/>
          <a:lstStyle/>
          <a:p>
            <a:endParaRPr lang="it-IT"/>
          </a:p>
        </p:txBody>
      </p:sp>
      <p:sp>
        <p:nvSpPr>
          <p:cNvPr id="4" name="Segnaposto numero diapositiva 3"/>
          <p:cNvSpPr>
            <a:spLocks noGrp="1"/>
          </p:cNvSpPr>
          <p:nvPr>
            <p:ph type="sldNum" sz="quarter" idx="12"/>
          </p:nvPr>
        </p:nvSpPr>
        <p:spPr>
          <a:xfrm>
            <a:off x="6553200" y="6356351"/>
            <a:ext cx="2133600" cy="365125"/>
          </a:xfrm>
          <a:prstGeom prst="rect">
            <a:avLst/>
          </a:prstGeom>
        </p:spPr>
        <p:txBody>
          <a:bodyPr/>
          <a:lstStyle/>
          <a:p>
            <a:fld id="{EC2B78E1-B25D-7D42-B197-9CBC1B641B10}" type="slidenum">
              <a:rPr lang="it-IT" smtClean="0"/>
              <a:t>‹#›</a:t>
            </a:fld>
            <a:endParaRPr lang="it-IT"/>
          </a:p>
        </p:txBody>
      </p:sp>
    </p:spTree>
    <p:extLst>
      <p:ext uri="{BB962C8B-B14F-4D97-AF65-F5344CB8AC3E}">
        <p14:creationId xmlns:p14="http://schemas.microsoft.com/office/powerpoint/2010/main" val="1041708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49"/>
            <a:ext cx="3008313" cy="1162051"/>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a:xfrm>
            <a:off x="457200" y="6356351"/>
            <a:ext cx="2133600" cy="365125"/>
          </a:xfrm>
          <a:prstGeom prst="rect">
            <a:avLst/>
          </a:prstGeom>
        </p:spPr>
        <p:txBody>
          <a:bodyPr/>
          <a:lstStyle/>
          <a:p>
            <a:fld id="{86CFCA96-118C-3744-9357-4F6C0181F9E7}" type="datetimeFigureOut">
              <a:rPr lang="it-IT" smtClean="0"/>
              <a:t>16/06/2022</a:t>
            </a:fld>
            <a:endParaRPr lang="it-IT"/>
          </a:p>
        </p:txBody>
      </p:sp>
      <p:sp>
        <p:nvSpPr>
          <p:cNvPr id="6" name="Segnaposto piè di pagina 5"/>
          <p:cNvSpPr>
            <a:spLocks noGrp="1"/>
          </p:cNvSpPr>
          <p:nvPr>
            <p:ph type="ftr" sz="quarter" idx="11"/>
          </p:nvPr>
        </p:nvSpPr>
        <p:spPr>
          <a:xfrm>
            <a:off x="3124200" y="6356351"/>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1"/>
            <a:ext cx="2133600" cy="365125"/>
          </a:xfrm>
          <a:prstGeom prst="rect">
            <a:avLst/>
          </a:prstGeom>
        </p:spPr>
        <p:txBody>
          <a:bodyPr/>
          <a:lstStyle/>
          <a:p>
            <a:fld id="{EC2B78E1-B25D-7D42-B197-9CBC1B641B10}" type="slidenum">
              <a:rPr lang="it-IT" smtClean="0"/>
              <a:t>‹#›</a:t>
            </a:fld>
            <a:endParaRPr lang="it-IT"/>
          </a:p>
        </p:txBody>
      </p:sp>
    </p:spTree>
    <p:extLst>
      <p:ext uri="{BB962C8B-B14F-4D97-AF65-F5344CB8AC3E}">
        <p14:creationId xmlns:p14="http://schemas.microsoft.com/office/powerpoint/2010/main" val="2071974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9"/>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a:xfrm>
            <a:off x="457200" y="6356351"/>
            <a:ext cx="2133600" cy="365125"/>
          </a:xfrm>
          <a:prstGeom prst="rect">
            <a:avLst/>
          </a:prstGeom>
        </p:spPr>
        <p:txBody>
          <a:bodyPr/>
          <a:lstStyle/>
          <a:p>
            <a:fld id="{86CFCA96-118C-3744-9357-4F6C0181F9E7}" type="datetimeFigureOut">
              <a:rPr lang="it-IT" smtClean="0"/>
              <a:t>16/06/2022</a:t>
            </a:fld>
            <a:endParaRPr lang="it-IT"/>
          </a:p>
        </p:txBody>
      </p:sp>
      <p:sp>
        <p:nvSpPr>
          <p:cNvPr id="6" name="Segnaposto piè di pagina 5"/>
          <p:cNvSpPr>
            <a:spLocks noGrp="1"/>
          </p:cNvSpPr>
          <p:nvPr>
            <p:ph type="ftr" sz="quarter" idx="11"/>
          </p:nvPr>
        </p:nvSpPr>
        <p:spPr>
          <a:xfrm>
            <a:off x="3124200" y="6356351"/>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1"/>
            <a:ext cx="2133600" cy="365125"/>
          </a:xfrm>
          <a:prstGeom prst="rect">
            <a:avLst/>
          </a:prstGeom>
        </p:spPr>
        <p:txBody>
          <a:bodyPr/>
          <a:lstStyle/>
          <a:p>
            <a:fld id="{EC2B78E1-B25D-7D42-B197-9CBC1B641B10}" type="slidenum">
              <a:rPr lang="it-IT" smtClean="0"/>
              <a:t>‹#›</a:t>
            </a:fld>
            <a:endParaRPr lang="it-IT"/>
          </a:p>
        </p:txBody>
      </p:sp>
    </p:spTree>
    <p:extLst>
      <p:ext uri="{BB962C8B-B14F-4D97-AF65-F5344CB8AC3E}">
        <p14:creationId xmlns:p14="http://schemas.microsoft.com/office/powerpoint/2010/main" val="322835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1641396"/>
            <a:ext cx="8229600" cy="1143000"/>
          </a:xfrm>
          <a:prstGeom prst="rect">
            <a:avLst/>
          </a:prstGeom>
        </p:spPr>
        <p:txBody>
          <a:bodyPr vert="horz" lIns="91440" tIns="45720" rIns="91440" bIns="45720" rtlCol="0" anchor="ctr">
            <a:normAutofit/>
          </a:bodyPr>
          <a:lstStyle/>
          <a:p>
            <a:r>
              <a:rPr lang="it-IT" dirty="0"/>
              <a:t>Fare clic per modificare stile</a:t>
            </a:r>
          </a:p>
        </p:txBody>
      </p:sp>
      <p:sp>
        <p:nvSpPr>
          <p:cNvPr id="3" name="Segnaposto testo 2"/>
          <p:cNvSpPr>
            <a:spLocks noGrp="1"/>
          </p:cNvSpPr>
          <p:nvPr>
            <p:ph type="body" idx="1"/>
          </p:nvPr>
        </p:nvSpPr>
        <p:spPr>
          <a:xfrm>
            <a:off x="457200" y="2937991"/>
            <a:ext cx="8229600" cy="3188173"/>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14788992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5" r:id="rId12"/>
    <p:sldLayoutId id="2147483686" r:id="rId13"/>
  </p:sldLayoutIdLst>
  <p:txStyles>
    <p:titleStyle>
      <a:lvl1pPr algn="ctr" defTabSz="457200" rtl="0" eaLnBrk="1" latinLnBrk="0" hangingPunct="1">
        <a:spcBef>
          <a:spcPct val="0"/>
        </a:spcBef>
        <a:buNone/>
        <a:defRPr sz="4400" b="1" i="0" kern="1200">
          <a:solidFill>
            <a:srgbClr val="0B4F79"/>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162A55"/>
          </a:solidFill>
          <a:latin typeface="Tahoma"/>
          <a:ea typeface="+mn-ea"/>
          <a:cs typeface="+mn-cs"/>
        </a:defRPr>
      </a:lvl1pPr>
      <a:lvl2pPr marL="742950" indent="-285750" algn="l" defTabSz="457200" rtl="0" eaLnBrk="1" latinLnBrk="0" hangingPunct="1">
        <a:spcBef>
          <a:spcPct val="20000"/>
        </a:spcBef>
        <a:buFont typeface="Arial"/>
        <a:buChar char="–"/>
        <a:defRPr sz="2800" kern="1200">
          <a:solidFill>
            <a:srgbClr val="162A55"/>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162A55"/>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162A55"/>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162A5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4320213"/>
      </p:ext>
    </p:extLst>
  </p:cSld>
  <p:clrMap bg1="lt1" tx1="dk1" bg2="lt2" tx2="dk2" accent1="accent1" accent2="accent2" accent3="accent3" accent4="accent4" accent5="accent5" accent6="accent6" hlink="hlink" folHlink="folHlink"/>
  <p:sldLayoutIdLst>
    <p:sldLayoutId id="214748368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skills4youth.eu/"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doi.org/10.1080/09585170902764021"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www.routledge.com/Children-and-Their-Education-in-Secure-Accommodation-Interdisciplinary/Gallard-Evans-Millington/p/book/9781138694392" TargetMode="External"/><Relationship Id="rId7"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hyperlink" Target="https://www.tandfonline.com/eprint/qWP7ThtMrNICKY8SDktB/full" TargetMode="Externa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skills4youth.eu/platform/" TargetMode="External"/><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29569"/>
            <a:ext cx="8229600" cy="1617530"/>
          </a:xfrm>
        </p:spPr>
        <p:txBody>
          <a:bodyPr>
            <a:normAutofit fontScale="90000"/>
          </a:bodyPr>
          <a:lstStyle/>
          <a:p>
            <a:r>
              <a:rPr lang="en-GB" dirty="0">
                <a:solidFill>
                  <a:srgbClr val="00B0F0"/>
                </a:solidFill>
              </a:rPr>
              <a:t>Tristan Middleton</a:t>
            </a:r>
            <a:br>
              <a:rPr lang="en-GB" dirty="0">
                <a:solidFill>
                  <a:srgbClr val="00B0F0"/>
                </a:solidFill>
              </a:rPr>
            </a:br>
            <a:r>
              <a:rPr lang="en-GB" sz="3100" dirty="0">
                <a:solidFill>
                  <a:srgbClr val="00B0F0"/>
                </a:solidFill>
              </a:rPr>
              <a:t>School of Education and Humanities: University of Gloucestershire, UK.</a:t>
            </a:r>
            <a:endParaRPr lang="en-GB" sz="3600" b="0" dirty="0">
              <a:solidFill>
                <a:srgbClr val="00B0F0"/>
              </a:solidFill>
            </a:endParaRPr>
          </a:p>
        </p:txBody>
      </p:sp>
      <p:sp>
        <p:nvSpPr>
          <p:cNvPr id="6" name="Title 1">
            <a:extLst>
              <a:ext uri="{FF2B5EF4-FFF2-40B4-BE49-F238E27FC236}">
                <a16:creationId xmlns:a16="http://schemas.microsoft.com/office/drawing/2014/main" id="{DE001D4C-4D96-F1F5-8D75-F1C23A65FFC4}"/>
              </a:ext>
            </a:extLst>
          </p:cNvPr>
          <p:cNvSpPr txBox="1">
            <a:spLocks/>
          </p:cNvSpPr>
          <p:nvPr/>
        </p:nvSpPr>
        <p:spPr>
          <a:xfrm>
            <a:off x="457200" y="1497522"/>
            <a:ext cx="8229600" cy="34795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rgbClr val="0B4F79"/>
                </a:solidFill>
                <a:latin typeface="+mj-lt"/>
                <a:ea typeface="+mj-ea"/>
                <a:cs typeface="+mj-cs"/>
              </a:defRPr>
            </a:lvl1pPr>
          </a:lstStyle>
          <a:p>
            <a:r>
              <a:rPr lang="en-GB" dirty="0"/>
              <a:t>ENSEC 2022</a:t>
            </a:r>
            <a:br>
              <a:rPr lang="en-GB" dirty="0"/>
            </a:br>
            <a:r>
              <a:rPr lang="en-GB" sz="3500" dirty="0"/>
              <a:t>Authentic Inquiry: How the RENYO Erasmus+ project identified the importance of relational aspects of education for learners in secure youth justice institutions</a:t>
            </a:r>
            <a:endParaRPr lang="en-GB" sz="3600" b="0" dirty="0"/>
          </a:p>
        </p:txBody>
      </p:sp>
    </p:spTree>
    <p:extLst>
      <p:ext uri="{BB962C8B-B14F-4D97-AF65-F5344CB8AC3E}">
        <p14:creationId xmlns:p14="http://schemas.microsoft.com/office/powerpoint/2010/main" val="2181205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2C94EA7-88BC-4133-9985-87FFF7437C4F}"/>
              </a:ext>
            </a:extLst>
          </p:cNvPr>
          <p:cNvPicPr>
            <a:picLocks noChangeAspect="1"/>
          </p:cNvPicPr>
          <p:nvPr/>
        </p:nvPicPr>
        <p:blipFill>
          <a:blip r:embed="rId2"/>
          <a:stretch>
            <a:fillRect/>
          </a:stretch>
        </p:blipFill>
        <p:spPr>
          <a:xfrm>
            <a:off x="505205" y="1390987"/>
            <a:ext cx="7552673" cy="5065522"/>
          </a:xfrm>
          <a:prstGeom prst="rect">
            <a:avLst/>
          </a:prstGeom>
        </p:spPr>
      </p:pic>
      <p:sp>
        <p:nvSpPr>
          <p:cNvPr id="11" name="TextBox 10">
            <a:extLst>
              <a:ext uri="{FF2B5EF4-FFF2-40B4-BE49-F238E27FC236}">
                <a16:creationId xmlns:a16="http://schemas.microsoft.com/office/drawing/2014/main" id="{B5053ABD-98AE-49B1-ABC0-E467D3EB4330}"/>
              </a:ext>
            </a:extLst>
          </p:cNvPr>
          <p:cNvSpPr txBox="1"/>
          <p:nvPr/>
        </p:nvSpPr>
        <p:spPr>
          <a:xfrm>
            <a:off x="5588997" y="1788160"/>
            <a:ext cx="3260363" cy="523220"/>
          </a:xfrm>
          <a:prstGeom prst="rect">
            <a:avLst/>
          </a:prstGeom>
          <a:noFill/>
        </p:spPr>
        <p:txBody>
          <a:bodyPr wrap="square" rtlCol="0">
            <a:spAutoFit/>
          </a:bodyPr>
          <a:lstStyle/>
          <a:p>
            <a:r>
              <a:rPr lang="en-GB" sz="1400" dirty="0"/>
              <a:t>Quantitative data collected from educators (n=100) and young people (n=60)</a:t>
            </a:r>
          </a:p>
        </p:txBody>
      </p:sp>
      <p:sp>
        <p:nvSpPr>
          <p:cNvPr id="12" name="TextBox 11">
            <a:extLst>
              <a:ext uri="{FF2B5EF4-FFF2-40B4-BE49-F238E27FC236}">
                <a16:creationId xmlns:a16="http://schemas.microsoft.com/office/drawing/2014/main" id="{4147082E-A9CF-45AA-8DD9-CDC54A663450}"/>
              </a:ext>
            </a:extLst>
          </p:cNvPr>
          <p:cNvSpPr txBox="1"/>
          <p:nvPr/>
        </p:nvSpPr>
        <p:spPr>
          <a:xfrm>
            <a:off x="5588998" y="5508244"/>
            <a:ext cx="3260362" cy="738664"/>
          </a:xfrm>
          <a:prstGeom prst="rect">
            <a:avLst/>
          </a:prstGeom>
          <a:noFill/>
        </p:spPr>
        <p:txBody>
          <a:bodyPr wrap="square" rtlCol="0">
            <a:spAutoFit/>
          </a:bodyPr>
          <a:lstStyle/>
          <a:p>
            <a:r>
              <a:rPr lang="en-GB" sz="1400" dirty="0"/>
              <a:t>Qualitative data collected from educators (n=12) and young people (n=20) as well as the quantitative data from the 2</a:t>
            </a:r>
            <a:r>
              <a:rPr lang="en-GB" sz="1400" baseline="30000" dirty="0"/>
              <a:t>nd</a:t>
            </a:r>
            <a:r>
              <a:rPr lang="en-GB" sz="1400" dirty="0"/>
              <a:t> survey</a:t>
            </a:r>
          </a:p>
        </p:txBody>
      </p:sp>
    </p:spTree>
    <p:extLst>
      <p:ext uri="{BB962C8B-B14F-4D97-AF65-F5344CB8AC3E}">
        <p14:creationId xmlns:p14="http://schemas.microsoft.com/office/powerpoint/2010/main" val="640670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A2645-7716-423D-AE38-15C2DB496009}"/>
              </a:ext>
            </a:extLst>
          </p:cNvPr>
          <p:cNvSpPr>
            <a:spLocks noGrp="1"/>
          </p:cNvSpPr>
          <p:nvPr>
            <p:ph type="title"/>
          </p:nvPr>
        </p:nvSpPr>
        <p:spPr>
          <a:xfrm>
            <a:off x="457200" y="1143556"/>
            <a:ext cx="8229600" cy="1143000"/>
          </a:xfrm>
        </p:spPr>
        <p:txBody>
          <a:bodyPr/>
          <a:lstStyle/>
          <a:p>
            <a:r>
              <a:rPr lang="en-GB" dirty="0"/>
              <a:t>Early Findings</a:t>
            </a:r>
          </a:p>
        </p:txBody>
      </p:sp>
      <p:sp>
        <p:nvSpPr>
          <p:cNvPr id="3" name="TextBox 2">
            <a:extLst>
              <a:ext uri="{FF2B5EF4-FFF2-40B4-BE49-F238E27FC236}">
                <a16:creationId xmlns:a16="http://schemas.microsoft.com/office/drawing/2014/main" id="{E10CDA95-2F2F-4EEF-BAF9-BD8623DE1F1E}"/>
              </a:ext>
            </a:extLst>
          </p:cNvPr>
          <p:cNvSpPr txBox="1"/>
          <p:nvPr/>
        </p:nvSpPr>
        <p:spPr>
          <a:xfrm>
            <a:off x="853440" y="2185512"/>
            <a:ext cx="7752080" cy="4524315"/>
          </a:xfrm>
          <a:prstGeom prst="rect">
            <a:avLst/>
          </a:prstGeom>
          <a:noFill/>
        </p:spPr>
        <p:txBody>
          <a:bodyPr wrap="square" rtlCol="0">
            <a:spAutoFit/>
          </a:bodyPr>
          <a:lstStyle/>
          <a:p>
            <a:r>
              <a:rPr lang="en-GB" dirty="0">
                <a:solidFill>
                  <a:srgbClr val="0B4F79"/>
                </a:solidFill>
              </a:rPr>
              <a:t>Early findings are showing that:</a:t>
            </a:r>
          </a:p>
          <a:p>
            <a:pPr marL="285750" indent="-285750">
              <a:buFont typeface="Arial" panose="020B0604020202020204" pitchFamily="34" charset="0"/>
              <a:buChar char="•"/>
            </a:pPr>
            <a:r>
              <a:rPr lang="en-GB" dirty="0">
                <a:solidFill>
                  <a:srgbClr val="0B4F79"/>
                </a:solidFill>
              </a:rPr>
              <a:t>Educators felt that the authentic inquiry process was transformative for them as educators and that undergoing the process themselves was key in helping them to embed it into their practice</a:t>
            </a:r>
          </a:p>
          <a:p>
            <a:pPr marL="285750" indent="-285750">
              <a:buFont typeface="Arial" panose="020B0604020202020204" pitchFamily="34" charset="0"/>
              <a:buChar char="•"/>
            </a:pPr>
            <a:r>
              <a:rPr lang="en-GB" dirty="0">
                <a:solidFill>
                  <a:srgbClr val="0B4F79"/>
                </a:solidFill>
              </a:rPr>
              <a:t>More time and commitment from leadership from settings was needed to help embed this approach into the setting and enable the full opportunities to the young people that the approach afforded</a:t>
            </a:r>
          </a:p>
          <a:p>
            <a:pPr marL="285750" indent="-285750">
              <a:buFont typeface="Arial" panose="020B0604020202020204" pitchFamily="34" charset="0"/>
              <a:buChar char="•"/>
            </a:pPr>
            <a:r>
              <a:rPr lang="en-GB" dirty="0">
                <a:solidFill>
                  <a:srgbClr val="0B4F79"/>
                </a:solidFill>
              </a:rPr>
              <a:t>It was possible to re-engage young people with education and learning using the authentic inquiry process.</a:t>
            </a:r>
          </a:p>
          <a:p>
            <a:pPr marL="285750" indent="-285750">
              <a:buFont typeface="Arial" panose="020B0604020202020204" pitchFamily="34" charset="0"/>
              <a:buChar char="•"/>
            </a:pPr>
            <a:r>
              <a:rPr lang="en-GB" dirty="0">
                <a:solidFill>
                  <a:srgbClr val="0B4F79"/>
                </a:solidFill>
              </a:rPr>
              <a:t>This needed to be supported by appropriate time and consistency with the educator/mentor</a:t>
            </a:r>
          </a:p>
          <a:p>
            <a:pPr marL="285750" indent="-285750">
              <a:buFont typeface="Arial" panose="020B0604020202020204" pitchFamily="34" charset="0"/>
              <a:buChar char="•"/>
            </a:pPr>
            <a:endParaRPr lang="en-GB" dirty="0">
              <a:solidFill>
                <a:srgbClr val="0B4F79"/>
              </a:solidFill>
            </a:endParaRPr>
          </a:p>
          <a:p>
            <a:r>
              <a:rPr lang="en-GB" dirty="0">
                <a:solidFill>
                  <a:srgbClr val="0B4F79"/>
                </a:solidFill>
              </a:rPr>
              <a:t>We are at the time of this presentation still analysing the quantitative data as well as still working on the qualitative data</a:t>
            </a:r>
          </a:p>
          <a:p>
            <a:endParaRPr lang="en-GB" dirty="0">
              <a:solidFill>
                <a:srgbClr val="0B4F79"/>
              </a:solidFill>
            </a:endParaRPr>
          </a:p>
          <a:p>
            <a:endParaRPr lang="en-GB" dirty="0">
              <a:solidFill>
                <a:srgbClr val="0B4F79"/>
              </a:solidFill>
            </a:endParaRPr>
          </a:p>
        </p:txBody>
      </p:sp>
    </p:spTree>
    <p:extLst>
      <p:ext uri="{BB962C8B-B14F-4D97-AF65-F5344CB8AC3E}">
        <p14:creationId xmlns:p14="http://schemas.microsoft.com/office/powerpoint/2010/main" val="1911682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156DA-1FED-4799-8929-3579FC43864B}"/>
              </a:ext>
            </a:extLst>
          </p:cNvPr>
          <p:cNvSpPr>
            <a:spLocks noGrp="1"/>
          </p:cNvSpPr>
          <p:nvPr>
            <p:ph type="title"/>
          </p:nvPr>
        </p:nvSpPr>
        <p:spPr>
          <a:xfrm>
            <a:off x="219214" y="1504438"/>
            <a:ext cx="4182106" cy="1143000"/>
          </a:xfrm>
        </p:spPr>
        <p:txBody>
          <a:bodyPr>
            <a:normAutofit/>
          </a:bodyPr>
          <a:lstStyle/>
          <a:p>
            <a:pPr algn="l"/>
            <a:r>
              <a:rPr lang="en-GB" sz="3600" dirty="0" err="1"/>
              <a:t>Renyo</a:t>
            </a:r>
            <a:r>
              <a:rPr lang="en-GB" sz="3600" dirty="0"/>
              <a:t> Website </a:t>
            </a:r>
          </a:p>
        </p:txBody>
      </p:sp>
      <p:sp>
        <p:nvSpPr>
          <p:cNvPr id="3" name="Rectangle 2">
            <a:extLst>
              <a:ext uri="{FF2B5EF4-FFF2-40B4-BE49-F238E27FC236}">
                <a16:creationId xmlns:a16="http://schemas.microsoft.com/office/drawing/2014/main" id="{910107DC-024B-45D4-B3BD-CB6F074F4268}"/>
              </a:ext>
            </a:extLst>
          </p:cNvPr>
          <p:cNvSpPr/>
          <p:nvPr/>
        </p:nvSpPr>
        <p:spPr>
          <a:xfrm>
            <a:off x="2809725" y="5353562"/>
            <a:ext cx="3864135" cy="584775"/>
          </a:xfrm>
          <a:prstGeom prst="rect">
            <a:avLst/>
          </a:prstGeom>
        </p:spPr>
        <p:txBody>
          <a:bodyPr wrap="none">
            <a:spAutoFit/>
          </a:bodyPr>
          <a:lstStyle/>
          <a:p>
            <a:r>
              <a:rPr lang="en-GB" sz="3200" dirty="0">
                <a:hlinkClick r:id="rId2"/>
              </a:rPr>
              <a:t>www.skills4youth.eu/</a:t>
            </a:r>
            <a:r>
              <a:rPr lang="en-GB" sz="3200" dirty="0"/>
              <a:t> </a:t>
            </a:r>
          </a:p>
        </p:txBody>
      </p:sp>
      <p:sp>
        <p:nvSpPr>
          <p:cNvPr id="5" name="TextBox 4">
            <a:extLst>
              <a:ext uri="{FF2B5EF4-FFF2-40B4-BE49-F238E27FC236}">
                <a16:creationId xmlns:a16="http://schemas.microsoft.com/office/drawing/2014/main" id="{79E2AF15-3353-479A-8029-876AA516D176}"/>
              </a:ext>
            </a:extLst>
          </p:cNvPr>
          <p:cNvSpPr txBox="1"/>
          <p:nvPr/>
        </p:nvSpPr>
        <p:spPr>
          <a:xfrm>
            <a:off x="335281" y="2667349"/>
            <a:ext cx="3149600" cy="1938992"/>
          </a:xfrm>
          <a:prstGeom prst="rect">
            <a:avLst/>
          </a:prstGeom>
          <a:noFill/>
        </p:spPr>
        <p:txBody>
          <a:bodyPr wrap="square" rtlCol="0">
            <a:spAutoFit/>
          </a:bodyPr>
          <a:lstStyle/>
          <a:p>
            <a:pPr algn="ctr"/>
            <a:r>
              <a:rPr lang="en-GB" sz="2000" dirty="0">
                <a:solidFill>
                  <a:srgbClr val="0B4F79"/>
                </a:solidFill>
              </a:rPr>
              <a:t>You may download all resources and outputs from </a:t>
            </a:r>
            <a:r>
              <a:rPr lang="en-GB" sz="2000" dirty="0" err="1">
                <a:solidFill>
                  <a:srgbClr val="0B4F79"/>
                </a:solidFill>
              </a:rPr>
              <a:t>Renyo</a:t>
            </a:r>
            <a:r>
              <a:rPr lang="en-GB" sz="2000" dirty="0">
                <a:solidFill>
                  <a:srgbClr val="0B4F79"/>
                </a:solidFill>
              </a:rPr>
              <a:t> from this website as they become available. </a:t>
            </a:r>
          </a:p>
          <a:p>
            <a:pPr algn="ctr"/>
            <a:r>
              <a:rPr lang="en-GB" sz="2000" dirty="0">
                <a:solidFill>
                  <a:srgbClr val="0B4F79"/>
                </a:solidFill>
              </a:rPr>
              <a:t> All are freely available and free of charge.</a:t>
            </a:r>
          </a:p>
        </p:txBody>
      </p:sp>
      <p:pic>
        <p:nvPicPr>
          <p:cNvPr id="7" name="Picture 6">
            <a:extLst>
              <a:ext uri="{FF2B5EF4-FFF2-40B4-BE49-F238E27FC236}">
                <a16:creationId xmlns:a16="http://schemas.microsoft.com/office/drawing/2014/main" id="{53DD8325-6AB1-480B-8BFF-843FE0D99877}"/>
              </a:ext>
            </a:extLst>
          </p:cNvPr>
          <p:cNvPicPr>
            <a:picLocks noChangeAspect="1"/>
          </p:cNvPicPr>
          <p:nvPr/>
        </p:nvPicPr>
        <p:blipFill rotWithShape="1">
          <a:blip r:embed="rId3"/>
          <a:srcRect l="10557" t="4074" r="11443" b="6642"/>
          <a:stretch/>
        </p:blipFill>
        <p:spPr>
          <a:xfrm>
            <a:off x="3893755" y="1932087"/>
            <a:ext cx="5031031" cy="3239353"/>
          </a:xfrm>
          <a:prstGeom prst="rect">
            <a:avLst/>
          </a:prstGeom>
        </p:spPr>
      </p:pic>
    </p:spTree>
    <p:extLst>
      <p:ext uri="{BB962C8B-B14F-4D97-AF65-F5344CB8AC3E}">
        <p14:creationId xmlns:p14="http://schemas.microsoft.com/office/powerpoint/2010/main" val="4284116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DADB5-9188-45A2-AEC0-6129943F00CE}"/>
              </a:ext>
            </a:extLst>
          </p:cNvPr>
          <p:cNvSpPr>
            <a:spLocks noGrp="1"/>
          </p:cNvSpPr>
          <p:nvPr>
            <p:ph type="title"/>
          </p:nvPr>
        </p:nvSpPr>
        <p:spPr/>
        <p:txBody>
          <a:bodyPr/>
          <a:lstStyle/>
          <a:p>
            <a:r>
              <a:rPr lang="en-GB" dirty="0"/>
              <a:t>References</a:t>
            </a:r>
          </a:p>
        </p:txBody>
      </p:sp>
      <p:sp>
        <p:nvSpPr>
          <p:cNvPr id="3" name="Rectangle 2">
            <a:extLst>
              <a:ext uri="{FF2B5EF4-FFF2-40B4-BE49-F238E27FC236}">
                <a16:creationId xmlns:a16="http://schemas.microsoft.com/office/drawing/2014/main" id="{9C574D07-269B-41DE-A5FE-AE6D4CE4A2E4}"/>
              </a:ext>
            </a:extLst>
          </p:cNvPr>
          <p:cNvSpPr/>
          <p:nvPr/>
        </p:nvSpPr>
        <p:spPr>
          <a:xfrm>
            <a:off x="162560" y="2653516"/>
            <a:ext cx="8981440" cy="3139321"/>
          </a:xfrm>
          <a:prstGeom prst="rect">
            <a:avLst/>
          </a:prstGeom>
        </p:spPr>
        <p:txBody>
          <a:bodyPr wrap="square">
            <a:spAutoFit/>
          </a:bodyPr>
          <a:lstStyle/>
          <a:p>
            <a:r>
              <a:rPr lang="en-GB" dirty="0">
                <a:solidFill>
                  <a:srgbClr val="000000"/>
                </a:solidFill>
                <a:latin typeface="ArialMT"/>
              </a:rPr>
              <a:t>Crick, R. D. (2009). Inquiry-based learning: reconciling the personal with the public in a democratic and archaeological pedagogy. Curriculum </a:t>
            </a:r>
            <a:r>
              <a:rPr lang="fr-FR" dirty="0">
                <a:solidFill>
                  <a:srgbClr val="000000"/>
                </a:solidFill>
                <a:latin typeface="ArialMT"/>
              </a:rPr>
              <a:t>Journal, 20(1), 73–92. </a:t>
            </a:r>
            <a:r>
              <a:rPr lang="fr-FR" dirty="0">
                <a:solidFill>
                  <a:srgbClr val="000000"/>
                </a:solidFill>
                <a:latin typeface="ArialMT"/>
                <a:hlinkClick r:id="rId2"/>
              </a:rPr>
              <a:t>https://doi.org/10.1080/09585170902764021</a:t>
            </a:r>
            <a:endParaRPr lang="fr-FR" dirty="0">
              <a:solidFill>
                <a:srgbClr val="000000"/>
              </a:solidFill>
              <a:latin typeface="ArialMT"/>
            </a:endParaRPr>
          </a:p>
          <a:p>
            <a:endParaRPr lang="fr-FR" dirty="0">
              <a:solidFill>
                <a:srgbClr val="000000"/>
              </a:solidFill>
              <a:latin typeface="ArialMT"/>
            </a:endParaRPr>
          </a:p>
          <a:p>
            <a:r>
              <a:rPr lang="en-GB" dirty="0">
                <a:solidFill>
                  <a:srgbClr val="000000"/>
                </a:solidFill>
                <a:latin typeface="ArialMT"/>
              </a:rPr>
              <a:t>Deakin Crick, R., Huang, S., Ahmed Shafi, A., &amp; </a:t>
            </a:r>
            <a:r>
              <a:rPr lang="en-GB" dirty="0" err="1">
                <a:solidFill>
                  <a:srgbClr val="000000"/>
                </a:solidFill>
                <a:latin typeface="ArialMT"/>
              </a:rPr>
              <a:t>Goldspink</a:t>
            </a:r>
            <a:r>
              <a:rPr lang="en-GB" dirty="0">
                <a:solidFill>
                  <a:srgbClr val="000000"/>
                </a:solidFill>
                <a:latin typeface="ArialMT"/>
              </a:rPr>
              <a:t>, C. (2015). Developing resilient agency in learning: The internal structure of learning power. British Journal of Educational Studies, 63(2), 121-160</a:t>
            </a:r>
          </a:p>
          <a:p>
            <a:endParaRPr lang="en-GB" dirty="0">
              <a:solidFill>
                <a:srgbClr val="000000"/>
              </a:solidFill>
              <a:latin typeface="ArialMT"/>
            </a:endParaRPr>
          </a:p>
          <a:p>
            <a:r>
              <a:rPr lang="en-GB" dirty="0" err="1">
                <a:solidFill>
                  <a:srgbClr val="000000"/>
                </a:solidFill>
                <a:latin typeface="ArialMT"/>
              </a:rPr>
              <a:t>Lanskey</a:t>
            </a:r>
            <a:r>
              <a:rPr lang="en-GB" dirty="0">
                <a:solidFill>
                  <a:srgbClr val="000000"/>
                </a:solidFill>
                <a:latin typeface="ArialMT"/>
              </a:rPr>
              <a:t>, C. (2015). Up or down and out? A systemic analysis of young people's educational pathways in the youth justice system in England and</a:t>
            </a:r>
          </a:p>
          <a:p>
            <a:r>
              <a:rPr lang="en-GB" dirty="0">
                <a:solidFill>
                  <a:srgbClr val="000000"/>
                </a:solidFill>
                <a:latin typeface="ArialMT"/>
              </a:rPr>
              <a:t>Wales. International Journal of Inclusive Education, 19(6), 568-582.</a:t>
            </a:r>
          </a:p>
        </p:txBody>
      </p:sp>
    </p:spTree>
    <p:extLst>
      <p:ext uri="{BB962C8B-B14F-4D97-AF65-F5344CB8AC3E}">
        <p14:creationId xmlns:p14="http://schemas.microsoft.com/office/powerpoint/2010/main" val="3673037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798" y="1340347"/>
            <a:ext cx="4109400" cy="540000"/>
          </a:xfrm>
        </p:spPr>
        <p:txBody>
          <a:bodyPr>
            <a:normAutofit fontScale="90000"/>
          </a:bodyPr>
          <a:lstStyle/>
          <a:p>
            <a:r>
              <a:rPr lang="en-GB" dirty="0">
                <a:solidFill>
                  <a:srgbClr val="0B4F79"/>
                </a:solidFill>
              </a:rPr>
              <a:t>Further Reading</a:t>
            </a:r>
          </a:p>
        </p:txBody>
      </p:sp>
      <p:pic>
        <p:nvPicPr>
          <p:cNvPr id="4" name="Picture 3" descr="cid:image001.jpg@01D43DF4.2F90A470">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440766" y="1400494"/>
            <a:ext cx="1128023" cy="1666984"/>
          </a:xfrm>
          <a:prstGeom prst="rect">
            <a:avLst/>
          </a:prstGeom>
          <a:noFill/>
          <a:ln>
            <a:noFill/>
          </a:ln>
        </p:spPr>
      </p:pic>
      <p:pic>
        <p:nvPicPr>
          <p:cNvPr id="5" name="Picture 4" descr="Image result for international journal of research and method in education">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7568789" y="2395005"/>
            <a:ext cx="1128023" cy="1480880"/>
          </a:xfrm>
          <a:prstGeom prst="rect">
            <a:avLst/>
          </a:prstGeom>
          <a:noFill/>
          <a:ln>
            <a:noFill/>
          </a:ln>
        </p:spPr>
      </p:pic>
      <p:sp>
        <p:nvSpPr>
          <p:cNvPr id="7" name="AutoShape 4" descr="Image result for Journal of Education for Students Placed At Risk"/>
          <p:cNvSpPr>
            <a:spLocks noChangeAspect="1" noChangeArrowheads="1"/>
          </p:cNvSpPr>
          <p:nvPr/>
        </p:nvSpPr>
        <p:spPr bwMode="auto">
          <a:xfrm>
            <a:off x="1304925" y="8632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8" name="AutoShape 6" descr="Image result for Journal of Education for Students Placed At Risk"/>
          <p:cNvSpPr>
            <a:spLocks noChangeAspect="1" noChangeArrowheads="1"/>
          </p:cNvSpPr>
          <p:nvPr/>
        </p:nvSpPr>
        <p:spPr bwMode="auto">
          <a:xfrm>
            <a:off x="1190625"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03028" y="3617492"/>
            <a:ext cx="1128023" cy="1642831"/>
          </a:xfrm>
          <a:prstGeom prst="rect">
            <a:avLst/>
          </a:prstGeom>
        </p:spPr>
      </p:pic>
      <p:pic>
        <p:nvPicPr>
          <p:cNvPr id="6" name="Picture 5">
            <a:extLst>
              <a:ext uri="{FF2B5EF4-FFF2-40B4-BE49-F238E27FC236}">
                <a16:creationId xmlns:a16="http://schemas.microsoft.com/office/drawing/2014/main" id="{93BA4170-C414-4B3B-AA1B-98360561BD47}"/>
              </a:ext>
            </a:extLst>
          </p:cNvPr>
          <p:cNvPicPr>
            <a:picLocks noChangeAspect="1"/>
          </p:cNvPicPr>
          <p:nvPr/>
        </p:nvPicPr>
        <p:blipFill>
          <a:blip r:embed="rId8"/>
          <a:stretch>
            <a:fillRect/>
          </a:stretch>
        </p:blipFill>
        <p:spPr>
          <a:xfrm>
            <a:off x="6703028" y="3842759"/>
            <a:ext cx="3166018" cy="3241444"/>
          </a:xfrm>
          <a:prstGeom prst="rect">
            <a:avLst/>
          </a:prstGeom>
        </p:spPr>
      </p:pic>
      <p:sp>
        <p:nvSpPr>
          <p:cNvPr id="3" name="Content Placeholder 2"/>
          <p:cNvSpPr>
            <a:spLocks noGrp="1"/>
          </p:cNvSpPr>
          <p:nvPr>
            <p:ph type="body" sz="quarter" idx="14"/>
          </p:nvPr>
        </p:nvSpPr>
        <p:spPr>
          <a:xfrm>
            <a:off x="314960" y="1914640"/>
            <a:ext cx="5902070" cy="4194457"/>
          </a:xfrm>
        </p:spPr>
        <p:txBody>
          <a:bodyPr>
            <a:noAutofit/>
          </a:bodyPr>
          <a:lstStyle/>
          <a:p>
            <a:pPr indent="-189000" algn="just"/>
            <a:r>
              <a:rPr lang="en-GB" sz="1350" dirty="0"/>
              <a:t>ahmed Shafi, A. (2018). Researching young offenders: navigating methodological challenges and reframing ethical responsibilities. </a:t>
            </a:r>
            <a:r>
              <a:rPr lang="en-GB" sz="1350" i="1" dirty="0"/>
              <a:t>International Journal of Research &amp; Method in Education</a:t>
            </a:r>
            <a:r>
              <a:rPr lang="en-GB" sz="1350" dirty="0"/>
              <a:t>, 1-15.</a:t>
            </a:r>
          </a:p>
          <a:p>
            <a:pPr indent="-189000" algn="just"/>
            <a:endParaRPr lang="en-GB" sz="1350" dirty="0"/>
          </a:p>
          <a:p>
            <a:pPr indent="-189000" algn="just"/>
            <a:r>
              <a:rPr lang="en-GB" sz="1350" dirty="0"/>
              <a:t>ahmed Shafi, A. (2018). Re-engaging young offenders with Education in the Secure Custodial Setting. In Gallard, D. </a:t>
            </a:r>
            <a:r>
              <a:rPr lang="en-GB" sz="1350" i="1" dirty="0"/>
              <a:t>Children and Their Education in Secure Accommodation: Interdisciplinary Perspectives of Education, Health and Youth Justice</a:t>
            </a:r>
            <a:r>
              <a:rPr lang="en-GB" sz="1350" dirty="0"/>
              <a:t>, p.266-297.</a:t>
            </a:r>
          </a:p>
          <a:p>
            <a:pPr indent="-189000" algn="just"/>
            <a:endParaRPr lang="en-GB" sz="1350" dirty="0"/>
          </a:p>
          <a:p>
            <a:pPr indent="-189000" algn="just"/>
            <a:r>
              <a:rPr lang="en-GB" sz="1350" dirty="0"/>
              <a:t>ahmed Shafi, A. (2019). The complexity of disengagement with education and learning: A case study of young offenders in a secure custodial setting in England. </a:t>
            </a:r>
            <a:r>
              <a:rPr lang="en-GB" sz="1350" i="1" dirty="0"/>
              <a:t>Journal of Education for Students Placed At Risk.</a:t>
            </a:r>
          </a:p>
          <a:p>
            <a:pPr indent="-189000" algn="just"/>
            <a:endParaRPr lang="en-GB" sz="1350" i="1" dirty="0"/>
          </a:p>
          <a:p>
            <a:pPr indent="-189000" algn="just"/>
            <a:r>
              <a:rPr lang="en-US" sz="1350" dirty="0"/>
              <a:t>Middleton, T. &amp; Kay, L. (2019) </a:t>
            </a:r>
            <a:r>
              <a:rPr lang="en-US" sz="1350" i="1" dirty="0"/>
              <a:t>Using an Inclusive Approach to Reduce School Exclusion: A Practitioner’s Handbook. </a:t>
            </a:r>
            <a:r>
              <a:rPr lang="en-US" sz="1350" dirty="0"/>
              <a:t>Abingdon, Oxon: </a:t>
            </a:r>
            <a:r>
              <a:rPr lang="en-US" sz="1350" dirty="0" err="1"/>
              <a:t>nasen</a:t>
            </a:r>
            <a:r>
              <a:rPr lang="en-US" sz="1350" dirty="0"/>
              <a:t> Spotlight / Routledge</a:t>
            </a:r>
          </a:p>
          <a:p>
            <a:pPr indent="-189000" algn="just"/>
            <a:endParaRPr lang="en-GB" sz="1350" i="1" dirty="0"/>
          </a:p>
          <a:p>
            <a:pPr indent="-189000" algn="just"/>
            <a:endParaRPr lang="en-GB" sz="1350" dirty="0"/>
          </a:p>
          <a:p>
            <a:pPr indent="-189000" algn="just"/>
            <a:endParaRPr lang="en-GB" sz="1350" dirty="0"/>
          </a:p>
        </p:txBody>
      </p:sp>
    </p:spTree>
    <p:extLst>
      <p:ext uri="{BB962C8B-B14F-4D97-AF65-F5344CB8AC3E}">
        <p14:creationId xmlns:p14="http://schemas.microsoft.com/office/powerpoint/2010/main" val="2535532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9924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RENYO Project</a:t>
            </a:r>
            <a:br>
              <a:rPr lang="en-GB" dirty="0"/>
            </a:br>
            <a:r>
              <a:rPr lang="en-GB" sz="3600" dirty="0"/>
              <a:t>Re-engaging young offenders with education and learning</a:t>
            </a:r>
            <a:endParaRPr lang="en-GB" sz="3600" b="0" dirty="0"/>
          </a:p>
        </p:txBody>
      </p:sp>
      <p:sp>
        <p:nvSpPr>
          <p:cNvPr id="3" name="Content Placeholder 2"/>
          <p:cNvSpPr>
            <a:spLocks noGrp="1"/>
          </p:cNvSpPr>
          <p:nvPr>
            <p:ph idx="1"/>
          </p:nvPr>
        </p:nvSpPr>
        <p:spPr>
          <a:xfrm>
            <a:off x="457200" y="3282107"/>
            <a:ext cx="8229600" cy="3188173"/>
          </a:xfrm>
        </p:spPr>
        <p:txBody>
          <a:bodyPr>
            <a:normAutofit/>
          </a:bodyPr>
          <a:lstStyle/>
          <a:p>
            <a:r>
              <a:rPr lang="en-GB" sz="2400" dirty="0"/>
              <a:t>This paper presents the research from a 3 year EU funded Erasmus project with 4 countries in Europe. </a:t>
            </a:r>
          </a:p>
          <a:p>
            <a:r>
              <a:rPr lang="en-GB" sz="2400" dirty="0"/>
              <a:t>The aim was to develop tailored training and materials working with secure custodial settings within the partner countries in Italy, Spain, Germany and the UK, which would be usable beyond the life of the project.</a:t>
            </a:r>
          </a:p>
        </p:txBody>
      </p:sp>
    </p:spTree>
    <p:extLst>
      <p:ext uri="{BB962C8B-B14F-4D97-AF65-F5344CB8AC3E}">
        <p14:creationId xmlns:p14="http://schemas.microsoft.com/office/powerpoint/2010/main" val="900845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9440" y="1197127"/>
            <a:ext cx="5655741" cy="1143000"/>
          </a:xfrm>
        </p:spPr>
        <p:txBody>
          <a:bodyPr>
            <a:normAutofit/>
          </a:bodyPr>
          <a:lstStyle/>
          <a:p>
            <a:pPr algn="l"/>
            <a:r>
              <a:rPr lang="it-IT" sz="4000" dirty="0">
                <a:latin typeface="Calibri"/>
              </a:rPr>
              <a:t>Background</a:t>
            </a:r>
          </a:p>
        </p:txBody>
      </p:sp>
      <p:pic>
        <p:nvPicPr>
          <p:cNvPr id="4" name="Picture 3">
            <a:extLst>
              <a:ext uri="{FF2B5EF4-FFF2-40B4-BE49-F238E27FC236}">
                <a16:creationId xmlns:a16="http://schemas.microsoft.com/office/drawing/2014/main" id="{605C940B-7630-4752-863C-95601BF986D5}"/>
              </a:ext>
            </a:extLst>
          </p:cNvPr>
          <p:cNvPicPr>
            <a:picLocks noChangeAspect="1"/>
          </p:cNvPicPr>
          <p:nvPr/>
        </p:nvPicPr>
        <p:blipFill rotWithShape="1">
          <a:blip r:embed="rId2">
            <a:extLst>
              <a:ext uri="{28A0092B-C50C-407E-A947-70E740481C1C}">
                <a14:useLocalDpi xmlns:a14="http://schemas.microsoft.com/office/drawing/2010/main" val="0"/>
              </a:ext>
            </a:extLst>
          </a:blip>
          <a:srcRect r="35216" b="20699"/>
          <a:stretch/>
        </p:blipFill>
        <p:spPr>
          <a:xfrm>
            <a:off x="359441" y="2490870"/>
            <a:ext cx="3409920" cy="2772727"/>
          </a:xfrm>
          <a:prstGeom prst="rect">
            <a:avLst/>
          </a:prstGeom>
        </p:spPr>
      </p:pic>
      <p:sp>
        <p:nvSpPr>
          <p:cNvPr id="5" name="Content Placeholder 2">
            <a:extLst>
              <a:ext uri="{FF2B5EF4-FFF2-40B4-BE49-F238E27FC236}">
                <a16:creationId xmlns:a16="http://schemas.microsoft.com/office/drawing/2014/main" id="{D68641E4-3093-4266-85AF-63841BED454B}"/>
              </a:ext>
            </a:extLst>
          </p:cNvPr>
          <p:cNvSpPr txBox="1">
            <a:spLocks noGrp="1"/>
          </p:cNvSpPr>
          <p:nvPr>
            <p:ph idx="1"/>
          </p:nvPr>
        </p:nvSpPr>
        <p:spPr>
          <a:xfrm>
            <a:off x="4139125" y="2340127"/>
            <a:ext cx="4645434" cy="3134698"/>
          </a:xfrm>
          <a:prstGeom prst="rect">
            <a:avLst/>
          </a:prstGeom>
        </p:spPr>
        <p:txBody>
          <a:bodyPr>
            <a:noAutofit/>
          </a:bodyPr>
          <a:lstStyle>
            <a:lvl1pPr marL="0" indent="0" algn="l" defTabSz="914400" rtl="0" eaLnBrk="1" latinLnBrk="0" hangingPunct="1">
              <a:lnSpc>
                <a:spcPct val="100000"/>
              </a:lnSpc>
              <a:spcBef>
                <a:spcPts val="0"/>
              </a:spcBef>
              <a:spcAft>
                <a:spcPts val="371"/>
              </a:spcAft>
              <a:buFontTx/>
              <a:buNone/>
              <a:defRPr sz="2400" u="none" kern="1200">
                <a:solidFill>
                  <a:schemeClr val="tx1"/>
                </a:solidFill>
                <a:latin typeface="+mj-lt"/>
                <a:ea typeface="+mn-ea"/>
                <a:cs typeface="+mn-cs"/>
              </a:defRPr>
            </a:lvl1pPr>
            <a:lvl2pPr marL="0" indent="-216000" algn="l" defTabSz="914400" rtl="0" eaLnBrk="1" latinLnBrk="0" hangingPunct="1">
              <a:lnSpc>
                <a:spcPct val="100000"/>
              </a:lnSpc>
              <a:spcBef>
                <a:spcPts val="0"/>
              </a:spcBef>
              <a:spcAft>
                <a:spcPts val="371"/>
              </a:spcAft>
              <a:buFont typeface="Arial" panose="020B0604020202020204" pitchFamily="34" charset="0"/>
              <a:buNone/>
              <a:defRPr sz="2400" b="0" i="0" u="none"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371"/>
              </a:spcAft>
              <a:buSzPct val="90000"/>
              <a:buFont typeface="Wingdings" panose="05000000000000000000" pitchFamily="2" charset="2"/>
              <a:buNone/>
              <a:defRPr sz="2400" b="0" u="none" kern="1200">
                <a:solidFill>
                  <a:schemeClr val="tx1"/>
                </a:solidFill>
                <a:latin typeface="+mn-lt"/>
                <a:ea typeface="+mn-ea"/>
                <a:cs typeface="+mn-cs"/>
              </a:defRPr>
            </a:lvl3pPr>
            <a:lvl4pPr marL="0" indent="0" algn="l" defTabSz="914400" rtl="0" eaLnBrk="1" latinLnBrk="0" hangingPunct="1">
              <a:lnSpc>
                <a:spcPts val="2100"/>
              </a:lnSpc>
              <a:spcBef>
                <a:spcPts val="0"/>
              </a:spcBef>
              <a:spcAft>
                <a:spcPts val="371"/>
              </a:spcAft>
              <a:buSzPct val="90000"/>
              <a:buFont typeface="Wingdings" panose="05000000000000000000" pitchFamily="2" charset="2"/>
              <a:buNone/>
              <a:defRPr sz="1700" u="sng" kern="1200">
                <a:solidFill>
                  <a:schemeClr val="tx1"/>
                </a:solidFill>
                <a:latin typeface="+mn-lt"/>
                <a:ea typeface="+mn-ea"/>
                <a:cs typeface="+mn-cs"/>
              </a:defRPr>
            </a:lvl4pPr>
            <a:lvl5pPr marL="432000" indent="-288000" algn="l" defTabSz="914400" rtl="0" eaLnBrk="1" latinLnBrk="0" hangingPunct="1">
              <a:lnSpc>
                <a:spcPct val="100000"/>
              </a:lnSpc>
              <a:spcBef>
                <a:spcPts val="0"/>
              </a:spcBef>
              <a:spcAft>
                <a:spcPts val="371"/>
              </a:spcAft>
              <a:buSzPct val="90000"/>
              <a:buFont typeface="Wingdings" panose="05000000000000000000" pitchFamily="2" charset="2"/>
              <a:buChar char="n"/>
              <a:tabLst/>
              <a:defRPr lang="en-US" sz="2400" kern="1200" dirty="0">
                <a:solidFill>
                  <a:schemeClr val="tx1"/>
                </a:solidFill>
                <a:latin typeface="+mn-lt"/>
                <a:ea typeface="+mn-ea"/>
                <a:cs typeface="+mn-cs"/>
              </a:defRPr>
            </a:lvl5pPr>
            <a:lvl6pPr marL="576000" marR="0" indent="-216000" algn="l" defTabSz="914400" rtl="0" eaLnBrk="1" fontAlgn="auto" latinLnBrk="0" hangingPunct="1">
              <a:lnSpc>
                <a:spcPct val="100000"/>
              </a:lnSpc>
              <a:spcBef>
                <a:spcPts val="0"/>
              </a:spcBef>
              <a:spcAft>
                <a:spcPts val="371"/>
              </a:spcAft>
              <a:buClrTx/>
              <a:buSzPct val="90000"/>
              <a:buFont typeface="Wingdings" panose="05000000000000000000" pitchFamily="2" charset="2"/>
              <a:buChar char="§"/>
              <a:tabLst/>
              <a:defRPr lang="en-US" sz="2300" kern="1200" dirty="0">
                <a:solidFill>
                  <a:schemeClr val="tx1"/>
                </a:solidFill>
                <a:latin typeface="+mn-lt"/>
                <a:ea typeface="+mn-ea"/>
                <a:cs typeface="+mn-cs"/>
              </a:defRPr>
            </a:lvl6pPr>
            <a:lvl7pPr marL="720000" indent="-216000" algn="l" defTabSz="914400" rtl="0" eaLnBrk="1" latinLnBrk="0" hangingPunct="1">
              <a:lnSpc>
                <a:spcPct val="100000"/>
              </a:lnSpc>
              <a:spcBef>
                <a:spcPts val="0"/>
              </a:spcBef>
              <a:spcAft>
                <a:spcPts val="371"/>
              </a:spcAft>
              <a:buSzPct val="80000"/>
              <a:buFont typeface="Arial" panose="020B0604020202020204" pitchFamily="34" charset="0"/>
              <a:buChar char="▪"/>
              <a:defRPr sz="2200" kern="1200">
                <a:solidFill>
                  <a:schemeClr val="tx1"/>
                </a:solidFill>
                <a:latin typeface="+mn-lt"/>
                <a:ea typeface="+mn-ea"/>
                <a:cs typeface="+mn-cs"/>
              </a:defRPr>
            </a:lvl7pPr>
            <a:lvl8pPr marL="864000" indent="-216000" algn="l" defTabSz="914400" rtl="0" eaLnBrk="1" latinLnBrk="0" hangingPunct="1">
              <a:lnSpc>
                <a:spcPct val="100000"/>
              </a:lnSpc>
              <a:spcBef>
                <a:spcPts val="0"/>
              </a:spcBef>
              <a:spcAft>
                <a:spcPts val="371"/>
              </a:spcAft>
              <a:buFont typeface="Arial" panose="020B0604020202020204" pitchFamily="34" charset="0"/>
              <a:buChar char="▫"/>
              <a:defRPr sz="2100" kern="1200" baseline="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
            </a:pPr>
            <a:r>
              <a:rPr lang="en-GB" sz="1700" dirty="0">
                <a:solidFill>
                  <a:srgbClr val="0B4F79"/>
                </a:solidFill>
              </a:rPr>
              <a:t>School dropout is high with almost 9 out of 10 young offenders having dropped out of school for 6 months or more before being incarcerated (Little, 2015)</a:t>
            </a:r>
          </a:p>
          <a:p>
            <a:pPr marL="285750" indent="-285750">
              <a:buFont typeface="Wingdings" panose="05000000000000000000" pitchFamily="2" charset="2"/>
              <a:buChar char="§"/>
            </a:pPr>
            <a:r>
              <a:rPr lang="en-GB" sz="1700" dirty="0">
                <a:solidFill>
                  <a:srgbClr val="0B4F79"/>
                </a:solidFill>
              </a:rPr>
              <a:t>High prevalence of special educational needs 23% compared with 2-3% in the general population of young people (Hughes, 2012)</a:t>
            </a:r>
          </a:p>
          <a:p>
            <a:pPr marL="285750" indent="-285750">
              <a:buFont typeface="Wingdings" panose="05000000000000000000" pitchFamily="2" charset="2"/>
              <a:buChar char="§"/>
            </a:pPr>
            <a:r>
              <a:rPr lang="en-GB" sz="1700" dirty="0">
                <a:solidFill>
                  <a:srgbClr val="0B4F79"/>
                </a:solidFill>
              </a:rPr>
              <a:t>Young offenders described as disengaged from education and learning and educational attainment is low</a:t>
            </a:r>
          </a:p>
          <a:p>
            <a:pPr marL="285750" indent="-285750">
              <a:buFont typeface="Wingdings" panose="05000000000000000000" pitchFamily="2" charset="2"/>
              <a:buChar char="§"/>
            </a:pPr>
            <a:endParaRPr lang="en-GB" sz="1700" dirty="0">
              <a:solidFill>
                <a:srgbClr val="0B4F79"/>
              </a:solidFill>
            </a:endParaRPr>
          </a:p>
        </p:txBody>
      </p:sp>
    </p:spTree>
    <p:extLst>
      <p:ext uri="{BB962C8B-B14F-4D97-AF65-F5344CB8AC3E}">
        <p14:creationId xmlns:p14="http://schemas.microsoft.com/office/powerpoint/2010/main" val="2974484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678C215-2421-4085-8251-12AE4E9B1910}"/>
              </a:ext>
            </a:extLst>
          </p:cNvPr>
          <p:cNvSpPr>
            <a:spLocks noGrp="1"/>
          </p:cNvSpPr>
          <p:nvPr>
            <p:ph type="body" sz="quarter" idx="14"/>
          </p:nvPr>
        </p:nvSpPr>
        <p:spPr>
          <a:xfrm>
            <a:off x="462600" y="2155724"/>
            <a:ext cx="3657100" cy="3803554"/>
          </a:xfrm>
        </p:spPr>
        <p:txBody>
          <a:bodyPr>
            <a:normAutofit fontScale="92500" lnSpcReduction="20000"/>
          </a:bodyPr>
          <a:lstStyle/>
          <a:p>
            <a:r>
              <a:rPr lang="en-GB" dirty="0"/>
              <a:t>Aim: To re-engage young people in custodial settings with education and learning using the principles of authentic inquiry</a:t>
            </a:r>
          </a:p>
          <a:p>
            <a:endParaRPr lang="en-GB" dirty="0"/>
          </a:p>
          <a:p>
            <a:r>
              <a:rPr lang="en-GB" sz="1350" dirty="0"/>
              <a:t>University of Gloucestershire, CESIE (Palermo, Italy), FHD University (Dresden, Germany), </a:t>
            </a:r>
            <a:r>
              <a:rPr lang="en-GB" sz="1350" dirty="0" err="1"/>
              <a:t>Fundacion</a:t>
            </a:r>
            <a:r>
              <a:rPr lang="en-GB" sz="1350" dirty="0"/>
              <a:t> </a:t>
            </a:r>
            <a:r>
              <a:rPr lang="en-GB" sz="1350" dirty="0" err="1"/>
              <a:t>Diagrama</a:t>
            </a:r>
            <a:r>
              <a:rPr lang="en-GB" sz="1350" dirty="0"/>
              <a:t> (Spain), </a:t>
            </a:r>
            <a:r>
              <a:rPr lang="en-GB" sz="1350" dirty="0" err="1"/>
              <a:t>Jearni</a:t>
            </a:r>
            <a:r>
              <a:rPr lang="en-GB" sz="1350" dirty="0"/>
              <a:t> Professional Learning (UK)</a:t>
            </a:r>
          </a:p>
          <a:p>
            <a:endParaRPr lang="en-GB" dirty="0"/>
          </a:p>
        </p:txBody>
      </p:sp>
      <p:sp>
        <p:nvSpPr>
          <p:cNvPr id="7" name="Rectangle 6">
            <a:extLst>
              <a:ext uri="{FF2B5EF4-FFF2-40B4-BE49-F238E27FC236}">
                <a16:creationId xmlns:a16="http://schemas.microsoft.com/office/drawing/2014/main" id="{59F0C74B-FCAF-400B-9CAB-243005AB8595}"/>
              </a:ext>
            </a:extLst>
          </p:cNvPr>
          <p:cNvSpPr/>
          <p:nvPr/>
        </p:nvSpPr>
        <p:spPr>
          <a:xfrm>
            <a:off x="4572000" y="2175277"/>
            <a:ext cx="4035716" cy="3170099"/>
          </a:xfrm>
          <a:prstGeom prst="rect">
            <a:avLst/>
          </a:prstGeom>
          <a:solidFill>
            <a:schemeClr val="accent6">
              <a:lumMod val="20000"/>
              <a:lumOff val="80000"/>
            </a:schemeClr>
          </a:solidFill>
        </p:spPr>
        <p:txBody>
          <a:bodyPr wrap="square">
            <a:spAutoFit/>
          </a:bodyPr>
          <a:lstStyle/>
          <a:p>
            <a:r>
              <a:rPr lang="en-GB" sz="2000" dirty="0"/>
              <a:t>We did this through developing ‘train the trainer’ materials with our partners for sustainable implementation in secure settings in the partner country settings.</a:t>
            </a:r>
          </a:p>
          <a:p>
            <a:endParaRPr lang="en-GB" sz="2000" dirty="0"/>
          </a:p>
          <a:p>
            <a:r>
              <a:rPr lang="en-GB" sz="2000" dirty="0"/>
              <a:t>By training the trainers we aimed to embed this approach in the custodial settings.</a:t>
            </a:r>
          </a:p>
          <a:p>
            <a:endParaRPr lang="en-GB" sz="2000" dirty="0"/>
          </a:p>
        </p:txBody>
      </p:sp>
    </p:spTree>
    <p:extLst>
      <p:ext uri="{BB962C8B-B14F-4D97-AF65-F5344CB8AC3E}">
        <p14:creationId xmlns:p14="http://schemas.microsoft.com/office/powerpoint/2010/main" val="3330800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5ECC486-7145-438E-B0B6-5B7473D873D1}"/>
              </a:ext>
            </a:extLst>
          </p:cNvPr>
          <p:cNvSpPr>
            <a:spLocks noGrp="1"/>
          </p:cNvSpPr>
          <p:nvPr>
            <p:ph type="body" sz="quarter" idx="14"/>
          </p:nvPr>
        </p:nvSpPr>
        <p:spPr>
          <a:xfrm>
            <a:off x="391715" y="2812236"/>
            <a:ext cx="5754441" cy="3324404"/>
          </a:xfrm>
        </p:spPr>
        <p:txBody>
          <a:bodyPr>
            <a:normAutofit/>
          </a:bodyPr>
          <a:lstStyle/>
          <a:p>
            <a:r>
              <a:rPr lang="en-GB" sz="1800" dirty="0"/>
              <a:t>Authentic Inquiry – </a:t>
            </a:r>
          </a:p>
          <a:p>
            <a:pPr marL="61722"/>
            <a:r>
              <a:rPr lang="en-GB" sz="1800" b="1" i="1" dirty="0"/>
              <a:t>‘personalised learning which is rooted in student experience and choice. It is shaped by the learner’s interest, driven by her curiosity and purpose, yet is capable of supporting the delivery of the valued outcomes of a publicly accountable curriculum ’</a:t>
            </a:r>
          </a:p>
          <a:p>
            <a:pPr marL="61722"/>
            <a:endParaRPr lang="en-GB" sz="1800" b="1" i="1" dirty="0"/>
          </a:p>
          <a:p>
            <a:pPr marL="61722"/>
            <a:r>
              <a:rPr lang="en-GB" sz="900" b="1" i="1" dirty="0"/>
              <a:t>(Deakin Crick 2009 p. 73)</a:t>
            </a:r>
            <a:endParaRPr lang="en-US" sz="900" b="1" i="1" dirty="0"/>
          </a:p>
        </p:txBody>
      </p:sp>
      <p:pic>
        <p:nvPicPr>
          <p:cNvPr id="4" name="Picture 3">
            <a:extLst>
              <a:ext uri="{FF2B5EF4-FFF2-40B4-BE49-F238E27FC236}">
                <a16:creationId xmlns:a16="http://schemas.microsoft.com/office/drawing/2014/main" id="{CD1EA588-4DCE-4D24-A8E9-8B27D889DF82}"/>
              </a:ext>
            </a:extLst>
          </p:cNvPr>
          <p:cNvPicPr>
            <a:picLocks noChangeAspect="1"/>
          </p:cNvPicPr>
          <p:nvPr/>
        </p:nvPicPr>
        <p:blipFill>
          <a:blip r:embed="rId2"/>
          <a:stretch>
            <a:fillRect/>
          </a:stretch>
        </p:blipFill>
        <p:spPr>
          <a:xfrm>
            <a:off x="6645246" y="2812236"/>
            <a:ext cx="2498754" cy="1875919"/>
          </a:xfrm>
          <a:prstGeom prst="rect">
            <a:avLst/>
          </a:prstGeom>
        </p:spPr>
      </p:pic>
      <p:sp>
        <p:nvSpPr>
          <p:cNvPr id="6" name="Title 5">
            <a:extLst>
              <a:ext uri="{FF2B5EF4-FFF2-40B4-BE49-F238E27FC236}">
                <a16:creationId xmlns:a16="http://schemas.microsoft.com/office/drawing/2014/main" id="{894C60EE-4C68-4214-AA2D-19804033E849}"/>
              </a:ext>
            </a:extLst>
          </p:cNvPr>
          <p:cNvSpPr>
            <a:spLocks noGrp="1"/>
          </p:cNvSpPr>
          <p:nvPr>
            <p:ph type="title"/>
          </p:nvPr>
        </p:nvSpPr>
        <p:spPr>
          <a:xfrm>
            <a:off x="391499" y="1366165"/>
            <a:ext cx="5951427" cy="856174"/>
          </a:xfrm>
        </p:spPr>
        <p:txBody>
          <a:bodyPr>
            <a:normAutofit fontScale="90000"/>
          </a:bodyPr>
          <a:lstStyle/>
          <a:p>
            <a:r>
              <a:rPr lang="en-GB" dirty="0">
                <a:solidFill>
                  <a:srgbClr val="0B4F79"/>
                </a:solidFill>
              </a:rPr>
              <a:t>The Methodology: Authentic Inquiry</a:t>
            </a:r>
          </a:p>
        </p:txBody>
      </p:sp>
    </p:spTree>
    <p:extLst>
      <p:ext uri="{BB962C8B-B14F-4D97-AF65-F5344CB8AC3E}">
        <p14:creationId xmlns:p14="http://schemas.microsoft.com/office/powerpoint/2010/main" val="224185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5ECC486-7145-438E-B0B6-5B7473D873D1}"/>
              </a:ext>
            </a:extLst>
          </p:cNvPr>
          <p:cNvSpPr>
            <a:spLocks noGrp="1"/>
          </p:cNvSpPr>
          <p:nvPr>
            <p:ph type="body" sz="quarter" idx="14"/>
          </p:nvPr>
        </p:nvSpPr>
        <p:spPr>
          <a:xfrm>
            <a:off x="391500" y="1465564"/>
            <a:ext cx="7989086" cy="3276632"/>
          </a:xfrm>
        </p:spPr>
        <p:txBody>
          <a:bodyPr>
            <a:normAutofit fontScale="92500" lnSpcReduction="20000"/>
          </a:bodyPr>
          <a:lstStyle/>
          <a:p>
            <a:r>
              <a:rPr lang="en-GB" dirty="0">
                <a:solidFill>
                  <a:srgbClr val="0B4F79"/>
                </a:solidFill>
              </a:rPr>
              <a:t>The Authentic Inquiry process:</a:t>
            </a:r>
          </a:p>
          <a:p>
            <a:endParaRPr lang="en-GB" dirty="0">
              <a:solidFill>
                <a:srgbClr val="0B4F79"/>
              </a:solidFill>
            </a:endParaRPr>
          </a:p>
          <a:p>
            <a:r>
              <a:rPr lang="en-GB" dirty="0">
                <a:solidFill>
                  <a:srgbClr val="0B4F79"/>
                </a:solidFill>
              </a:rPr>
              <a:t>8 stages in authentic inquiry.  It starts with something that is authentic to the individual and moves through a range of stages to where the authentic also becomes something more public.  Like a journey from the personal to the public</a:t>
            </a:r>
          </a:p>
          <a:p>
            <a:endParaRPr lang="en-GB" dirty="0"/>
          </a:p>
        </p:txBody>
      </p:sp>
      <p:pic>
        <p:nvPicPr>
          <p:cNvPr id="4" name="Picture 3">
            <a:extLst>
              <a:ext uri="{FF2B5EF4-FFF2-40B4-BE49-F238E27FC236}">
                <a16:creationId xmlns:a16="http://schemas.microsoft.com/office/drawing/2014/main" id="{1079E9F4-F859-4451-A1A7-17702977D768}"/>
              </a:ext>
            </a:extLst>
          </p:cNvPr>
          <p:cNvPicPr>
            <a:picLocks noChangeAspect="1"/>
          </p:cNvPicPr>
          <p:nvPr/>
        </p:nvPicPr>
        <p:blipFill>
          <a:blip r:embed="rId3"/>
          <a:stretch>
            <a:fillRect/>
          </a:stretch>
        </p:blipFill>
        <p:spPr>
          <a:xfrm>
            <a:off x="174118" y="4828442"/>
            <a:ext cx="8423849" cy="1353308"/>
          </a:xfrm>
          <a:prstGeom prst="rect">
            <a:avLst/>
          </a:prstGeom>
        </p:spPr>
      </p:pic>
    </p:spTree>
    <p:extLst>
      <p:ext uri="{BB962C8B-B14F-4D97-AF65-F5344CB8AC3E}">
        <p14:creationId xmlns:p14="http://schemas.microsoft.com/office/powerpoint/2010/main" val="1584420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5ECC486-7145-438E-B0B6-5B7473D873D1}"/>
              </a:ext>
            </a:extLst>
          </p:cNvPr>
          <p:cNvSpPr>
            <a:spLocks noGrp="1"/>
          </p:cNvSpPr>
          <p:nvPr>
            <p:ph type="body" sz="quarter" idx="14"/>
          </p:nvPr>
        </p:nvSpPr>
        <p:spPr>
          <a:xfrm>
            <a:off x="5301857" y="1463469"/>
            <a:ext cx="3842143" cy="1579902"/>
          </a:xfrm>
        </p:spPr>
        <p:txBody>
          <a:bodyPr/>
          <a:lstStyle/>
          <a:p>
            <a:r>
              <a:rPr lang="en-GB" dirty="0">
                <a:solidFill>
                  <a:srgbClr val="0B4F79"/>
                </a:solidFill>
              </a:rPr>
              <a:t>Authentic Inquiry – </a:t>
            </a:r>
          </a:p>
          <a:p>
            <a:r>
              <a:rPr lang="en-GB" dirty="0">
                <a:solidFill>
                  <a:srgbClr val="0B4F79"/>
                </a:solidFill>
              </a:rPr>
              <a:t>8 steps</a:t>
            </a:r>
          </a:p>
        </p:txBody>
      </p:sp>
      <p:pic>
        <p:nvPicPr>
          <p:cNvPr id="4" name="Picture 3">
            <a:extLst>
              <a:ext uri="{FF2B5EF4-FFF2-40B4-BE49-F238E27FC236}">
                <a16:creationId xmlns:a16="http://schemas.microsoft.com/office/drawing/2014/main" id="{8EF44B26-601C-4030-A762-5DEEE8211CF0}"/>
              </a:ext>
            </a:extLst>
          </p:cNvPr>
          <p:cNvPicPr>
            <a:picLocks noChangeAspect="1"/>
          </p:cNvPicPr>
          <p:nvPr/>
        </p:nvPicPr>
        <p:blipFill>
          <a:blip r:embed="rId2"/>
          <a:stretch>
            <a:fillRect/>
          </a:stretch>
        </p:blipFill>
        <p:spPr>
          <a:xfrm>
            <a:off x="424912" y="1870538"/>
            <a:ext cx="4642917" cy="3116923"/>
          </a:xfrm>
          <a:prstGeom prst="rect">
            <a:avLst/>
          </a:prstGeom>
        </p:spPr>
      </p:pic>
      <p:sp>
        <p:nvSpPr>
          <p:cNvPr id="7" name="Rectangle 6">
            <a:extLst>
              <a:ext uri="{FF2B5EF4-FFF2-40B4-BE49-F238E27FC236}">
                <a16:creationId xmlns:a16="http://schemas.microsoft.com/office/drawing/2014/main" id="{04301FA5-7FE1-4D04-A30A-CB700281DD90}"/>
              </a:ext>
            </a:extLst>
          </p:cNvPr>
          <p:cNvSpPr/>
          <p:nvPr/>
        </p:nvSpPr>
        <p:spPr>
          <a:xfrm>
            <a:off x="5403312" y="3787132"/>
            <a:ext cx="3740688" cy="1200329"/>
          </a:xfrm>
          <a:prstGeom prst="rect">
            <a:avLst/>
          </a:prstGeom>
        </p:spPr>
        <p:txBody>
          <a:bodyPr wrap="square">
            <a:spAutoFit/>
          </a:bodyPr>
          <a:lstStyle/>
          <a:p>
            <a:endParaRPr lang="en-GB" dirty="0"/>
          </a:p>
          <a:p>
            <a:r>
              <a:rPr lang="en-GB" dirty="0"/>
              <a:t>Click here to </a:t>
            </a:r>
            <a:r>
              <a:rPr lang="en-GB" dirty="0">
                <a:hlinkClick r:id="rId3"/>
              </a:rPr>
              <a:t>watch the video </a:t>
            </a:r>
            <a:endParaRPr lang="en-GB" dirty="0"/>
          </a:p>
          <a:p>
            <a:r>
              <a:rPr lang="en-GB" dirty="0"/>
              <a:t>or</a:t>
            </a:r>
          </a:p>
          <a:p>
            <a:r>
              <a:rPr lang="en-GB" dirty="0"/>
              <a:t>https://youtu.be/7F3FUfGLXN0</a:t>
            </a:r>
          </a:p>
        </p:txBody>
      </p:sp>
    </p:spTree>
    <p:extLst>
      <p:ext uri="{BB962C8B-B14F-4D97-AF65-F5344CB8AC3E}">
        <p14:creationId xmlns:p14="http://schemas.microsoft.com/office/powerpoint/2010/main" val="4070162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3CEA5-3117-4A66-898D-8F9187C7DB61}"/>
              </a:ext>
            </a:extLst>
          </p:cNvPr>
          <p:cNvSpPr>
            <a:spLocks noGrp="1"/>
          </p:cNvSpPr>
          <p:nvPr>
            <p:ph type="title"/>
          </p:nvPr>
        </p:nvSpPr>
        <p:spPr>
          <a:xfrm>
            <a:off x="121920" y="984648"/>
            <a:ext cx="2580640" cy="1143000"/>
          </a:xfrm>
        </p:spPr>
        <p:txBody>
          <a:bodyPr>
            <a:normAutofit/>
          </a:bodyPr>
          <a:lstStyle/>
          <a:p>
            <a:pPr algn="l"/>
            <a:r>
              <a:rPr lang="en-GB" sz="3200" dirty="0"/>
              <a:t>The Project</a:t>
            </a:r>
          </a:p>
        </p:txBody>
      </p:sp>
      <p:pic>
        <p:nvPicPr>
          <p:cNvPr id="3074" name="Picture 2" descr="https://skills4youth.eu/media/renyo-flowchart-en.png">
            <a:extLst>
              <a:ext uri="{FF2B5EF4-FFF2-40B4-BE49-F238E27FC236}">
                <a16:creationId xmlns:a16="http://schemas.microsoft.com/office/drawing/2014/main" id="{7E61E8BB-3389-48A5-A202-A940507775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 y="1288336"/>
            <a:ext cx="9022080" cy="526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859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512A8-6242-4423-858C-DF371B663882}"/>
              </a:ext>
            </a:extLst>
          </p:cNvPr>
          <p:cNvSpPr>
            <a:spLocks noGrp="1"/>
          </p:cNvSpPr>
          <p:nvPr>
            <p:ph type="title"/>
          </p:nvPr>
        </p:nvSpPr>
        <p:spPr/>
        <p:txBody>
          <a:bodyPr/>
          <a:lstStyle/>
          <a:p>
            <a:r>
              <a:rPr lang="en-GB" dirty="0"/>
              <a:t>Research Questions</a:t>
            </a:r>
          </a:p>
        </p:txBody>
      </p:sp>
      <p:sp>
        <p:nvSpPr>
          <p:cNvPr id="3" name="Rectangle 2">
            <a:extLst>
              <a:ext uri="{FF2B5EF4-FFF2-40B4-BE49-F238E27FC236}">
                <a16:creationId xmlns:a16="http://schemas.microsoft.com/office/drawing/2014/main" id="{1930E799-E102-4D8B-84FE-1CC3AA1269D9}"/>
              </a:ext>
            </a:extLst>
          </p:cNvPr>
          <p:cNvSpPr/>
          <p:nvPr/>
        </p:nvSpPr>
        <p:spPr>
          <a:xfrm>
            <a:off x="579120" y="2813706"/>
            <a:ext cx="7650480" cy="3416320"/>
          </a:xfrm>
          <a:prstGeom prst="rect">
            <a:avLst/>
          </a:prstGeom>
        </p:spPr>
        <p:txBody>
          <a:bodyPr wrap="square">
            <a:spAutoFit/>
          </a:bodyPr>
          <a:lstStyle/>
          <a:p>
            <a:pPr marL="342900" indent="-342900">
              <a:buFont typeface="+mj-lt"/>
              <a:buAutoNum type="arabicPeriod"/>
            </a:pPr>
            <a:r>
              <a:rPr lang="en-GB" dirty="0">
                <a:solidFill>
                  <a:srgbClr val="0B4F79"/>
                </a:solidFill>
              </a:rPr>
              <a:t>What were the behavioural, cognitive and affective impacts of using authentic inquiry on the young people in custodial settings? </a:t>
            </a:r>
          </a:p>
          <a:p>
            <a:pPr marL="342900" indent="-342900">
              <a:buFont typeface="+mj-lt"/>
              <a:buAutoNum type="arabicPeriod"/>
            </a:pPr>
            <a:endParaRPr lang="en-GB" dirty="0">
              <a:solidFill>
                <a:srgbClr val="0B4F79"/>
              </a:solidFill>
            </a:endParaRPr>
          </a:p>
          <a:p>
            <a:pPr marL="342900" indent="-342900">
              <a:buFont typeface="+mj-lt"/>
              <a:buAutoNum type="arabicPeriod"/>
            </a:pPr>
            <a:r>
              <a:rPr lang="en-GB" dirty="0">
                <a:solidFill>
                  <a:srgbClr val="0B4F79"/>
                </a:solidFill>
              </a:rPr>
              <a:t>Over the period of the project, did the young peoples’ learning skills and attributes change as reflected in the learning journey profile? </a:t>
            </a:r>
          </a:p>
          <a:p>
            <a:pPr marL="342900" indent="-342900">
              <a:buFont typeface="+mj-lt"/>
              <a:buAutoNum type="arabicPeriod"/>
            </a:pPr>
            <a:endParaRPr lang="en-GB" dirty="0">
              <a:solidFill>
                <a:srgbClr val="0B4F79"/>
              </a:solidFill>
            </a:endParaRPr>
          </a:p>
          <a:p>
            <a:pPr marL="342900" indent="-342900">
              <a:buFont typeface="+mj-lt"/>
              <a:buAutoNum type="arabicPeriod"/>
            </a:pPr>
            <a:r>
              <a:rPr lang="en-GB" dirty="0">
                <a:solidFill>
                  <a:srgbClr val="0B4F79"/>
                </a:solidFill>
              </a:rPr>
              <a:t>What are transnational educators’ perceptions of the effectiveness of AI as a pedagogical tool for ‘re-engaging’ and supporting young people in prison?</a:t>
            </a:r>
          </a:p>
          <a:p>
            <a:pPr marL="342900" indent="-342900">
              <a:buFont typeface="+mj-lt"/>
              <a:buAutoNum type="arabicPeriod"/>
            </a:pPr>
            <a:endParaRPr lang="en-GB" dirty="0">
              <a:solidFill>
                <a:srgbClr val="0B4F79"/>
              </a:solidFill>
            </a:endParaRPr>
          </a:p>
          <a:p>
            <a:pPr marL="342900" indent="-342900">
              <a:buFont typeface="+mj-lt"/>
              <a:buAutoNum type="arabicPeriod"/>
            </a:pPr>
            <a:r>
              <a:rPr lang="en-GB" dirty="0">
                <a:solidFill>
                  <a:srgbClr val="0B4F79"/>
                </a:solidFill>
              </a:rPr>
              <a:t>How have transnational educators’ understanding of pedagogical approaches changed as a result of using authentic inquiry?</a:t>
            </a:r>
          </a:p>
          <a:p>
            <a:pPr marL="342900" indent="-342900">
              <a:buFont typeface="+mj-lt"/>
              <a:buAutoNum type="arabicPeriod"/>
            </a:pPr>
            <a:endParaRPr lang="en-GB" dirty="0">
              <a:solidFill>
                <a:srgbClr val="0B4F79"/>
              </a:solidFill>
            </a:endParaRPr>
          </a:p>
        </p:txBody>
      </p:sp>
    </p:spTree>
    <p:extLst>
      <p:ext uri="{BB962C8B-B14F-4D97-AF65-F5344CB8AC3E}">
        <p14:creationId xmlns:p14="http://schemas.microsoft.com/office/powerpoint/2010/main" val="3018665338"/>
      </p:ext>
    </p:extLst>
  </p:cSld>
  <p:clrMapOvr>
    <a:masterClrMapping/>
  </p:clrMapOvr>
</p:sld>
</file>

<file path=ppt/theme/theme1.xml><?xml version="1.0" encoding="utf-8"?>
<a:theme xmlns:a="http://schemas.openxmlformats.org/drawingml/2006/main" name="Tema di Office">
  <a:themeElements>
    <a:clrScheme name="Impostazioni personalizzate 1">
      <a:dk1>
        <a:srgbClr val="0A58A9"/>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o">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truttura personalizz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235</TotalTime>
  <Words>973</Words>
  <Application>Microsoft Office PowerPoint</Application>
  <PresentationFormat>On-screen Show (4:3)</PresentationFormat>
  <Paragraphs>72</Paragraphs>
  <Slides>15</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ArialMT</vt:lpstr>
      <vt:lpstr>Calibri</vt:lpstr>
      <vt:lpstr>Tahoma</vt:lpstr>
      <vt:lpstr>Times New Roman</vt:lpstr>
      <vt:lpstr>Wingdings</vt:lpstr>
      <vt:lpstr>Tema di Office</vt:lpstr>
      <vt:lpstr>Struttura personalizzata</vt:lpstr>
      <vt:lpstr>Tristan Middleton School of Education and Humanities: University of Gloucestershire, UK.</vt:lpstr>
      <vt:lpstr>The RENYO Project Re-engaging young offenders with education and learning</vt:lpstr>
      <vt:lpstr>Background</vt:lpstr>
      <vt:lpstr>PowerPoint Presentation</vt:lpstr>
      <vt:lpstr>The Methodology: Authentic Inquiry</vt:lpstr>
      <vt:lpstr>PowerPoint Presentation</vt:lpstr>
      <vt:lpstr>PowerPoint Presentation</vt:lpstr>
      <vt:lpstr>The Project</vt:lpstr>
      <vt:lpstr>Research Questions</vt:lpstr>
      <vt:lpstr>PowerPoint Presentation</vt:lpstr>
      <vt:lpstr>Early Findings</vt:lpstr>
      <vt:lpstr>Renyo Website </vt:lpstr>
      <vt:lpstr>References</vt:lpstr>
      <vt:lpstr>Further Reading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Marianna Giuliana</dc:creator>
  <cp:lastModifiedBy>MIDDLETON, Tristan</cp:lastModifiedBy>
  <cp:revision>40</cp:revision>
  <dcterms:created xsi:type="dcterms:W3CDTF">2017-03-16T09:23:37Z</dcterms:created>
  <dcterms:modified xsi:type="dcterms:W3CDTF">2022-06-16T14:43:46Z</dcterms:modified>
</cp:coreProperties>
</file>