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2" r:id="rId3"/>
    <p:sldId id="293" r:id="rId4"/>
    <p:sldId id="289" r:id="rId5"/>
    <p:sldId id="295" r:id="rId6"/>
    <p:sldId id="296" r:id="rId7"/>
    <p:sldId id="297" r:id="rId8"/>
    <p:sldId id="298" r:id="rId9"/>
    <p:sldId id="291" r:id="rId10"/>
    <p:sldId id="288" r:id="rId11"/>
    <p:sldId id="294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84416" autoAdjust="0"/>
  </p:normalViewPr>
  <p:slideViewPr>
    <p:cSldViewPr>
      <p:cViewPr varScale="1">
        <p:scale>
          <a:sx n="55" d="100"/>
          <a:sy n="55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145536-86B8-481B-B929-E494C0086F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85827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D560D6-1A89-4A31-95AB-F19317294B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2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B779B-6591-1741-BDDA-262A2D9B5F81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DCE0-A371-4AAA-BE21-BDAD32BDF6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518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9D880-8EE5-45E1-B871-1224130A9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088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5948-0236-4CBC-85C4-5EA413D32D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323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F0A2-A639-43BE-B449-9018888EB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533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0446-F173-4B40-8A01-BEAD023CA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064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3DFF-48D8-476E-97CC-76CFE8208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33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E967-629A-42BE-A996-BBF1FE43CC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345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0146-BFEA-4069-9168-499D14A2A3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420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8A82-828C-40CD-A368-6D2ADD63C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501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F6E6-00CC-4ECC-8F48-CE7D3ABB7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486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90C9-19D3-4FCC-8886-FF8F056D8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694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AEB6EA-81AE-4008-9130-9F23EFF8F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Julie Store\work\logos\hartpury_college_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19800"/>
            <a:ext cx="1143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H:\Julie Store\work\logos\u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2200"/>
            <a:ext cx="16002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H:\Julie Store\work\logos\uw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‘SROI as an assessment tool for NRN activities’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5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391400" cy="2209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John Powell and Katarina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Kubinakova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CCRI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Richard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Madin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BNED LEADER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Y:\Marketing\LOGOS\CCRI_Current_Logos\RACNEW mono 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096000"/>
            <a:ext cx="762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Example – financial proxies for Axis 3 outcomes</a:t>
            </a:r>
            <a:endParaRPr lang="en-GB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76400"/>
          <a:ext cx="8763000" cy="491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276600"/>
                <a:gridCol w="1447800"/>
                <a:gridCol w="1295400"/>
              </a:tblGrid>
              <a:tr h="3841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Outcome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Financial</a:t>
                      </a:r>
                      <a:r>
                        <a:rPr lang="en-US" sz="2000" baseline="0" dirty="0" smtClean="0"/>
                        <a:t> proxy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</a:t>
                      </a:r>
                      <a:endParaRPr lang="en-GB" sz="2000" dirty="0"/>
                    </a:p>
                  </a:txBody>
                  <a:tcPr/>
                </a:tc>
              </a:tr>
              <a:tr h="156607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Increase in farm incomes and income sources through diversification; 	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Value of increased and safeguarded sales arising from agricultural diversification through LEADER	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£ per farm business	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Arial" pitchFamily="34" charset="0"/>
                          <a:cs typeface="Arial" pitchFamily="34" charset="0"/>
                        </a:rPr>
                        <a:t>1,099</a:t>
                      </a:r>
                      <a:endParaRPr lang="en-GB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6607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Increased levels of restoration and maintenance of historic farm buildings 	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Contribution to local economy through restoration and management of farm buildings	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£ per farm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Arial" pitchFamily="34" charset="0"/>
                          <a:cs typeface="Arial" pitchFamily="34" charset="0"/>
                        </a:rPr>
                        <a:t>1617</a:t>
                      </a:r>
                      <a:endParaRPr lang="en-GB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431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Development of skills for farmers and farm workers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Earnings differential of moving to a level 2 NVQ qualification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£ pp pa	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Arial" pitchFamily="34" charset="0"/>
                          <a:cs typeface="Arial" pitchFamily="34" charset="0"/>
                        </a:rPr>
                        <a:t>1456</a:t>
                      </a:r>
                      <a:endParaRPr lang="en-GB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0292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Principles of SROI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3810000"/>
          </a:xfrm>
        </p:spPr>
        <p:txBody>
          <a:bodyPr/>
          <a:lstStyle/>
          <a:p>
            <a:r>
              <a:rPr lang="en-US" b="1" dirty="0" smtClean="0"/>
              <a:t>SROI explores, measures, and values change</a:t>
            </a:r>
          </a:p>
          <a:p>
            <a:r>
              <a:rPr lang="en-US" b="1" dirty="0" smtClean="0"/>
              <a:t>Stakeholder driven and focused on outcomes</a:t>
            </a:r>
          </a:p>
          <a:p>
            <a:r>
              <a:rPr lang="en-US" b="1" dirty="0" smtClean="0"/>
              <a:t>It values the ‘things that matter’</a:t>
            </a:r>
          </a:p>
          <a:p>
            <a:r>
              <a:rPr lang="en-US" b="1" dirty="0" smtClean="0"/>
              <a:t>It tries not to ‘over-claim’</a:t>
            </a:r>
          </a:p>
          <a:p>
            <a:r>
              <a:rPr lang="en-US" b="1" dirty="0" smtClean="0"/>
              <a:t>It is based on transparency</a:t>
            </a:r>
          </a:p>
          <a:p>
            <a:r>
              <a:rPr lang="en-US" b="1" dirty="0" smtClean="0"/>
              <a:t>Where possible - results are verified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4343400" cy="914400"/>
          </a:xfrm>
        </p:spPr>
        <p:txBody>
          <a:bodyPr/>
          <a:lstStyle/>
          <a:p>
            <a:pPr algn="l"/>
            <a:r>
              <a:rPr lang="en-US" b="1" dirty="0" smtClean="0"/>
              <a:t>Introduction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334000"/>
          </a:xfrm>
        </p:spPr>
        <p:txBody>
          <a:bodyPr/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Overview of the SROI method</a:t>
            </a:r>
          </a:p>
          <a:p>
            <a:pPr lvl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Example</a:t>
            </a:r>
          </a:p>
          <a:p>
            <a:pPr lvl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terminology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Case Studies – Richard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Madin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Activity 1</a:t>
            </a:r>
          </a:p>
          <a:p>
            <a:pPr lvl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Outputs and Outcomes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Activity 2</a:t>
            </a:r>
          </a:p>
          <a:p>
            <a:pPr lvl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indicators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Activity 3</a:t>
            </a:r>
          </a:p>
          <a:p>
            <a:pPr lvl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proxies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Putting it all together – the impact map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Discussion on application of the approach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943600" cy="8382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latin typeface="+mn-lt"/>
                <a:ea typeface="Arial" pitchFamily="-84" charset="0"/>
                <a:cs typeface="Arial" pitchFamily="-84" charset="0"/>
              </a:rPr>
              <a:t>Main elements of SROI</a:t>
            </a:r>
            <a:endParaRPr lang="en-GB" sz="4000" b="1" dirty="0">
              <a:latin typeface="+mn-lt"/>
              <a:ea typeface="Arial" pitchFamily="-84" charset="0"/>
              <a:cs typeface="Arial" pitchFamily="-8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 pitchFamily="-84" charset="0"/>
                <a:ea typeface="Arial" pitchFamily="-84" charset="0"/>
                <a:cs typeface="Arial" pitchFamily="-84" charset="0"/>
              </a:rPr>
              <a:t>A </a:t>
            </a:r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framework </a:t>
            </a:r>
            <a:r>
              <a:rPr lang="en-US" sz="2400" b="1" dirty="0">
                <a:latin typeface="Arial" pitchFamily="-84" charset="0"/>
                <a:ea typeface="Arial" pitchFamily="-84" charset="0"/>
                <a:cs typeface="Arial" pitchFamily="-84" charset="0"/>
              </a:rPr>
              <a:t>drawn from social accounting and </a:t>
            </a:r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Cost –Benefit </a:t>
            </a:r>
            <a:r>
              <a:rPr lang="en-US" sz="2400" b="1" dirty="0" err="1" smtClean="0">
                <a:latin typeface="Arial" pitchFamily="-84" charset="0"/>
                <a:ea typeface="Arial" pitchFamily="-84" charset="0"/>
                <a:cs typeface="Arial" pitchFamily="-84" charset="0"/>
              </a:rPr>
              <a:t>Analaysis</a:t>
            </a:r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lang="en-US" sz="2400" b="1" dirty="0">
                <a:latin typeface="Arial" pitchFamily="-84" charset="0"/>
                <a:ea typeface="Arial" pitchFamily="-84" charset="0"/>
                <a:cs typeface="Arial" pitchFamily="-84" charset="0"/>
              </a:rPr>
              <a:t>for understanding </a:t>
            </a:r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the ‘effectiveness’ of spending</a:t>
            </a:r>
            <a:endParaRPr lang="en-US" sz="2400" b="1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>
              <a:buFontTx/>
              <a:buNone/>
            </a:pPr>
            <a:endParaRPr lang="en-US" sz="1400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Arial" pitchFamily="-84" charset="0"/>
                <a:ea typeface="Arial" pitchFamily="-84" charset="0"/>
                <a:cs typeface="Arial" pitchFamily="-84" charset="0"/>
              </a:rPr>
              <a:t>	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	SROI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    =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	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Value of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benefits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				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i.e. 1:3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Investment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Arial" pitchFamily="-84" charset="0"/>
                <a:ea typeface="Arial" pitchFamily="-84" charset="0"/>
                <a:cs typeface="Arial" pitchFamily="-84" charset="0"/>
              </a:rPr>
              <a:t>	</a:t>
            </a:r>
            <a:r>
              <a:rPr lang="en-US" sz="1400" dirty="0">
                <a:latin typeface="Arial" pitchFamily="-84" charset="0"/>
                <a:ea typeface="Arial" pitchFamily="-84" charset="0"/>
                <a:cs typeface="Arial" pitchFamily="-84" charset="0"/>
              </a:rPr>
              <a:t>		</a:t>
            </a:r>
            <a:r>
              <a:rPr lang="en-US" sz="1400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		</a:t>
            </a:r>
            <a:endParaRPr lang="en-US" sz="1400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400" b="1" dirty="0">
                <a:latin typeface="Arial" pitchFamily="-84" charset="0"/>
                <a:ea typeface="Arial" pitchFamily="-84" charset="0"/>
                <a:cs typeface="Arial" pitchFamily="-84" charset="0"/>
              </a:rPr>
              <a:t>Triple bottom line – economic, social and </a:t>
            </a:r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environmental</a:t>
            </a:r>
            <a:endParaRPr lang="en-US" sz="2400" b="1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‘Outcomes-based’ </a:t>
            </a:r>
            <a:r>
              <a:rPr lang="en-US" sz="2400" b="1" dirty="0">
                <a:latin typeface="Arial" pitchFamily="-84" charset="0"/>
                <a:ea typeface="Arial" pitchFamily="-84" charset="0"/>
                <a:cs typeface="Arial" pitchFamily="-84" charset="0"/>
              </a:rPr>
              <a:t>evaluation </a:t>
            </a:r>
            <a:endParaRPr lang="en-US" sz="2400" b="1" dirty="0" smtClean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Can </a:t>
            </a:r>
            <a:r>
              <a:rPr lang="en-US" sz="2400" b="1" dirty="0">
                <a:latin typeface="Arial" pitchFamily="-84" charset="0"/>
                <a:ea typeface="Arial" pitchFamily="-84" charset="0"/>
                <a:cs typeface="Arial" pitchFamily="-84" charset="0"/>
              </a:rPr>
              <a:t>be evaluative </a:t>
            </a:r>
            <a:r>
              <a:rPr lang="en-US" sz="2400" b="1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(ex-post) and/or forecast (ex-ante)</a:t>
            </a:r>
            <a:endParaRPr lang="en-US" sz="2400" b="1" dirty="0"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400" dirty="0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914400"/>
          </a:xfrm>
        </p:spPr>
        <p:txBody>
          <a:bodyPr/>
          <a:lstStyle/>
          <a:p>
            <a:pPr algn="l"/>
            <a:r>
              <a:rPr lang="en-US" sz="4000" b="1" dirty="0" smtClean="0"/>
              <a:t>Measuring impact of outcomes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pPr>
              <a:buNone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Computation of the outcome incidence: </a:t>
            </a:r>
          </a:p>
          <a:p>
            <a:pPr>
              <a:buNone/>
            </a:pPr>
            <a:endParaRPr lang="en-GB" sz="1200" b="1" dirty="0" smtClean="0"/>
          </a:p>
          <a:p>
            <a:pPr>
              <a:buNone/>
            </a:pPr>
            <a:endParaRPr lang="en-GB" sz="1200" b="1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No. of beneficiaries * Indicator value</a:t>
            </a:r>
            <a:endParaRPr lang="en-GB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200" dirty="0" smtClean="0">
                <a:solidFill>
                  <a:srgbClr val="FF0000"/>
                </a:solidFill>
              </a:rPr>
              <a:t> </a:t>
            </a:r>
            <a:endParaRPr lang="en-GB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Taking into account:</a:t>
            </a:r>
          </a:p>
          <a:p>
            <a:r>
              <a:rPr lang="en-GB" sz="2400" b="1" dirty="0" smtClean="0"/>
              <a:t>Deadweight</a:t>
            </a:r>
            <a:r>
              <a:rPr lang="en-GB" sz="2400" dirty="0" smtClean="0"/>
              <a:t> </a:t>
            </a:r>
          </a:p>
          <a:p>
            <a:r>
              <a:rPr lang="en-GB" sz="2400" b="1" dirty="0" smtClean="0"/>
              <a:t>Attribution </a:t>
            </a:r>
            <a:r>
              <a:rPr lang="en-GB" sz="2400" dirty="0" smtClean="0"/>
              <a:t> </a:t>
            </a:r>
          </a:p>
          <a:p>
            <a:r>
              <a:rPr lang="en-GB" sz="2400" b="1" dirty="0" smtClean="0"/>
              <a:t>Displacement </a:t>
            </a:r>
          </a:p>
          <a:p>
            <a:r>
              <a:rPr lang="en-US" sz="2400" b="1" dirty="0" smtClean="0"/>
              <a:t>Discounting future benefits</a:t>
            </a:r>
            <a:endParaRPr lang="en-GB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52400" y="990600"/>
          <a:ext cx="8839201" cy="5714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7840"/>
                <a:gridCol w="1103875"/>
                <a:gridCol w="1617942"/>
                <a:gridCol w="1816454"/>
                <a:gridCol w="2533090"/>
              </a:tblGrid>
              <a:tr h="926757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 (Scoping/PT)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(</a:t>
                      </a:r>
                      <a:r>
                        <a:rPr lang="en-US" dirty="0" err="1" smtClean="0"/>
                        <a:t>ScopingPT</a:t>
                      </a:r>
                      <a:r>
                        <a:rPr lang="en-US" dirty="0" smtClean="0"/>
                        <a:t>/CS)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</a:p>
                    <a:p>
                      <a:r>
                        <a:rPr lang="en-US" dirty="0" smtClean="0"/>
                        <a:t>(PT/CS)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</a:p>
                    <a:p>
                      <a:r>
                        <a:rPr lang="en-US" dirty="0" smtClean="0"/>
                        <a:t>(PT/CS)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 (PT)</a:t>
                      </a:r>
                      <a:endParaRPr lang="en-US" dirty="0"/>
                    </a:p>
                  </a:txBody>
                  <a:tcPr/>
                </a:tc>
              </a:tr>
              <a:tr h="957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Disadvantaged</a:t>
                      </a:r>
                      <a:r>
                        <a:rPr lang="en-US" sz="1400" baseline="0" dirty="0" smtClean="0"/>
                        <a:t> groups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Trained in IT skills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of hours engaged</a:t>
                      </a:r>
                    </a:p>
                    <a:p>
                      <a:r>
                        <a:rPr lang="en-US" sz="1400" dirty="0" smtClean="0"/>
                        <a:t>Level</a:t>
                      </a:r>
                      <a:r>
                        <a:rPr lang="en-US" sz="1400" baseline="0" dirty="0" smtClean="0"/>
                        <a:t> of IT skills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-Increased</a:t>
                      </a:r>
                      <a:r>
                        <a:rPr lang="en-US" sz="1400" baseline="0" dirty="0" smtClean="0"/>
                        <a:t> self confidence</a:t>
                      </a:r>
                    </a:p>
                    <a:p>
                      <a:r>
                        <a:rPr lang="en-US" sz="1400" baseline="0" dirty="0" smtClean="0"/>
                        <a:t>-Increased social participation</a:t>
                      </a:r>
                    </a:p>
                    <a:p>
                      <a:r>
                        <a:rPr lang="en-US" sz="1400" baseline="0" dirty="0" smtClean="0"/>
                        <a:t>-Sustainable employment</a:t>
                      </a:r>
                    </a:p>
                    <a:p>
                      <a:r>
                        <a:rPr lang="en-US" sz="1400" baseline="0" dirty="0" smtClean="0"/>
                        <a:t>-Improved employability</a:t>
                      </a:r>
                      <a:endParaRPr lang="en-US" sz="1400" dirty="0"/>
                    </a:p>
                  </a:txBody>
                  <a:tcPr/>
                </a:tc>
              </a:tr>
              <a:tr h="957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Business community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 / match funding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Developing new product</a:t>
                      </a:r>
                      <a:r>
                        <a:rPr lang="en-US" sz="1400" baseline="0" dirty="0" smtClean="0"/>
                        <a:t> markets </a:t>
                      </a:r>
                    </a:p>
                    <a:p>
                      <a:r>
                        <a:rPr lang="en-US" sz="1400" baseline="0" dirty="0" smtClean="0"/>
                        <a:t>Processing </a:t>
                      </a:r>
                    </a:p>
                    <a:p>
                      <a:r>
                        <a:rPr lang="en-US" sz="1400" baseline="0" dirty="0" smtClean="0"/>
                        <a:t>Adding 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business</a:t>
                      </a:r>
                      <a:r>
                        <a:rPr lang="en-US" sz="1400" baseline="0" dirty="0" smtClean="0"/>
                        <a:t> beneficiaries</a:t>
                      </a:r>
                    </a:p>
                    <a:p>
                      <a:r>
                        <a:rPr lang="en-US" sz="1400" baseline="0" dirty="0" smtClean="0"/>
                        <a:t>No. of jobs created/safeguarded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-Income</a:t>
                      </a:r>
                      <a:r>
                        <a:rPr lang="en-US" sz="1400" baseline="0" dirty="0" smtClean="0"/>
                        <a:t> and employment effects on local economy </a:t>
                      </a:r>
                    </a:p>
                    <a:p>
                      <a:r>
                        <a:rPr lang="en-US" sz="1400" baseline="0" dirty="0" smtClean="0"/>
                        <a:t>-Improved sustainability of local businesses</a:t>
                      </a:r>
                      <a:endParaRPr lang="en-US" sz="1400" dirty="0"/>
                    </a:p>
                  </a:txBody>
                  <a:tcPr/>
                </a:tc>
              </a:tr>
              <a:tr h="957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Rural community dwellers</a:t>
                      </a:r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Projects</a:t>
                      </a:r>
                      <a:r>
                        <a:rPr lang="en-US" sz="1400" baseline="0" dirty="0" smtClean="0"/>
                        <a:t> to improve basic services</a:t>
                      </a:r>
                    </a:p>
                    <a:p>
                      <a:r>
                        <a:rPr lang="en-US" sz="1400" baseline="0" dirty="0" smtClean="0"/>
                        <a:t>Improved infrastructure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 of beneficiaries of new services</a:t>
                      </a:r>
                    </a:p>
                    <a:p>
                      <a:r>
                        <a:rPr lang="en-US" sz="1400" dirty="0" smtClean="0"/>
                        <a:t>No jobs created/safeguarded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-Access to wider range of services</a:t>
                      </a:r>
                    </a:p>
                    <a:p>
                      <a:r>
                        <a:rPr lang="en-US" sz="1400" dirty="0" smtClean="0"/>
                        <a:t>Improved quality of life and well-being</a:t>
                      </a:r>
                    </a:p>
                  </a:txBody>
                  <a:tcPr/>
                </a:tc>
              </a:tr>
              <a:tr h="957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Central Government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Grant funding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Assessing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approving projects</a:t>
                      </a:r>
                    </a:p>
                    <a:p>
                      <a:r>
                        <a:rPr lang="en-US" sz="1400" dirty="0" smtClean="0"/>
                        <a:t>Monitoring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projects supported</a:t>
                      </a:r>
                    </a:p>
                    <a:p>
                      <a:r>
                        <a:rPr lang="en-US" sz="1400" baseline="0" dirty="0" smtClean="0"/>
                        <a:t>Jobs created and/or retained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Reduced expenditure on welfare</a:t>
                      </a:r>
                    </a:p>
                    <a:p>
                      <a:r>
                        <a:rPr lang="en-US" sz="1400" dirty="0" smtClean="0"/>
                        <a:t>Increased tax take</a:t>
                      </a:r>
                      <a:endParaRPr lang="en-US" sz="1400" dirty="0"/>
                    </a:p>
                  </a:txBody>
                  <a:tcPr/>
                </a:tc>
              </a:tr>
              <a:tr h="957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Voluntary &amp; Community</a:t>
                      </a:r>
                      <a:r>
                        <a:rPr lang="en-US" sz="1400" baseline="0" dirty="0" smtClean="0"/>
                        <a:t> sector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Projects to improve</a:t>
                      </a:r>
                      <a:r>
                        <a:rPr lang="en-US" sz="1400" baseline="0" dirty="0" smtClean="0"/>
                        <a:t> services and engage community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hours volunteering</a:t>
                      </a:r>
                    </a:p>
                    <a:p>
                      <a:r>
                        <a:rPr lang="en-US" sz="1400" dirty="0" smtClean="0"/>
                        <a:t>Jobs</a:t>
                      </a:r>
                      <a:r>
                        <a:rPr lang="en-US" sz="1400" baseline="0" dirty="0" smtClean="0"/>
                        <a:t> created through improved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-Increased</a:t>
                      </a:r>
                      <a:r>
                        <a:rPr lang="en-US" sz="1400" baseline="0" dirty="0" smtClean="0"/>
                        <a:t> community participation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5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36576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Impact map</a:t>
            </a:r>
            <a:endParaRPr lang="en-GB" sz="40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Impact map (Continued)</a:t>
            </a:r>
            <a:endParaRPr lang="en-GB" sz="4000" b="1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90600"/>
          <a:ext cx="8839200" cy="56387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8065"/>
                <a:gridCol w="1534630"/>
                <a:gridCol w="1023088"/>
                <a:gridCol w="1132703"/>
                <a:gridCol w="1174314"/>
                <a:gridCol w="1676400"/>
              </a:tblGrid>
              <a:tr h="12638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Outcome (From PT)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Indicator (From CS</a:t>
                      </a:r>
                      <a:r>
                        <a:rPr lang="en-US" sz="1200" baseline="0" dirty="0" smtClean="0"/>
                        <a:t> interview)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Proxy (CS Interview / secondary data)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Deadweight</a:t>
                      </a:r>
                      <a:r>
                        <a:rPr lang="en-US" sz="1200" baseline="0" dirty="0" smtClean="0"/>
                        <a:t> Attribution displacement</a:t>
                      </a:r>
                    </a:p>
                    <a:p>
                      <a:r>
                        <a:rPr lang="en-US" sz="1200" baseline="0" dirty="0" smtClean="0"/>
                        <a:t>(From CS interview)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Drop-off </a:t>
                      </a:r>
                    </a:p>
                    <a:p>
                      <a:r>
                        <a:rPr lang="en-US" sz="1200" dirty="0" smtClean="0"/>
                        <a:t>(%</a:t>
                      </a:r>
                      <a:r>
                        <a:rPr lang="en-US" sz="1200" baseline="0" dirty="0" smtClean="0"/>
                        <a:t> decline per year)</a:t>
                      </a:r>
                    </a:p>
                    <a:p>
                      <a:r>
                        <a:rPr lang="en-US" sz="1200" baseline="0" dirty="0" smtClean="0"/>
                        <a:t>(Interview/sensitivity analysis)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Present Value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dirty="0" smtClean="0"/>
                        <a:t>Discount rate 3.5%)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And computation of SROI ratio</a:t>
                      </a:r>
                      <a:endParaRPr lang="en-US" sz="1200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-Increased</a:t>
                      </a:r>
                      <a:r>
                        <a:rPr lang="en-US" sz="1200" baseline="0" dirty="0" smtClean="0"/>
                        <a:t> self confidence</a:t>
                      </a:r>
                    </a:p>
                    <a:p>
                      <a:r>
                        <a:rPr lang="en-US" sz="1200" baseline="0" dirty="0" smtClean="0"/>
                        <a:t>-Increased social participation</a:t>
                      </a:r>
                    </a:p>
                    <a:p>
                      <a:r>
                        <a:rPr lang="en-US" sz="1200" baseline="0" dirty="0" smtClean="0"/>
                        <a:t>-Sustainable employment</a:t>
                      </a:r>
                    </a:p>
                    <a:p>
                      <a:r>
                        <a:rPr lang="en-US" sz="1200" baseline="0" dirty="0" smtClean="0"/>
                        <a:t>-Improved employability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 reporting of</a:t>
                      </a:r>
                      <a:r>
                        <a:rPr lang="en-US" sz="1200" baseline="0" dirty="0" smtClean="0"/>
                        <a:t> self confidence and employment prospects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DW 0.3</a:t>
                      </a:r>
                    </a:p>
                    <a:p>
                      <a:r>
                        <a:rPr lang="en-US" sz="1200" dirty="0" smtClean="0"/>
                        <a:t>AT 0.2</a:t>
                      </a:r>
                    </a:p>
                    <a:p>
                      <a:r>
                        <a:rPr lang="en-US" sz="1200" dirty="0" smtClean="0"/>
                        <a:t>DP</a:t>
                      </a:r>
                      <a:r>
                        <a:rPr lang="en-US" sz="1200" baseline="0" dirty="0" smtClean="0"/>
                        <a:t> 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0.25 Annual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3.5%</a:t>
                      </a:r>
                      <a:endParaRPr lang="en-US" sz="1200" dirty="0"/>
                    </a:p>
                  </a:txBody>
                  <a:tcPr/>
                </a:tc>
              </a:tr>
              <a:tr h="10694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-Income</a:t>
                      </a:r>
                      <a:r>
                        <a:rPr lang="en-US" sz="1200" baseline="0" dirty="0" smtClean="0"/>
                        <a:t> and employment effects on local economy </a:t>
                      </a:r>
                    </a:p>
                    <a:p>
                      <a:r>
                        <a:rPr lang="en-US" sz="1200" baseline="0" dirty="0" smtClean="0"/>
                        <a:t>-Improved sustainability of local businesses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-Extent of local sourcing</a:t>
                      </a:r>
                    </a:p>
                    <a:p>
                      <a:r>
                        <a:rPr lang="en-US" sz="1200" dirty="0" smtClean="0"/>
                        <a:t>-no of businesses predicting growth</a:t>
                      </a:r>
                      <a:r>
                        <a:rPr lang="en-US" sz="1200" baseline="0" dirty="0" smtClean="0"/>
                        <a:t> over next 5 years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Multiplier estimates from</a:t>
                      </a:r>
                      <a:r>
                        <a:rPr lang="en-US" sz="1200" baseline="0" dirty="0" smtClean="0"/>
                        <a:t> academic literature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-Improved quality of life and 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Self reporting of various</a:t>
                      </a:r>
                      <a:r>
                        <a:rPr lang="en-US" sz="1200" baseline="0" dirty="0" smtClean="0"/>
                        <a:t> QOL and WB measures (i.e. life satisfaction)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6805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Reduced expenditure on welfare</a:t>
                      </a:r>
                    </a:p>
                    <a:p>
                      <a:r>
                        <a:rPr lang="en-US" sz="1200" dirty="0" smtClean="0"/>
                        <a:t>Increased tax take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Estimates of state</a:t>
                      </a:r>
                      <a:r>
                        <a:rPr lang="en-US" sz="1200" baseline="0" dirty="0" smtClean="0"/>
                        <a:t> expenditure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74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-Increased</a:t>
                      </a:r>
                      <a:r>
                        <a:rPr lang="en-US" sz="1200" baseline="0" dirty="0" smtClean="0"/>
                        <a:t> community participation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of residents reporting greater community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5638800" cy="1143000"/>
          </a:xfrm>
        </p:spPr>
        <p:txBody>
          <a:bodyPr/>
          <a:lstStyle/>
          <a:p>
            <a:pPr algn="l"/>
            <a:r>
              <a:rPr lang="en-GB" b="1" dirty="0" smtClean="0"/>
              <a:t>Valuation under SROI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4196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A form of social accounting - monetisation allows the ‘significance’ of outcomes to be compared. </a:t>
            </a:r>
          </a:p>
          <a:p>
            <a:endParaRPr lang="en-GB" b="1" dirty="0" smtClean="0"/>
          </a:p>
          <a:p>
            <a:r>
              <a:rPr lang="en-GB" b="1" dirty="0" smtClean="0">
                <a:solidFill>
                  <a:schemeClr val="accent2"/>
                </a:solidFill>
              </a:rPr>
              <a:t>Enables exploration of a wide range of programme </a:t>
            </a:r>
            <a:r>
              <a:rPr lang="en-GB" b="1" u="sng" dirty="0" smtClean="0">
                <a:solidFill>
                  <a:schemeClr val="accent2"/>
                </a:solidFill>
              </a:rPr>
              <a:t>outcomes rather than ignoring those which cannot easily be expressed in money terms</a:t>
            </a:r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7315200" y="3810000"/>
            <a:ext cx="15240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7391400" y="2819400"/>
            <a:ext cx="1295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3352800" y="2819400"/>
            <a:ext cx="36576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1295400"/>
          </a:xfrm>
        </p:spPr>
        <p:txBody>
          <a:bodyPr/>
          <a:lstStyle/>
          <a:p>
            <a:r>
              <a:rPr lang="en-GB" sz="3600" b="1" dirty="0" smtClean="0"/>
              <a:t>The SROI approach – where does it fit in the NRN logic?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4876800"/>
            <a:ext cx="2209800" cy="76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2209800" cy="76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81400" y="28956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200" y="3810000"/>
            <a:ext cx="2209800" cy="76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1400" y="38862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438400" y="5867400"/>
            <a:ext cx="17526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flipH="1">
            <a:off x="2590800" y="5943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NRN Action</a:t>
            </a:r>
            <a:endParaRPr lang="en-GB" sz="2000" dirty="0"/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1905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505200" y="1447800"/>
            <a:ext cx="19050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86200" y="4038600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5029200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733800" y="3048000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Impacts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358140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NRN Contribution</a:t>
            </a:r>
            <a:endParaRPr lang="en-GB" sz="1800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62000" y="1676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Programme needs</a:t>
            </a:r>
            <a:endParaRPr lang="en-GB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2895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Overall  NRN objectives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3886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NRN specific objectives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4876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NRN operational objectives</a:t>
            </a:r>
            <a:endParaRPr lang="en-GB" sz="2000" dirty="0"/>
          </a:p>
        </p:txBody>
      </p:sp>
      <p:sp>
        <p:nvSpPr>
          <p:cNvPr id="24" name="Oval 23"/>
          <p:cNvSpPr/>
          <p:nvPr/>
        </p:nvSpPr>
        <p:spPr>
          <a:xfrm>
            <a:off x="6705600" y="1371600"/>
            <a:ext cx="22098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 flipH="1">
            <a:off x="6629400" y="1524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SROI – based assessment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05400" y="2895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Actual  ‘</a:t>
            </a:r>
            <a:r>
              <a:rPr lang="en-GB" b="1" dirty="0" err="1" smtClean="0">
                <a:solidFill>
                  <a:srgbClr val="C00000"/>
                </a:solidFill>
              </a:rPr>
              <a:t>stakeholder’outcomes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 rot="2884681">
            <a:off x="5248870" y="4351115"/>
            <a:ext cx="483427" cy="1037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7315200" y="3962400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Indicators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2895600"/>
            <a:ext cx="104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Values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1371600" y="2438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 rot="19148918">
            <a:off x="1771827" y="5505554"/>
            <a:ext cx="413207" cy="952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Down Arrow 38"/>
          <p:cNvSpPr/>
          <p:nvPr/>
        </p:nvSpPr>
        <p:spPr>
          <a:xfrm>
            <a:off x="1371600" y="4572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Down Arrow 39"/>
          <p:cNvSpPr/>
          <p:nvPr/>
        </p:nvSpPr>
        <p:spPr>
          <a:xfrm>
            <a:off x="1447800" y="35052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 rot="13324158" flipH="1">
            <a:off x="4384277" y="5473364"/>
            <a:ext cx="317355" cy="926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Up Arrow 41"/>
          <p:cNvSpPr/>
          <p:nvPr/>
        </p:nvSpPr>
        <p:spPr>
          <a:xfrm>
            <a:off x="4419600" y="44958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Up Arrow 42"/>
          <p:cNvSpPr/>
          <p:nvPr/>
        </p:nvSpPr>
        <p:spPr>
          <a:xfrm>
            <a:off x="4343400" y="23622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Up Arrow 43"/>
          <p:cNvSpPr/>
          <p:nvPr/>
        </p:nvSpPr>
        <p:spPr>
          <a:xfrm>
            <a:off x="4343400" y="35052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ight Arrow 44"/>
          <p:cNvSpPr/>
          <p:nvPr/>
        </p:nvSpPr>
        <p:spPr>
          <a:xfrm rot="891732">
            <a:off x="6535121" y="3909060"/>
            <a:ext cx="853778" cy="623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Up Arrow 45"/>
          <p:cNvSpPr/>
          <p:nvPr/>
        </p:nvSpPr>
        <p:spPr>
          <a:xfrm>
            <a:off x="7772400" y="3429000"/>
            <a:ext cx="4572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Up Arrow 46"/>
          <p:cNvSpPr/>
          <p:nvPr/>
        </p:nvSpPr>
        <p:spPr>
          <a:xfrm>
            <a:off x="7620000" y="2362200"/>
            <a:ext cx="5334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019800" cy="1143000"/>
          </a:xfrm>
        </p:spPr>
        <p:txBody>
          <a:bodyPr/>
          <a:lstStyle/>
          <a:p>
            <a:pPr algn="l"/>
            <a:r>
              <a:rPr lang="en-GB" sz="4000" b="1" dirty="0" smtClean="0"/>
              <a:t>Framework construction</a:t>
            </a:r>
            <a:endParaRPr lang="en-GB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133599"/>
          <a:ext cx="8763000" cy="419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757"/>
                <a:gridCol w="1504757"/>
                <a:gridCol w="1416243"/>
                <a:gridCol w="1416243"/>
                <a:gridCol w="1416243"/>
                <a:gridCol w="1504757"/>
              </a:tblGrid>
              <a:tr h="203788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Stakeholder /beneficiary 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No. beneficiaries </a:t>
                      </a:r>
                      <a:r>
                        <a:rPr lang="en-GB" sz="1600" baseline="0" dirty="0" smtClean="0"/>
                        <a:t> &amp; grant size (England)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Outcome incidence (Indicator value*No beneficiaries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Incidence</a:t>
                      </a:r>
                      <a:r>
                        <a:rPr lang="en-GB" sz="1600" baseline="0" dirty="0" smtClean="0"/>
                        <a:t> after deadweight, attribution and displacement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 Annual value produced (Proxy*</a:t>
                      </a:r>
                    </a:p>
                    <a:p>
                      <a:r>
                        <a:rPr lang="en-GB" sz="1600" dirty="0" smtClean="0"/>
                        <a:t>attributable</a:t>
                      </a:r>
                      <a:r>
                        <a:rPr lang="en-GB" sz="1600" baseline="0" dirty="0" smtClean="0"/>
                        <a:t> incidence)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Present Value</a:t>
                      </a:r>
                    </a:p>
                    <a:p>
                      <a:r>
                        <a:rPr lang="en-GB" sz="1600" dirty="0" smtClean="0"/>
                        <a:t>(Sum of 5 year values; drop off  20% </a:t>
                      </a:r>
                      <a:r>
                        <a:rPr lang="en-GB" sz="1600" dirty="0" err="1" smtClean="0"/>
                        <a:t>p.a</a:t>
                      </a:r>
                      <a:r>
                        <a:rPr lang="en-GB" sz="1600" dirty="0" smtClean="0"/>
                        <a:t> / Discount rate 3.5%)</a:t>
                      </a:r>
                      <a:endParaRPr lang="en-GB" sz="1600" dirty="0"/>
                    </a:p>
                  </a:txBody>
                  <a:tcPr/>
                </a:tc>
              </a:tr>
              <a:tr h="53827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538279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1076558">
                <a:tc gridSpan="6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696</Words>
  <Application>Microsoft Office PowerPoint</Application>
  <PresentationFormat>On-screen Show (4:3)</PresentationFormat>
  <Paragraphs>169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‘SROI as an assessment tool for NRN activities’</vt:lpstr>
      <vt:lpstr>Introduction</vt:lpstr>
      <vt:lpstr>Main elements of SROI</vt:lpstr>
      <vt:lpstr>Measuring impact of outcomes</vt:lpstr>
      <vt:lpstr>Impact map</vt:lpstr>
      <vt:lpstr>Impact map (Continued)</vt:lpstr>
      <vt:lpstr>Valuation under SROI</vt:lpstr>
      <vt:lpstr>The SROI approach – where does it fit in the NRN logic?</vt:lpstr>
      <vt:lpstr>Framework construction</vt:lpstr>
      <vt:lpstr>Example – financial proxies for Axis 3 outcomes</vt:lpstr>
      <vt:lpstr>Principles of SROI</vt:lpstr>
    </vt:vector>
  </TitlesOfParts>
  <Company>UoG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CCRI</dc:creator>
  <cp:keywords>CCRI;PPT</cp:keywords>
  <cp:lastModifiedBy>JRP</cp:lastModifiedBy>
  <cp:revision>59</cp:revision>
  <dcterms:created xsi:type="dcterms:W3CDTF">2008-02-28T14:59:17Z</dcterms:created>
  <dcterms:modified xsi:type="dcterms:W3CDTF">2014-05-08T09:06:52Z</dcterms:modified>
</cp:coreProperties>
</file>