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3" r:id="rId2"/>
    <p:sldId id="262" r:id="rId3"/>
    <p:sldId id="303" r:id="rId4"/>
    <p:sldId id="266" r:id="rId5"/>
    <p:sldId id="271" r:id="rId6"/>
    <p:sldId id="269" r:id="rId7"/>
    <p:sldId id="270" r:id="rId8"/>
    <p:sldId id="272" r:id="rId9"/>
    <p:sldId id="306" r:id="rId10"/>
    <p:sldId id="275" r:id="rId11"/>
    <p:sldId id="276" r:id="rId12"/>
    <p:sldId id="277" r:id="rId13"/>
    <p:sldId id="304" r:id="rId14"/>
    <p:sldId id="280" r:id="rId15"/>
    <p:sldId id="281" r:id="rId16"/>
    <p:sldId id="282" r:id="rId17"/>
    <p:sldId id="284" r:id="rId18"/>
    <p:sldId id="305" r:id="rId19"/>
    <p:sldId id="286" r:id="rId20"/>
    <p:sldId id="300" r:id="rId21"/>
    <p:sldId id="302" r:id="rId22"/>
    <p:sldId id="289" r:id="rId23"/>
    <p:sldId id="291" r:id="rId24"/>
    <p:sldId id="293" r:id="rId25"/>
    <p:sldId id="294" r:id="rId26"/>
    <p:sldId id="295" r:id="rId27"/>
    <p:sldId id="301" r:id="rId28"/>
    <p:sldId id="297" r:id="rId29"/>
    <p:sldId id="298" r:id="rId30"/>
    <p:sldId id="299" r:id="rId31"/>
    <p:sldId id="264"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55A"/>
    <a:srgbClr val="11A99D"/>
    <a:srgbClr val="11A9C5"/>
    <a:srgbClr val="D2A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8929" autoAdjust="0"/>
  </p:normalViewPr>
  <p:slideViewPr>
    <p:cSldViewPr>
      <p:cViewPr varScale="1">
        <p:scale>
          <a:sx n="81" d="100"/>
          <a:sy n="81" d="100"/>
        </p:scale>
        <p:origin x="120" y="6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5C6E891-3C43-44E9-A871-6BDCAC8FF41E}" type="datetimeFigureOut">
              <a:rPr lang="en-GB" smtClean="0"/>
              <a:t>19/06/2018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F7049E4-81DC-4FFC-98DF-3970187CAE2A}" type="slidenum">
              <a:rPr lang="en-GB" smtClean="0"/>
              <a:t>‹#›</a:t>
            </a:fld>
            <a:endParaRPr lang="en-GB"/>
          </a:p>
        </p:txBody>
      </p:sp>
    </p:spTree>
    <p:extLst>
      <p:ext uri="{BB962C8B-B14F-4D97-AF65-F5344CB8AC3E}">
        <p14:creationId xmlns:p14="http://schemas.microsoft.com/office/powerpoint/2010/main" val="1774330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8A561D6-F224-4DDA-BF0E-A0F6DFC39377}" type="datetimeFigureOut">
              <a:rPr lang="en-GB" smtClean="0"/>
              <a:t>19/06/2018</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0DAA4DB-D318-4DEE-B9E4-40AA83C8D399}" type="slidenum">
              <a:rPr lang="en-GB" smtClean="0"/>
              <a:t>‹#›</a:t>
            </a:fld>
            <a:endParaRPr lang="en-GB"/>
          </a:p>
        </p:txBody>
      </p:sp>
    </p:spTree>
    <p:extLst>
      <p:ext uri="{BB962C8B-B14F-4D97-AF65-F5344CB8AC3E}">
        <p14:creationId xmlns:p14="http://schemas.microsoft.com/office/powerpoint/2010/main" val="243761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We are overshooting the planet’s limits to sustain a safe, humanly habitable environment while still failing to address key social concerns adequately.</a:t>
            </a:r>
          </a:p>
          <a:p>
            <a:pPr marL="0" indent="0">
              <a:buNone/>
            </a:pPr>
            <a:r>
              <a:rPr lang="en-GB" dirty="0" smtClean="0"/>
              <a:t> </a:t>
            </a:r>
          </a:p>
          <a:p>
            <a:r>
              <a:rPr lang="en-GB" dirty="0"/>
              <a:t>Sustainable development might be ‘covered’ by Geography teachers but it is  tackled (or not) by everyone.  </a:t>
            </a:r>
          </a:p>
          <a:p>
            <a:endParaRPr lang="en-GB" dirty="0"/>
          </a:p>
          <a:p>
            <a:pPr marL="0" indent="0">
              <a:buNone/>
            </a:pPr>
            <a:r>
              <a:rPr lang="en-GB" dirty="0" smtClean="0"/>
              <a:t>It’s our choice. We either choose to ignore these issues  as irrelevant, and thus we remain part of the problem, or we engage in whatever capacity we find ourselves, seeing the connections between our own work and wider concerns. </a:t>
            </a:r>
          </a:p>
          <a:p>
            <a:pPr marL="0" indent="0">
              <a:buNone/>
            </a:pPr>
            <a:endParaRPr lang="en-GB" dirty="0"/>
          </a:p>
          <a:p>
            <a:r>
              <a:rPr lang="en-GB" dirty="0" smtClean="0"/>
              <a:t>For teacher educators this distinction is magnified immensely. </a:t>
            </a:r>
          </a:p>
          <a:p>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E903D399-50CC-434E-BFF8-636BA590F0B9}" type="slidenum">
              <a:rPr lang="en-GB" smtClean="0"/>
              <a:t>6</a:t>
            </a:fld>
            <a:endParaRPr lang="en-GB"/>
          </a:p>
        </p:txBody>
      </p:sp>
    </p:spTree>
    <p:extLst>
      <p:ext uri="{BB962C8B-B14F-4D97-AF65-F5344CB8AC3E}">
        <p14:creationId xmlns:p14="http://schemas.microsoft.com/office/powerpoint/2010/main" val="193157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B7AF66-7B07-46CB-B728-57F70A4F11C4}" type="slidenum">
              <a:rPr lang="en-GB" smtClean="0"/>
              <a:t>22</a:t>
            </a:fld>
            <a:endParaRPr lang="en-GB" dirty="0"/>
          </a:p>
        </p:txBody>
      </p:sp>
    </p:spTree>
    <p:extLst>
      <p:ext uri="{BB962C8B-B14F-4D97-AF65-F5344CB8AC3E}">
        <p14:creationId xmlns:p14="http://schemas.microsoft.com/office/powerpoint/2010/main" val="1960084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623271"/>
            <a:ext cx="10363200" cy="1470025"/>
          </a:xfrm>
        </p:spPr>
        <p:txBody>
          <a:bodyPr/>
          <a:lstStyle>
            <a:lvl1pPr>
              <a:defRPr>
                <a:solidFill>
                  <a:schemeClr val="tx2">
                    <a:lumMod val="75000"/>
                  </a:schemeClr>
                </a:solidFill>
              </a:defRPr>
            </a:lvl1pPr>
          </a:lstStyle>
          <a:p>
            <a:r>
              <a:rPr lang="en-US" smtClean="0"/>
              <a:t>Click to edit Master title style</a:t>
            </a:r>
            <a:endParaRPr lang="en-GB" dirty="0"/>
          </a:p>
        </p:txBody>
      </p:sp>
      <p:pic>
        <p:nvPicPr>
          <p:cNvPr id="7" name="Picture 6">
            <a:extLst>
              <a:ext uri="{FF2B5EF4-FFF2-40B4-BE49-F238E27FC236}">
                <a16:creationId xmlns:a16="http://schemas.microsoft.com/office/drawing/2014/main" id="{172394B3-AE17-4F6D-BA29-A73A8C0158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9556" y="77708"/>
            <a:ext cx="7992888" cy="4664109"/>
          </a:xfrm>
          <a:prstGeom prst="rect">
            <a:avLst/>
          </a:prstGeom>
        </p:spPr>
      </p:pic>
      <p:grpSp>
        <p:nvGrpSpPr>
          <p:cNvPr id="8" name="Group 7">
            <a:extLst>
              <a:ext uri="{FF2B5EF4-FFF2-40B4-BE49-F238E27FC236}">
                <a16:creationId xmlns:a16="http://schemas.microsoft.com/office/drawing/2014/main" id="{C5030C2D-2113-45D5-83ED-ABCAE3B8CF56}"/>
              </a:ext>
            </a:extLst>
          </p:cNvPr>
          <p:cNvGrpSpPr/>
          <p:nvPr userDrawn="1"/>
        </p:nvGrpSpPr>
        <p:grpSpPr>
          <a:xfrm>
            <a:off x="275353" y="6039291"/>
            <a:ext cx="3300367" cy="703337"/>
            <a:chOff x="206515" y="6039290"/>
            <a:chExt cx="3039848" cy="703337"/>
          </a:xfrm>
        </p:grpSpPr>
        <p:pic>
          <p:nvPicPr>
            <p:cNvPr id="9" name="Picture 8">
              <a:extLst>
                <a:ext uri="{FF2B5EF4-FFF2-40B4-BE49-F238E27FC236}">
                  <a16:creationId xmlns:a16="http://schemas.microsoft.com/office/drawing/2014/main" id="{8F0A8128-D80E-46B5-9E08-FCE9AE28C1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515" y="6219310"/>
              <a:ext cx="3039848" cy="523317"/>
            </a:xfrm>
            <a:prstGeom prst="rect">
              <a:avLst/>
            </a:prstGeom>
          </p:spPr>
        </p:pic>
        <p:sp>
          <p:nvSpPr>
            <p:cNvPr id="10" name="TextBox 9">
              <a:extLst>
                <a:ext uri="{FF2B5EF4-FFF2-40B4-BE49-F238E27FC236}">
                  <a16:creationId xmlns:a16="http://schemas.microsoft.com/office/drawing/2014/main" id="{20DB2A76-FD2D-4F65-8D18-5F907BA8291E}"/>
                </a:ext>
              </a:extLst>
            </p:cNvPr>
            <p:cNvSpPr txBox="1"/>
            <p:nvPr/>
          </p:nvSpPr>
          <p:spPr>
            <a:xfrm>
              <a:off x="1286635" y="6039290"/>
              <a:ext cx="1080120" cy="215444"/>
            </a:xfrm>
            <a:prstGeom prst="rect">
              <a:avLst/>
            </a:prstGeom>
            <a:noFill/>
          </p:spPr>
          <p:txBody>
            <a:bodyPr wrap="square" rtlCol="0">
              <a:spAutoFit/>
            </a:bodyPr>
            <a:lstStyle/>
            <a:p>
              <a:r>
                <a:rPr lang="en-GB" sz="800" dirty="0">
                  <a:solidFill>
                    <a:schemeClr val="bg1">
                      <a:lumMod val="50000"/>
                    </a:schemeClr>
                  </a:solidFill>
                  <a:latin typeface="Arial" panose="020B0604020202020204" pitchFamily="34" charset="0"/>
                  <a:cs typeface="Arial" panose="020B0604020202020204" pitchFamily="34" charset="0"/>
                </a:rPr>
                <a:t>Headline Sponsor</a:t>
              </a:r>
            </a:p>
          </p:txBody>
        </p:sp>
      </p:grpSp>
    </p:spTree>
    <p:extLst>
      <p:ext uri="{BB962C8B-B14F-4D97-AF65-F5344CB8AC3E}">
        <p14:creationId xmlns:p14="http://schemas.microsoft.com/office/powerpoint/2010/main" val="199608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144141-5CE0-4A68-B366-3D765705B4D6}" type="datetimeFigureOut">
              <a:rPr lang="en-GB" smtClean="0"/>
              <a:t>19/06/2018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3F522-7FE2-4621-B553-C9FD50709387}" type="slidenum">
              <a:rPr lang="en-GB" smtClean="0"/>
              <a:t>‹#›</a:t>
            </a:fld>
            <a:endParaRPr lang="en-GB"/>
          </a:p>
        </p:txBody>
      </p:sp>
    </p:spTree>
    <p:extLst>
      <p:ext uri="{BB962C8B-B14F-4D97-AF65-F5344CB8AC3E}">
        <p14:creationId xmlns:p14="http://schemas.microsoft.com/office/powerpoint/2010/main" val="420107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144141-5CE0-4A68-B366-3D765705B4D6}" type="datetimeFigureOut">
              <a:rPr lang="en-GB" smtClean="0"/>
              <a:t>19/06/2018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3F522-7FE2-4621-B553-C9FD50709387}" type="slidenum">
              <a:rPr lang="en-GB" smtClean="0"/>
              <a:t>‹#›</a:t>
            </a:fld>
            <a:endParaRPr lang="en-GB"/>
          </a:p>
        </p:txBody>
      </p:sp>
    </p:spTree>
    <p:extLst>
      <p:ext uri="{BB962C8B-B14F-4D97-AF65-F5344CB8AC3E}">
        <p14:creationId xmlns:p14="http://schemas.microsoft.com/office/powerpoint/2010/main" val="3419287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144141-5CE0-4A68-B366-3D765705B4D6}" type="datetimeFigureOut">
              <a:rPr lang="en-GB" smtClean="0"/>
              <a:t>19/06/2018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3F522-7FE2-4621-B553-C9FD50709387}" type="slidenum">
              <a:rPr lang="en-GB" smtClean="0"/>
              <a:t>‹#›</a:t>
            </a:fld>
            <a:endParaRPr lang="en-GB"/>
          </a:p>
        </p:txBody>
      </p:sp>
    </p:spTree>
    <p:extLst>
      <p:ext uri="{BB962C8B-B14F-4D97-AF65-F5344CB8AC3E}">
        <p14:creationId xmlns:p14="http://schemas.microsoft.com/office/powerpoint/2010/main" val="22055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846773" cy="997098"/>
          </a:xfrm>
        </p:spPr>
        <p:txBody>
          <a:bodyPr>
            <a:normAutofit/>
          </a:bodyPr>
          <a:lstStyle>
            <a:lvl1pPr algn="l">
              <a:defRPr sz="4000">
                <a:solidFill>
                  <a:schemeClr val="tx2">
                    <a:lumMod val="75000"/>
                  </a:schemeClr>
                </a:solidFill>
              </a:defRPr>
            </a:lvl1pPr>
          </a:lstStyle>
          <a:p>
            <a:r>
              <a:rPr lang="en-US" smtClean="0"/>
              <a:t>Click to edit Master title style</a:t>
            </a:r>
            <a:endParaRPr lang="en-GB"/>
          </a:p>
        </p:txBody>
      </p:sp>
      <p:sp>
        <p:nvSpPr>
          <p:cNvPr id="3" name="Content Placeholder 2"/>
          <p:cNvSpPr>
            <a:spLocks noGrp="1"/>
          </p:cNvSpPr>
          <p:nvPr>
            <p:ph idx="1"/>
          </p:nvPr>
        </p:nvSpPr>
        <p:spPr>
          <a:xfrm>
            <a:off x="609600" y="1600200"/>
            <a:ext cx="10972800" cy="475412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10" name="Group 9">
            <a:extLst>
              <a:ext uri="{FF2B5EF4-FFF2-40B4-BE49-F238E27FC236}">
                <a16:creationId xmlns:a16="http://schemas.microsoft.com/office/drawing/2014/main" id="{78B26C59-088D-4D36-9BEA-BD5B3DEE5EAC}"/>
              </a:ext>
            </a:extLst>
          </p:cNvPr>
          <p:cNvGrpSpPr/>
          <p:nvPr userDrawn="1"/>
        </p:nvGrpSpPr>
        <p:grpSpPr>
          <a:xfrm>
            <a:off x="389916" y="1403776"/>
            <a:ext cx="11401267" cy="32195"/>
            <a:chOff x="292437" y="1403775"/>
            <a:chExt cx="8550950" cy="32195"/>
          </a:xfrm>
        </p:grpSpPr>
        <p:cxnSp>
          <p:nvCxnSpPr>
            <p:cNvPr id="7" name="Straight Connector 6">
              <a:extLst>
                <a:ext uri="{FF2B5EF4-FFF2-40B4-BE49-F238E27FC236}">
                  <a16:creationId xmlns:a16="http://schemas.microsoft.com/office/drawing/2014/main" id="{5BD777E1-6E58-4532-B219-E5CC3DB543DA}"/>
                </a:ext>
              </a:extLst>
            </p:cNvPr>
            <p:cNvCxnSpPr/>
            <p:nvPr userDrawn="1"/>
          </p:nvCxnSpPr>
          <p:spPr>
            <a:xfrm>
              <a:off x="292437" y="1403775"/>
              <a:ext cx="85509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812C565-C9CB-4A1E-B3E1-9D2DFB5CEA36}"/>
                </a:ext>
              </a:extLst>
            </p:cNvPr>
            <p:cNvCxnSpPr/>
            <p:nvPr userDrawn="1"/>
          </p:nvCxnSpPr>
          <p:spPr>
            <a:xfrm>
              <a:off x="292437" y="1435970"/>
              <a:ext cx="85509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pic>
        <p:nvPicPr>
          <p:cNvPr id="11" name="Picture 10">
            <a:extLst>
              <a:ext uri="{FF2B5EF4-FFF2-40B4-BE49-F238E27FC236}">
                <a16:creationId xmlns:a16="http://schemas.microsoft.com/office/drawing/2014/main" id="{B3591019-4019-44AA-BA46-AF9FE126BA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4432" y="260648"/>
            <a:ext cx="1806751" cy="1038384"/>
          </a:xfrm>
          <a:prstGeom prst="rect">
            <a:avLst/>
          </a:prstGeom>
        </p:spPr>
      </p:pic>
    </p:spTree>
    <p:extLst>
      <p:ext uri="{BB962C8B-B14F-4D97-AF65-F5344CB8AC3E}">
        <p14:creationId xmlns:p14="http://schemas.microsoft.com/office/powerpoint/2010/main" val="154311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8846773" cy="997098"/>
          </a:xfrm>
        </p:spPr>
        <p:txBody>
          <a:bodyPr>
            <a:normAutofit/>
          </a:bodyPr>
          <a:lstStyle>
            <a:lvl1pPr algn="l">
              <a:defRPr sz="4000">
                <a:solidFill>
                  <a:schemeClr val="tx2">
                    <a:lumMod val="75000"/>
                  </a:schemeClr>
                </a:solidFill>
              </a:defRPr>
            </a:lvl1pPr>
          </a:lstStyle>
          <a:p>
            <a:r>
              <a:rPr lang="en-US" dirty="0"/>
              <a:t>FINAL SLIDE</a:t>
            </a:r>
            <a:endParaRPr lang="en-GB" dirty="0"/>
          </a:p>
        </p:txBody>
      </p:sp>
      <p:grpSp>
        <p:nvGrpSpPr>
          <p:cNvPr id="10" name="Group 9">
            <a:extLst>
              <a:ext uri="{FF2B5EF4-FFF2-40B4-BE49-F238E27FC236}">
                <a16:creationId xmlns:a16="http://schemas.microsoft.com/office/drawing/2014/main" id="{78B26C59-088D-4D36-9BEA-BD5B3DEE5EAC}"/>
              </a:ext>
            </a:extLst>
          </p:cNvPr>
          <p:cNvGrpSpPr/>
          <p:nvPr userDrawn="1"/>
        </p:nvGrpSpPr>
        <p:grpSpPr>
          <a:xfrm>
            <a:off x="389916" y="1403776"/>
            <a:ext cx="11401267" cy="32195"/>
            <a:chOff x="292437" y="1403775"/>
            <a:chExt cx="8550950" cy="32195"/>
          </a:xfrm>
        </p:grpSpPr>
        <p:cxnSp>
          <p:nvCxnSpPr>
            <p:cNvPr id="7" name="Straight Connector 6">
              <a:extLst>
                <a:ext uri="{FF2B5EF4-FFF2-40B4-BE49-F238E27FC236}">
                  <a16:creationId xmlns:a16="http://schemas.microsoft.com/office/drawing/2014/main" id="{5BD777E1-6E58-4532-B219-E5CC3DB543DA}"/>
                </a:ext>
              </a:extLst>
            </p:cNvPr>
            <p:cNvCxnSpPr/>
            <p:nvPr userDrawn="1"/>
          </p:nvCxnSpPr>
          <p:spPr>
            <a:xfrm>
              <a:off x="292437" y="1403775"/>
              <a:ext cx="85509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812C565-C9CB-4A1E-B3E1-9D2DFB5CEA36}"/>
                </a:ext>
              </a:extLst>
            </p:cNvPr>
            <p:cNvCxnSpPr/>
            <p:nvPr userDrawn="1"/>
          </p:nvCxnSpPr>
          <p:spPr>
            <a:xfrm>
              <a:off x="292437" y="1435970"/>
              <a:ext cx="85509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pic>
        <p:nvPicPr>
          <p:cNvPr id="8" name="Picture 7">
            <a:extLst>
              <a:ext uri="{FF2B5EF4-FFF2-40B4-BE49-F238E27FC236}">
                <a16:creationId xmlns:a16="http://schemas.microsoft.com/office/drawing/2014/main" id="{A5CDC49F-5FCB-43D4-98E3-9C032FB6F3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993" t="10000" r="11992" b="25001"/>
          <a:stretch/>
        </p:blipFill>
        <p:spPr>
          <a:xfrm>
            <a:off x="2171564" y="1493493"/>
            <a:ext cx="7848872" cy="4463607"/>
          </a:xfrm>
          <a:prstGeom prst="rect">
            <a:avLst/>
          </a:prstGeom>
        </p:spPr>
      </p:pic>
      <p:pic>
        <p:nvPicPr>
          <p:cNvPr id="15" name="Picture 14">
            <a:extLst>
              <a:ext uri="{FF2B5EF4-FFF2-40B4-BE49-F238E27FC236}">
                <a16:creationId xmlns:a16="http://schemas.microsoft.com/office/drawing/2014/main" id="{EC469514-53C8-4643-A495-94EB03846F3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9594" t="73728" r="11992" b="12217"/>
          <a:stretch/>
        </p:blipFill>
        <p:spPr>
          <a:xfrm>
            <a:off x="9576629" y="6021288"/>
            <a:ext cx="2319181" cy="809710"/>
          </a:xfrm>
          <a:prstGeom prst="rect">
            <a:avLst/>
          </a:prstGeom>
        </p:spPr>
      </p:pic>
      <p:pic>
        <p:nvPicPr>
          <p:cNvPr id="16" name="Picture 15">
            <a:extLst>
              <a:ext uri="{FF2B5EF4-FFF2-40B4-BE49-F238E27FC236}">
                <a16:creationId xmlns:a16="http://schemas.microsoft.com/office/drawing/2014/main" id="{1C7DD99C-F6AE-4AE4-944A-C4EB6979DBE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993" t="73728" r="46999" b="12217"/>
          <a:stretch/>
        </p:blipFill>
        <p:spPr>
          <a:xfrm>
            <a:off x="4445817" y="5715634"/>
            <a:ext cx="3300367" cy="809710"/>
          </a:xfrm>
          <a:prstGeom prst="rect">
            <a:avLst/>
          </a:prstGeom>
        </p:spPr>
      </p:pic>
      <p:grpSp>
        <p:nvGrpSpPr>
          <p:cNvPr id="17" name="Group 16">
            <a:extLst>
              <a:ext uri="{FF2B5EF4-FFF2-40B4-BE49-F238E27FC236}">
                <a16:creationId xmlns:a16="http://schemas.microsoft.com/office/drawing/2014/main" id="{A32AFBAB-18B3-4EC7-92F7-B8DAF83FB74F}"/>
              </a:ext>
            </a:extLst>
          </p:cNvPr>
          <p:cNvGrpSpPr/>
          <p:nvPr userDrawn="1"/>
        </p:nvGrpSpPr>
        <p:grpSpPr>
          <a:xfrm>
            <a:off x="275353" y="6039291"/>
            <a:ext cx="3300367" cy="703337"/>
            <a:chOff x="206515" y="6039290"/>
            <a:chExt cx="3039848" cy="703337"/>
          </a:xfrm>
        </p:grpSpPr>
        <p:pic>
          <p:nvPicPr>
            <p:cNvPr id="18" name="Picture 17">
              <a:extLst>
                <a:ext uri="{FF2B5EF4-FFF2-40B4-BE49-F238E27FC236}">
                  <a16:creationId xmlns:a16="http://schemas.microsoft.com/office/drawing/2014/main" id="{577E664C-5CA4-4B32-A808-FCCFDB396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515" y="6219310"/>
              <a:ext cx="3039848" cy="523317"/>
            </a:xfrm>
            <a:prstGeom prst="rect">
              <a:avLst/>
            </a:prstGeom>
          </p:spPr>
        </p:pic>
        <p:sp>
          <p:nvSpPr>
            <p:cNvPr id="19" name="TextBox 18">
              <a:extLst>
                <a:ext uri="{FF2B5EF4-FFF2-40B4-BE49-F238E27FC236}">
                  <a16:creationId xmlns:a16="http://schemas.microsoft.com/office/drawing/2014/main" id="{774A9F07-70CB-45CB-9BAE-73D941F9B0FD}"/>
                </a:ext>
              </a:extLst>
            </p:cNvPr>
            <p:cNvSpPr txBox="1"/>
            <p:nvPr/>
          </p:nvSpPr>
          <p:spPr>
            <a:xfrm>
              <a:off x="1286635" y="6039290"/>
              <a:ext cx="1080120" cy="215444"/>
            </a:xfrm>
            <a:prstGeom prst="rect">
              <a:avLst/>
            </a:prstGeom>
            <a:noFill/>
          </p:spPr>
          <p:txBody>
            <a:bodyPr wrap="square" rtlCol="0">
              <a:spAutoFit/>
            </a:bodyPr>
            <a:lstStyle/>
            <a:p>
              <a:r>
                <a:rPr lang="en-GB" sz="800" dirty="0">
                  <a:solidFill>
                    <a:schemeClr val="bg1">
                      <a:lumMod val="50000"/>
                    </a:schemeClr>
                  </a:solidFill>
                  <a:latin typeface="Arial" panose="020B0604020202020204" pitchFamily="34" charset="0"/>
                  <a:cs typeface="Arial" panose="020B0604020202020204" pitchFamily="34" charset="0"/>
                </a:rPr>
                <a:t>Headline Sponsor</a:t>
              </a:r>
            </a:p>
          </p:txBody>
        </p:sp>
      </p:grpSp>
      <p:pic>
        <p:nvPicPr>
          <p:cNvPr id="20" name="Picture 19">
            <a:extLst>
              <a:ext uri="{FF2B5EF4-FFF2-40B4-BE49-F238E27FC236}">
                <a16:creationId xmlns:a16="http://schemas.microsoft.com/office/drawing/2014/main" id="{FC9058CA-A482-41FF-A2B5-591997CBA9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84432" y="260648"/>
            <a:ext cx="1806751" cy="1038384"/>
          </a:xfrm>
          <a:prstGeom prst="rect">
            <a:avLst/>
          </a:prstGeom>
        </p:spPr>
      </p:pic>
    </p:spTree>
    <p:extLst>
      <p:ext uri="{BB962C8B-B14F-4D97-AF65-F5344CB8AC3E}">
        <p14:creationId xmlns:p14="http://schemas.microsoft.com/office/powerpoint/2010/main" val="32164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144141-5CE0-4A68-B366-3D765705B4D6}" type="datetimeFigureOut">
              <a:rPr lang="en-GB" smtClean="0"/>
              <a:t>19/06/2018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3F522-7FE2-4621-B553-C9FD50709387}" type="slidenum">
              <a:rPr lang="en-GB" smtClean="0"/>
              <a:t>‹#›</a:t>
            </a:fld>
            <a:endParaRPr lang="en-GB"/>
          </a:p>
        </p:txBody>
      </p:sp>
    </p:spTree>
    <p:extLst>
      <p:ext uri="{BB962C8B-B14F-4D97-AF65-F5344CB8AC3E}">
        <p14:creationId xmlns:p14="http://schemas.microsoft.com/office/powerpoint/2010/main" val="91015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144141-5CE0-4A68-B366-3D765705B4D6}" type="datetimeFigureOut">
              <a:rPr lang="en-GB" smtClean="0"/>
              <a:t>19/06/2018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3F522-7FE2-4621-B553-C9FD50709387}" type="slidenum">
              <a:rPr lang="en-GB" smtClean="0"/>
              <a:t>‹#›</a:t>
            </a:fld>
            <a:endParaRPr lang="en-GB"/>
          </a:p>
        </p:txBody>
      </p:sp>
    </p:spTree>
    <p:extLst>
      <p:ext uri="{BB962C8B-B14F-4D97-AF65-F5344CB8AC3E}">
        <p14:creationId xmlns:p14="http://schemas.microsoft.com/office/powerpoint/2010/main" val="1330071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144141-5CE0-4A68-B366-3D765705B4D6}" type="datetimeFigureOut">
              <a:rPr lang="en-GB" smtClean="0"/>
              <a:t>19/06/2018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03F522-7FE2-4621-B553-C9FD50709387}" type="slidenum">
              <a:rPr lang="en-GB" smtClean="0"/>
              <a:t>‹#›</a:t>
            </a:fld>
            <a:endParaRPr lang="en-GB"/>
          </a:p>
        </p:txBody>
      </p:sp>
    </p:spTree>
    <p:extLst>
      <p:ext uri="{BB962C8B-B14F-4D97-AF65-F5344CB8AC3E}">
        <p14:creationId xmlns:p14="http://schemas.microsoft.com/office/powerpoint/2010/main" val="389289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144141-5CE0-4A68-B366-3D765705B4D6}" type="datetimeFigureOut">
              <a:rPr lang="en-GB" smtClean="0"/>
              <a:t>19/06/2018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03F522-7FE2-4621-B553-C9FD50709387}" type="slidenum">
              <a:rPr lang="en-GB" smtClean="0"/>
              <a:t>‹#›</a:t>
            </a:fld>
            <a:endParaRPr lang="en-GB"/>
          </a:p>
        </p:txBody>
      </p:sp>
    </p:spTree>
    <p:extLst>
      <p:ext uri="{BB962C8B-B14F-4D97-AF65-F5344CB8AC3E}">
        <p14:creationId xmlns:p14="http://schemas.microsoft.com/office/powerpoint/2010/main" val="156106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44141-5CE0-4A68-B366-3D765705B4D6}" type="datetimeFigureOut">
              <a:rPr lang="en-GB" smtClean="0"/>
              <a:t>19/06/2018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03F522-7FE2-4621-B553-C9FD50709387}" type="slidenum">
              <a:rPr lang="en-GB" smtClean="0"/>
              <a:t>‹#›</a:t>
            </a:fld>
            <a:endParaRPr lang="en-GB"/>
          </a:p>
        </p:txBody>
      </p:sp>
    </p:spTree>
    <p:extLst>
      <p:ext uri="{BB962C8B-B14F-4D97-AF65-F5344CB8AC3E}">
        <p14:creationId xmlns:p14="http://schemas.microsoft.com/office/powerpoint/2010/main" val="425714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144141-5CE0-4A68-B366-3D765705B4D6}" type="datetimeFigureOut">
              <a:rPr lang="en-GB" smtClean="0"/>
              <a:t>19/06/2018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3F522-7FE2-4621-B553-C9FD50709387}" type="slidenum">
              <a:rPr lang="en-GB" smtClean="0"/>
              <a:t>‹#›</a:t>
            </a:fld>
            <a:endParaRPr lang="en-GB"/>
          </a:p>
        </p:txBody>
      </p:sp>
    </p:spTree>
    <p:extLst>
      <p:ext uri="{BB962C8B-B14F-4D97-AF65-F5344CB8AC3E}">
        <p14:creationId xmlns:p14="http://schemas.microsoft.com/office/powerpoint/2010/main" val="85016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44141-5CE0-4A68-B366-3D765705B4D6}" type="datetimeFigureOut">
              <a:rPr lang="en-GB" smtClean="0"/>
              <a:t>19/06/2018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3F522-7FE2-4621-B553-C9FD50709387}" type="slidenum">
              <a:rPr lang="en-GB" smtClean="0"/>
              <a:t>‹#›</a:t>
            </a:fld>
            <a:endParaRPr lang="en-GB"/>
          </a:p>
        </p:txBody>
      </p:sp>
    </p:spTree>
    <p:extLst>
      <p:ext uri="{BB962C8B-B14F-4D97-AF65-F5344CB8AC3E}">
        <p14:creationId xmlns:p14="http://schemas.microsoft.com/office/powerpoint/2010/main" val="1601879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mailto:rmillican@glos.ac.uk" TargetMode="External"/><Relationship Id="rId2" Type="http://schemas.openxmlformats.org/officeDocument/2006/relationships/hyperlink" Target="mailto:pvare@glos.ac.u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government/speeches/the-purpose-of-educ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95B5-E243-4BE4-8141-F7B3557A4273}"/>
              </a:ext>
            </a:extLst>
          </p:cNvPr>
          <p:cNvSpPr>
            <a:spLocks noGrp="1"/>
          </p:cNvSpPr>
          <p:nvPr>
            <p:ph type="ctrTitle"/>
          </p:nvPr>
        </p:nvSpPr>
        <p:spPr>
          <a:xfrm>
            <a:off x="911424" y="4797152"/>
            <a:ext cx="10363200" cy="1470025"/>
          </a:xfrm>
        </p:spPr>
        <p:txBody>
          <a:bodyPr>
            <a:normAutofit fontScale="90000"/>
          </a:bodyPr>
          <a:lstStyle/>
          <a:p>
            <a:r>
              <a:rPr lang="en-GB" b="1" dirty="0">
                <a:solidFill>
                  <a:srgbClr val="C00000"/>
                </a:solidFill>
              </a:rPr>
              <a:t>A Rounder Sense of </a:t>
            </a:r>
            <a:r>
              <a:rPr lang="en-GB" b="1" dirty="0" smtClean="0">
                <a:solidFill>
                  <a:srgbClr val="C00000"/>
                </a:solidFill>
              </a:rPr>
              <a:t>Purpose</a:t>
            </a:r>
            <a:br>
              <a:rPr lang="en-GB" b="1" dirty="0" smtClean="0">
                <a:solidFill>
                  <a:srgbClr val="C00000"/>
                </a:solidFill>
              </a:rPr>
            </a:br>
            <a:r>
              <a:rPr lang="en-GB" sz="2700" b="1" dirty="0">
                <a:solidFill>
                  <a:srgbClr val="C00000"/>
                </a:solidFill>
              </a:rPr>
              <a:t>Developing competences in Education for Sustainable Development (ESD</a:t>
            </a:r>
            <a:r>
              <a:rPr lang="en-GB" sz="2700" b="1" dirty="0" smtClean="0">
                <a:solidFill>
                  <a:srgbClr val="C00000"/>
                </a:solidFill>
              </a:rPr>
              <a:t>)</a:t>
            </a:r>
            <a:r>
              <a:rPr lang="en-GB" sz="3600" b="1" dirty="0" smtClean="0">
                <a:solidFill>
                  <a:srgbClr val="C00000"/>
                </a:solidFill>
              </a:rPr>
              <a:t/>
            </a:r>
            <a:br>
              <a:rPr lang="en-GB" sz="3600" b="1" dirty="0" smtClean="0">
                <a:solidFill>
                  <a:srgbClr val="C00000"/>
                </a:solidFill>
              </a:rPr>
            </a:br>
            <a:r>
              <a:rPr lang="en-GB" sz="2700" b="1" dirty="0">
                <a:solidFill>
                  <a:srgbClr val="002060"/>
                </a:solidFill>
              </a:rPr>
              <a:t>Paul </a:t>
            </a:r>
            <a:r>
              <a:rPr lang="en-GB" sz="2700" b="1" dirty="0" err="1">
                <a:solidFill>
                  <a:srgbClr val="002060"/>
                </a:solidFill>
              </a:rPr>
              <a:t>Vare</a:t>
            </a:r>
            <a:r>
              <a:rPr lang="en-GB" sz="2700" b="1" dirty="0">
                <a:solidFill>
                  <a:srgbClr val="002060"/>
                </a:solidFill>
              </a:rPr>
              <a:t> &amp; Rick </a:t>
            </a:r>
            <a:r>
              <a:rPr lang="en-GB" sz="2700" b="1" dirty="0" smtClean="0">
                <a:solidFill>
                  <a:srgbClr val="002060"/>
                </a:solidFill>
              </a:rPr>
              <a:t>Millican</a:t>
            </a:r>
            <a:br>
              <a:rPr lang="en-GB" sz="2700" b="1" dirty="0" smtClean="0">
                <a:solidFill>
                  <a:srgbClr val="002060"/>
                </a:solidFill>
              </a:rPr>
            </a:br>
            <a:r>
              <a:rPr lang="en-GB" sz="2700" b="1" dirty="0" smtClean="0">
                <a:solidFill>
                  <a:srgbClr val="002060"/>
                </a:solidFill>
              </a:rPr>
              <a:t>School of Education, University of Gloucestershire</a:t>
            </a:r>
            <a:endParaRPr lang="en-GB" dirty="0"/>
          </a:p>
        </p:txBody>
      </p:sp>
    </p:spTree>
    <p:extLst>
      <p:ext uri="{BB962C8B-B14F-4D97-AF65-F5344CB8AC3E}">
        <p14:creationId xmlns:p14="http://schemas.microsoft.com/office/powerpoint/2010/main" val="1098598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unece.org/fileadmin/_processed_/f/4/csm_TitlePic_02_e70e823a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19736" y="116632"/>
            <a:ext cx="4609292" cy="65912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0228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E50190-DB52-4C20-AB50-62AB29F47283}" type="slidenum">
              <a:rPr lang="en-GB" smtClean="0"/>
              <a:t>11</a:t>
            </a:fld>
            <a:endParaRPr lang="en-GB" dirty="0"/>
          </a:p>
        </p:txBody>
      </p:sp>
      <p:pic>
        <p:nvPicPr>
          <p:cNvPr id="3" name="Picture 2"/>
          <p:cNvPicPr>
            <a:picLocks noChangeAspect="1"/>
          </p:cNvPicPr>
          <p:nvPr/>
        </p:nvPicPr>
        <p:blipFill>
          <a:blip r:embed="rId2"/>
          <a:stretch>
            <a:fillRect/>
          </a:stretch>
        </p:blipFill>
        <p:spPr>
          <a:xfrm>
            <a:off x="1271464" y="0"/>
            <a:ext cx="9614427" cy="6858000"/>
          </a:xfrm>
          <a:prstGeom prst="rect">
            <a:avLst/>
          </a:prstGeom>
        </p:spPr>
      </p:pic>
    </p:spTree>
    <p:extLst>
      <p:ext uri="{BB962C8B-B14F-4D97-AF65-F5344CB8AC3E}">
        <p14:creationId xmlns:p14="http://schemas.microsoft.com/office/powerpoint/2010/main" val="519477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tx2"/>
                </a:solidFill>
              </a:rPr>
              <a:t>We ‘distilled’ the 39 UNECE competences </a:t>
            </a:r>
          </a:p>
        </p:txBody>
      </p:sp>
      <p:sp>
        <p:nvSpPr>
          <p:cNvPr id="3" name="Content Placeholder 2"/>
          <p:cNvSpPr>
            <a:spLocks noGrp="1"/>
          </p:cNvSpPr>
          <p:nvPr>
            <p:ph idx="1"/>
          </p:nvPr>
        </p:nvSpPr>
        <p:spPr/>
        <p:txBody>
          <a:bodyPr/>
          <a:lstStyle/>
          <a:p>
            <a:r>
              <a:rPr lang="en-GB" dirty="0">
                <a:solidFill>
                  <a:schemeClr val="tx2"/>
                </a:solidFill>
              </a:rPr>
              <a:t>Refining, filtering, extracting the essential elements to define 12 </a:t>
            </a:r>
            <a:r>
              <a:rPr lang="en-GB" dirty="0" smtClean="0">
                <a:solidFill>
                  <a:schemeClr val="tx2"/>
                </a:solidFill>
              </a:rPr>
              <a:t>competences</a:t>
            </a:r>
          </a:p>
          <a:p>
            <a:r>
              <a:rPr lang="en-GB" dirty="0" smtClean="0">
                <a:solidFill>
                  <a:schemeClr val="tx2"/>
                </a:solidFill>
              </a:rPr>
              <a:t>(Also </a:t>
            </a:r>
            <a:r>
              <a:rPr lang="en-GB" dirty="0">
                <a:solidFill>
                  <a:schemeClr val="tx2"/>
                </a:solidFill>
              </a:rPr>
              <a:t>using </a:t>
            </a:r>
            <a:r>
              <a:rPr lang="en-GB" dirty="0" err="1">
                <a:solidFill>
                  <a:schemeClr val="tx2"/>
                </a:solidFill>
              </a:rPr>
              <a:t>Wiek</a:t>
            </a:r>
            <a:r>
              <a:rPr lang="en-GB" dirty="0">
                <a:solidFill>
                  <a:schemeClr val="tx2"/>
                </a:solidFill>
              </a:rPr>
              <a:t> </a:t>
            </a:r>
            <a:r>
              <a:rPr lang="en-GB" i="1" dirty="0">
                <a:solidFill>
                  <a:schemeClr val="tx2"/>
                </a:solidFill>
              </a:rPr>
              <a:t>et al</a:t>
            </a:r>
            <a:r>
              <a:rPr lang="en-GB" dirty="0">
                <a:solidFill>
                  <a:schemeClr val="tx2"/>
                </a:solidFill>
              </a:rPr>
              <a:t> 2011 &amp; </a:t>
            </a:r>
            <a:r>
              <a:rPr lang="en-GB" dirty="0" err="1">
                <a:solidFill>
                  <a:schemeClr val="tx2"/>
                </a:solidFill>
              </a:rPr>
              <a:t>Roorda</a:t>
            </a:r>
            <a:r>
              <a:rPr lang="en-GB" dirty="0">
                <a:solidFill>
                  <a:schemeClr val="tx2"/>
                </a:solidFill>
              </a:rPr>
              <a:t> </a:t>
            </a:r>
            <a:r>
              <a:rPr lang="en-GB" dirty="0" smtClean="0">
                <a:solidFill>
                  <a:schemeClr val="tx2"/>
                </a:solidFill>
              </a:rPr>
              <a:t>2012)</a:t>
            </a:r>
            <a:endParaRPr lang="en-GB" dirty="0">
              <a:solidFill>
                <a:schemeClr val="tx2"/>
              </a:solidFill>
            </a:endParaRPr>
          </a:p>
        </p:txBody>
      </p:sp>
    </p:spTree>
    <p:extLst>
      <p:ext uri="{BB962C8B-B14F-4D97-AF65-F5344CB8AC3E}">
        <p14:creationId xmlns:p14="http://schemas.microsoft.com/office/powerpoint/2010/main" val="2364949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The </a:t>
            </a:r>
            <a:r>
              <a:rPr lang="en-US" b="1" dirty="0" smtClean="0">
                <a:solidFill>
                  <a:srgbClr val="C00000"/>
                </a:solidFill>
              </a:rPr>
              <a:t>resulting 12 </a:t>
            </a:r>
            <a:r>
              <a:rPr lang="en-GB" b="1" dirty="0">
                <a:solidFill>
                  <a:srgbClr val="C00000"/>
                </a:solidFill>
              </a:rPr>
              <a:t>competences</a:t>
            </a:r>
            <a:r>
              <a:rPr lang="en-GB" dirty="0">
                <a:solidFill>
                  <a:schemeClr val="bg2"/>
                </a:solidFill>
              </a:rPr>
              <a:t/>
            </a:r>
            <a:br>
              <a:rPr lang="en-GB" dirty="0">
                <a:solidFill>
                  <a:schemeClr val="bg2"/>
                </a:solidFill>
              </a:rPr>
            </a:br>
            <a:endParaRPr lang="en-US" dirty="0">
              <a:solidFill>
                <a:srgbClr val="C00000"/>
              </a:solidFill>
            </a:endParaRPr>
          </a:p>
        </p:txBody>
      </p:sp>
      <p:sp>
        <p:nvSpPr>
          <p:cNvPr id="3" name="Content Placeholder 2"/>
          <p:cNvSpPr>
            <a:spLocks noGrp="1"/>
          </p:cNvSpPr>
          <p:nvPr>
            <p:ph sz="quarter" idx="1"/>
          </p:nvPr>
        </p:nvSpPr>
        <p:spPr>
          <a:xfrm>
            <a:off x="1688112" y="1606949"/>
            <a:ext cx="4441623" cy="4853136"/>
          </a:xfrm>
        </p:spPr>
        <p:txBody>
          <a:bodyPr>
            <a:normAutofit/>
          </a:bodyPr>
          <a:lstStyle/>
          <a:p>
            <a:r>
              <a:rPr lang="en-GB" sz="4000" dirty="0">
                <a:solidFill>
                  <a:srgbClr val="002060"/>
                </a:solidFill>
              </a:rPr>
              <a:t>Systems thinking</a:t>
            </a:r>
          </a:p>
          <a:p>
            <a:r>
              <a:rPr lang="en-GB" sz="4000" dirty="0">
                <a:solidFill>
                  <a:srgbClr val="002060"/>
                </a:solidFill>
              </a:rPr>
              <a:t>Futures thinking</a:t>
            </a:r>
          </a:p>
          <a:p>
            <a:r>
              <a:rPr lang="en-GB" sz="4000" dirty="0">
                <a:solidFill>
                  <a:srgbClr val="002060"/>
                </a:solidFill>
              </a:rPr>
              <a:t>Participation</a:t>
            </a:r>
          </a:p>
          <a:p>
            <a:r>
              <a:rPr lang="en-GB" sz="4000" dirty="0">
                <a:solidFill>
                  <a:srgbClr val="002060"/>
                </a:solidFill>
              </a:rPr>
              <a:t>Attentiveness</a:t>
            </a:r>
          </a:p>
          <a:p>
            <a:r>
              <a:rPr lang="en-GB" sz="4000" dirty="0">
                <a:solidFill>
                  <a:srgbClr val="002060"/>
                </a:solidFill>
              </a:rPr>
              <a:t>Empathy</a:t>
            </a:r>
          </a:p>
          <a:p>
            <a:r>
              <a:rPr lang="en-GB" sz="4000" dirty="0">
                <a:solidFill>
                  <a:srgbClr val="002060"/>
                </a:solidFill>
              </a:rPr>
              <a:t>Engagement</a:t>
            </a:r>
          </a:p>
          <a:p>
            <a:endParaRPr lang="en-GB" dirty="0" smtClean="0">
              <a:solidFill>
                <a:srgbClr val="002060"/>
              </a:solidFill>
            </a:endParaRPr>
          </a:p>
          <a:p>
            <a:endParaRPr lang="en-US" dirty="0">
              <a:solidFill>
                <a:srgbClr val="002060"/>
              </a:solidFill>
            </a:endParaRPr>
          </a:p>
        </p:txBody>
      </p:sp>
      <p:sp>
        <p:nvSpPr>
          <p:cNvPr id="4" name="Slide Number Placeholder 3"/>
          <p:cNvSpPr>
            <a:spLocks noGrp="1"/>
          </p:cNvSpPr>
          <p:nvPr>
            <p:ph type="sldNum" sz="quarter" idx="4294967295"/>
          </p:nvPr>
        </p:nvSpPr>
        <p:spPr/>
        <p:txBody>
          <a:bodyPr/>
          <a:lstStyle/>
          <a:p>
            <a:fld id="{828C39A6-F5B5-4ABC-AB5F-F80AD7DA73D3}" type="slidenum">
              <a:rPr lang="en-US" smtClean="0"/>
              <a:t>13</a:t>
            </a:fld>
            <a:endParaRPr lang="en-US"/>
          </a:p>
        </p:txBody>
      </p:sp>
      <p:sp>
        <p:nvSpPr>
          <p:cNvPr id="5" name="Content Placeholder 2"/>
          <p:cNvSpPr txBox="1">
            <a:spLocks/>
          </p:cNvSpPr>
          <p:nvPr/>
        </p:nvSpPr>
        <p:spPr>
          <a:xfrm>
            <a:off x="6089546" y="1606949"/>
            <a:ext cx="4436049"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4000" dirty="0" err="1">
                <a:solidFill>
                  <a:srgbClr val="002060"/>
                </a:solidFill>
              </a:rPr>
              <a:t>Transdisciplinarity</a:t>
            </a:r>
            <a:r>
              <a:rPr lang="en-GB" sz="4000" dirty="0">
                <a:solidFill>
                  <a:srgbClr val="002060"/>
                </a:solidFill>
              </a:rPr>
              <a:t> </a:t>
            </a:r>
          </a:p>
          <a:p>
            <a:r>
              <a:rPr lang="en-GB" sz="4000" dirty="0">
                <a:solidFill>
                  <a:srgbClr val="002060"/>
                </a:solidFill>
              </a:rPr>
              <a:t>Innovation</a:t>
            </a:r>
          </a:p>
          <a:p>
            <a:r>
              <a:rPr lang="en-GB" sz="4000" dirty="0">
                <a:solidFill>
                  <a:srgbClr val="002060"/>
                </a:solidFill>
              </a:rPr>
              <a:t>Action</a:t>
            </a:r>
          </a:p>
          <a:p>
            <a:r>
              <a:rPr lang="en-GB" sz="4000" dirty="0" smtClean="0">
                <a:solidFill>
                  <a:srgbClr val="002060"/>
                </a:solidFill>
              </a:rPr>
              <a:t>Criticality</a:t>
            </a:r>
            <a:endParaRPr lang="en-GB" sz="4000" dirty="0">
              <a:solidFill>
                <a:srgbClr val="002060"/>
              </a:solidFill>
            </a:endParaRPr>
          </a:p>
          <a:p>
            <a:r>
              <a:rPr lang="en-GB" sz="4000" dirty="0">
                <a:solidFill>
                  <a:srgbClr val="002060"/>
                </a:solidFill>
              </a:rPr>
              <a:t>Responsibility</a:t>
            </a:r>
          </a:p>
          <a:p>
            <a:r>
              <a:rPr lang="en-GB" sz="4000" dirty="0">
                <a:solidFill>
                  <a:srgbClr val="002060"/>
                </a:solidFill>
              </a:rPr>
              <a:t>Decisiveness </a:t>
            </a:r>
          </a:p>
          <a:p>
            <a:endParaRPr lang="en-GB"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308378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solidFill>
                  <a:schemeClr val="tx1"/>
                </a:solidFill>
              </a:rPr>
              <a:t>Arranged in a grid, with</a:t>
            </a:r>
          </a:p>
          <a:p>
            <a:r>
              <a:rPr lang="en-GB" dirty="0">
                <a:solidFill>
                  <a:schemeClr val="tx1"/>
                </a:solidFill>
              </a:rPr>
              <a:t>3 </a:t>
            </a:r>
            <a:r>
              <a:rPr lang="en-GB" dirty="0" smtClean="0">
                <a:solidFill>
                  <a:schemeClr val="tx1"/>
                </a:solidFill>
              </a:rPr>
              <a:t>columns</a:t>
            </a:r>
          </a:p>
          <a:p>
            <a:endParaRPr lang="en-GB" dirty="0">
              <a:solidFill>
                <a:schemeClr val="tx1"/>
              </a:solidFill>
            </a:endParaRPr>
          </a:p>
          <a:p>
            <a:endParaRPr lang="en-GB" dirty="0" smtClean="0">
              <a:solidFill>
                <a:schemeClr val="bg2"/>
              </a:solidFill>
            </a:endParaRPr>
          </a:p>
          <a:p>
            <a:r>
              <a:rPr lang="en-GB" dirty="0" smtClean="0">
                <a:solidFill>
                  <a:schemeClr val="tx1"/>
                </a:solidFill>
              </a:rPr>
              <a:t>4 </a:t>
            </a:r>
            <a:r>
              <a:rPr lang="en-GB" dirty="0">
                <a:solidFill>
                  <a:schemeClr val="tx1"/>
                </a:solidFill>
              </a:rPr>
              <a:t>rows</a:t>
            </a:r>
          </a:p>
          <a:p>
            <a:pPr marL="0" indent="0">
              <a:buNone/>
            </a:pPr>
            <a:endParaRPr lang="en-GB" dirty="0" smtClean="0">
              <a:solidFill>
                <a:schemeClr val="tx1"/>
              </a:solidFill>
            </a:endParaRPr>
          </a:p>
          <a:p>
            <a:pPr marL="0" indent="0">
              <a:buNone/>
            </a:pPr>
            <a:endParaRPr lang="en-GB" dirty="0" smtClean="0">
              <a:solidFill>
                <a:schemeClr val="tx1"/>
              </a:solidFill>
            </a:endParaRPr>
          </a:p>
          <a:p>
            <a:pPr marL="0" indent="0">
              <a:buNone/>
            </a:pPr>
            <a:endParaRPr lang="en-GB" dirty="0"/>
          </a:p>
        </p:txBody>
      </p:sp>
      <p:pic>
        <p:nvPicPr>
          <p:cNvPr id="4" name="Picture 3"/>
          <p:cNvPicPr>
            <a:picLocks noChangeAspect="1"/>
          </p:cNvPicPr>
          <p:nvPr/>
        </p:nvPicPr>
        <p:blipFill>
          <a:blip r:embed="rId2"/>
          <a:stretch>
            <a:fillRect/>
          </a:stretch>
        </p:blipFill>
        <p:spPr>
          <a:xfrm>
            <a:off x="609600" y="2924944"/>
            <a:ext cx="9336458" cy="576064"/>
          </a:xfrm>
          <a:prstGeom prst="rect">
            <a:avLst/>
          </a:prstGeom>
        </p:spPr>
      </p:pic>
      <p:pic>
        <p:nvPicPr>
          <p:cNvPr id="5" name="Picture 4"/>
          <p:cNvPicPr>
            <a:picLocks noChangeAspect="1"/>
          </p:cNvPicPr>
          <p:nvPr/>
        </p:nvPicPr>
        <p:blipFill>
          <a:blip r:embed="rId3"/>
          <a:stretch>
            <a:fillRect/>
          </a:stretch>
        </p:blipFill>
        <p:spPr>
          <a:xfrm>
            <a:off x="609600" y="4581128"/>
            <a:ext cx="1730375" cy="1872208"/>
          </a:xfrm>
          <a:prstGeom prst="rect">
            <a:avLst/>
          </a:prstGeom>
        </p:spPr>
      </p:pic>
    </p:spTree>
    <p:extLst>
      <p:ext uri="{BB962C8B-B14F-4D97-AF65-F5344CB8AC3E}">
        <p14:creationId xmlns:p14="http://schemas.microsoft.com/office/powerpoint/2010/main" val="2882344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solidFill>
                  <a:schemeClr val="tx1"/>
                </a:solidFill>
              </a:rPr>
              <a:t>Each with an explanatory descriptor</a:t>
            </a:r>
          </a:p>
          <a:p>
            <a:endParaRPr lang="en-GB" dirty="0"/>
          </a:p>
        </p:txBody>
      </p:sp>
    </p:spTree>
    <p:extLst>
      <p:ext uri="{BB962C8B-B14F-4D97-AF65-F5344CB8AC3E}">
        <p14:creationId xmlns:p14="http://schemas.microsoft.com/office/powerpoint/2010/main" val="425688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92623561"/>
              </p:ext>
            </p:extLst>
          </p:nvPr>
        </p:nvGraphicFramePr>
        <p:xfrm>
          <a:off x="2351584" y="1"/>
          <a:ext cx="7632849" cy="6857999"/>
        </p:xfrm>
        <a:graphic>
          <a:graphicData uri="http://schemas.openxmlformats.org/drawingml/2006/table">
            <a:tbl>
              <a:tblPr firstRow="1" firstCol="1" bandRow="1">
                <a:tableStyleId>{5940675A-B579-460E-94D1-54222C63F5DA}</a:tableStyleId>
              </a:tblPr>
              <a:tblGrid>
                <a:gridCol w="2543721">
                  <a:extLst>
                    <a:ext uri="{9D8B030D-6E8A-4147-A177-3AD203B41FA5}">
                      <a16:colId xmlns:a16="http://schemas.microsoft.com/office/drawing/2014/main" val="1756407021"/>
                    </a:ext>
                  </a:extLst>
                </a:gridCol>
                <a:gridCol w="2544564">
                  <a:extLst>
                    <a:ext uri="{9D8B030D-6E8A-4147-A177-3AD203B41FA5}">
                      <a16:colId xmlns:a16="http://schemas.microsoft.com/office/drawing/2014/main" val="1495864713"/>
                    </a:ext>
                  </a:extLst>
                </a:gridCol>
                <a:gridCol w="2544564">
                  <a:extLst>
                    <a:ext uri="{9D8B030D-6E8A-4147-A177-3AD203B41FA5}">
                      <a16:colId xmlns:a16="http://schemas.microsoft.com/office/drawing/2014/main" val="786533051"/>
                    </a:ext>
                  </a:extLst>
                </a:gridCol>
              </a:tblGrid>
              <a:tr h="297335">
                <a:tc>
                  <a:txBody>
                    <a:bodyPr/>
                    <a:lstStyle/>
                    <a:p>
                      <a:pPr algn="ctr">
                        <a:spcAft>
                          <a:spcPts val="0"/>
                        </a:spcAft>
                      </a:pPr>
                      <a:r>
                        <a:rPr lang="en-GB" sz="1400" b="1" kern="1200" dirty="0">
                          <a:solidFill>
                            <a:schemeClr val="tx1"/>
                          </a:solidFill>
                          <a:effectLst/>
                          <a:latin typeface="+mn-lt"/>
                          <a:ea typeface="+mn-ea"/>
                          <a:cs typeface="+mn-cs"/>
                        </a:rPr>
                        <a:t>Thinking Holistically</a:t>
                      </a: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b="1" kern="1200" dirty="0">
                          <a:solidFill>
                            <a:schemeClr val="tx1"/>
                          </a:solidFill>
                          <a:effectLst/>
                          <a:latin typeface="+mn-lt"/>
                          <a:ea typeface="+mn-ea"/>
                          <a:cs typeface="+mn-cs"/>
                        </a:rPr>
                        <a:t>Envisioning Change</a:t>
                      </a: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b="1" kern="1200" dirty="0">
                          <a:solidFill>
                            <a:schemeClr val="tx1"/>
                          </a:solidFill>
                          <a:effectLst/>
                          <a:latin typeface="+mn-lt"/>
                          <a:ea typeface="+mn-ea"/>
                          <a:cs typeface="+mn-cs"/>
                        </a:rPr>
                        <a:t>Achieving Transformation</a:t>
                      </a: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8056817"/>
                  </a:ext>
                </a:extLst>
              </a:tr>
              <a:tr h="173054">
                <a:tc gridSpan="3">
                  <a:txBody>
                    <a:bodyPr/>
                    <a:lstStyle/>
                    <a:p>
                      <a:pPr algn="l">
                        <a:spcAft>
                          <a:spcPts val="0"/>
                        </a:spcAft>
                      </a:pPr>
                      <a:r>
                        <a:rPr lang="en-GB" sz="1100" b="1" dirty="0">
                          <a:solidFill>
                            <a:srgbClr val="0070C0"/>
                          </a:solidFill>
                          <a:effectLst/>
                        </a:rPr>
                        <a:t>Integration:</a:t>
                      </a:r>
                      <a:endParaRPr lang="en-GB" sz="11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32930382"/>
                  </a:ext>
                </a:extLst>
              </a:tr>
              <a:tr h="1722926">
                <a:tc>
                  <a:txBody>
                    <a:bodyPr/>
                    <a:lstStyle/>
                    <a:p>
                      <a:pPr marL="0" algn="l" defTabSz="914400" rtl="0" eaLnBrk="1" latinLnBrk="0" hangingPunct="1">
                        <a:spcAft>
                          <a:spcPts val="0"/>
                        </a:spcAft>
                      </a:pPr>
                      <a:r>
                        <a:rPr lang="en-GB" sz="1400" b="1" kern="1200" dirty="0" smtClean="0">
                          <a:solidFill>
                            <a:srgbClr val="C00000"/>
                          </a:solidFill>
                          <a:effectLst/>
                        </a:rPr>
                        <a:t>Systems</a:t>
                      </a:r>
                      <a:endParaRPr lang="en-GB" sz="1400" b="1" kern="1200" dirty="0">
                        <a:solidFill>
                          <a:srgbClr val="C00000"/>
                        </a:solidFill>
                        <a:effectLst/>
                      </a:endParaRPr>
                    </a:p>
                    <a:p>
                      <a:pPr algn="l">
                        <a:spcAft>
                          <a:spcPts val="0"/>
                        </a:spcAft>
                      </a:pPr>
                      <a:r>
                        <a:rPr lang="en-GB" sz="1200" b="1" dirty="0">
                          <a:solidFill>
                            <a:schemeClr val="tx2"/>
                          </a:solidFill>
                          <a:effectLst/>
                        </a:rPr>
                        <a:t>The educator helps learners to develop an understanding of the world as an interconnected whole and to look for connections across our social and natural worlds and consider the consequences of our actions.</a:t>
                      </a:r>
                      <a:endParaRPr lang="en-GB"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Aft>
                          <a:spcPts val="0"/>
                        </a:spcAft>
                      </a:pPr>
                      <a:r>
                        <a:rPr lang="en-GB" sz="1400" b="1" kern="1200" dirty="0" smtClean="0">
                          <a:solidFill>
                            <a:srgbClr val="C00000"/>
                          </a:solidFill>
                          <a:effectLst/>
                          <a:latin typeface="+mn-lt"/>
                          <a:ea typeface="+mn-ea"/>
                          <a:cs typeface="+mn-cs"/>
                        </a:rPr>
                        <a:t>Futures</a:t>
                      </a:r>
                      <a:endParaRPr lang="en-GB" sz="1400" b="1" kern="1200" dirty="0">
                        <a:solidFill>
                          <a:srgbClr val="C00000"/>
                        </a:solidFill>
                        <a:effectLst/>
                        <a:latin typeface="+mn-lt"/>
                        <a:ea typeface="+mn-ea"/>
                        <a:cs typeface="+mn-cs"/>
                      </a:endParaRPr>
                    </a:p>
                    <a:p>
                      <a:pPr algn="l">
                        <a:spcAft>
                          <a:spcPts val="0"/>
                        </a:spcAft>
                      </a:pPr>
                      <a:r>
                        <a:rPr lang="en-GB" sz="1200" b="1" dirty="0">
                          <a:solidFill>
                            <a:schemeClr val="tx2"/>
                          </a:solidFill>
                          <a:effectLst/>
                        </a:rPr>
                        <a:t>The educator helps learners to explore alternative possibilities for the future and to use these to consider how our behaviours might need to change</a:t>
                      </a:r>
                      <a:r>
                        <a:rPr lang="en-GB" sz="1200" b="1" dirty="0">
                          <a:solidFill>
                            <a:schemeClr val="bg1"/>
                          </a:solidFill>
                          <a:effectLst/>
                        </a:rPr>
                        <a:t>.</a:t>
                      </a:r>
                      <a:endParaRPr lang="en-GB"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GB" sz="1400" b="1" kern="1200" dirty="0" smtClean="0">
                          <a:solidFill>
                            <a:srgbClr val="C00000"/>
                          </a:solidFill>
                          <a:effectLst/>
                          <a:latin typeface="+mn-lt"/>
                          <a:ea typeface="+mn-ea"/>
                          <a:cs typeface="+mn-cs"/>
                        </a:rPr>
                        <a:t>Participation</a:t>
                      </a:r>
                      <a:endParaRPr lang="en-GB" sz="1400" b="1" kern="1200" dirty="0">
                        <a:solidFill>
                          <a:srgbClr val="C00000"/>
                        </a:solidFill>
                        <a:effectLst/>
                        <a:latin typeface="+mn-lt"/>
                        <a:ea typeface="+mn-ea"/>
                        <a:cs typeface="+mn-cs"/>
                      </a:endParaRPr>
                    </a:p>
                    <a:p>
                      <a:pPr algn="l">
                        <a:spcAft>
                          <a:spcPts val="0"/>
                        </a:spcAft>
                      </a:pPr>
                      <a:r>
                        <a:rPr lang="en-GB" sz="1200" b="1" dirty="0">
                          <a:solidFill>
                            <a:schemeClr val="tx2"/>
                          </a:solidFill>
                          <a:effectLst/>
                        </a:rPr>
                        <a:t>The educator contributes towards system level changes that will support sustainable development and develops their learners’ ability to do the same.</a:t>
                      </a:r>
                      <a:endParaRPr lang="en-GB"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6983193"/>
                  </a:ext>
                </a:extLst>
              </a:tr>
              <a:tr h="191435">
                <a:tc gridSpan="3">
                  <a:txBody>
                    <a:bodyPr/>
                    <a:lstStyle/>
                    <a:p>
                      <a:pPr marL="0" algn="l" defTabSz="914400" rtl="0" eaLnBrk="1" latinLnBrk="0" hangingPunct="1">
                        <a:spcAft>
                          <a:spcPts val="0"/>
                        </a:spcAft>
                      </a:pPr>
                      <a:r>
                        <a:rPr lang="en-GB" sz="1100" b="1" kern="1200" dirty="0">
                          <a:solidFill>
                            <a:srgbClr val="0070C0"/>
                          </a:solidFill>
                          <a:effectLst/>
                          <a:latin typeface="+mn-lt"/>
                          <a:ea typeface="+mn-ea"/>
                          <a:cs typeface="+mn-cs"/>
                        </a:rPr>
                        <a:t>Involvement:</a:t>
                      </a: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06179539"/>
                  </a:ext>
                </a:extLst>
              </a:tr>
              <a:tr h="1340054">
                <a:tc>
                  <a:txBody>
                    <a:bodyPr/>
                    <a:lstStyle/>
                    <a:p>
                      <a:pPr marL="0" algn="l" defTabSz="914400" rtl="0" eaLnBrk="1" latinLnBrk="0" hangingPunct="1">
                        <a:spcAft>
                          <a:spcPts val="0"/>
                        </a:spcAft>
                      </a:pPr>
                      <a:r>
                        <a:rPr lang="en-GB" sz="1400" b="1" kern="1200" dirty="0" smtClean="0">
                          <a:solidFill>
                            <a:srgbClr val="C00000"/>
                          </a:solidFill>
                          <a:effectLst/>
                          <a:latin typeface="+mn-lt"/>
                          <a:ea typeface="+mn-ea"/>
                          <a:cs typeface="+mn-cs"/>
                        </a:rPr>
                        <a:t>Attentiveness</a:t>
                      </a:r>
                      <a:endParaRPr lang="en-GB" sz="1400" b="1" kern="1200" dirty="0">
                        <a:solidFill>
                          <a:srgbClr val="C00000"/>
                        </a:solidFill>
                        <a:effectLst/>
                        <a:latin typeface="+mn-lt"/>
                        <a:ea typeface="+mn-ea"/>
                        <a:cs typeface="+mn-cs"/>
                      </a:endParaRPr>
                    </a:p>
                    <a:p>
                      <a:pPr algn="l">
                        <a:spcAft>
                          <a:spcPts val="0"/>
                        </a:spcAft>
                      </a:pPr>
                      <a:r>
                        <a:rPr lang="en-GB" sz="1200" b="1" dirty="0">
                          <a:solidFill>
                            <a:schemeClr val="tx2"/>
                          </a:solidFill>
                          <a:effectLst/>
                        </a:rPr>
                        <a:t>The educator alerts learners to fundamentally unsustainable aspects of our society and the way it is developing and conveys the urgent need for change</a:t>
                      </a:r>
                      <a:r>
                        <a:rPr lang="en-GB" sz="1100" b="1" dirty="0">
                          <a:solidFill>
                            <a:schemeClr val="tx2"/>
                          </a:solidFill>
                          <a:effectLst/>
                        </a:rPr>
                        <a:t>.</a:t>
                      </a:r>
                      <a:endParaRPr lang="en-GB" sz="11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Aft>
                          <a:spcPts val="0"/>
                        </a:spcAft>
                      </a:pPr>
                      <a:r>
                        <a:rPr lang="en-GB" sz="1400" b="1" kern="1200" dirty="0" smtClean="0">
                          <a:solidFill>
                            <a:srgbClr val="C00000"/>
                          </a:solidFill>
                          <a:effectLst/>
                          <a:latin typeface="+mn-lt"/>
                          <a:ea typeface="+mn-ea"/>
                          <a:cs typeface="+mn-cs"/>
                        </a:rPr>
                        <a:t>Empathy</a:t>
                      </a:r>
                      <a:endParaRPr lang="en-GB" sz="1400" b="1" kern="1200" dirty="0">
                        <a:solidFill>
                          <a:srgbClr val="C00000"/>
                        </a:solidFill>
                        <a:effectLst/>
                        <a:latin typeface="+mn-lt"/>
                        <a:ea typeface="+mn-ea"/>
                        <a:cs typeface="+mn-cs"/>
                      </a:endParaRPr>
                    </a:p>
                    <a:p>
                      <a:pPr algn="l">
                        <a:spcAft>
                          <a:spcPts val="0"/>
                        </a:spcAft>
                      </a:pPr>
                      <a:r>
                        <a:rPr lang="en-GB" sz="1200" b="1" kern="1200" dirty="0">
                          <a:solidFill>
                            <a:schemeClr val="tx2"/>
                          </a:solidFill>
                          <a:effectLst/>
                          <a:latin typeface="+mn-lt"/>
                          <a:ea typeface="+mn-ea"/>
                          <a:cs typeface="+mn-cs"/>
                        </a:rPr>
                        <a:t>The educator is considerate of the emotional impact of the learning process on their learners and develops their self-awareness and their awareness of others.</a:t>
                      </a: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Aft>
                          <a:spcPts val="0"/>
                        </a:spcAft>
                      </a:pPr>
                      <a:r>
                        <a:rPr lang="en-GB" sz="1400" b="1" kern="1200" dirty="0" smtClean="0">
                          <a:solidFill>
                            <a:srgbClr val="C00000"/>
                          </a:solidFill>
                          <a:effectLst/>
                          <a:latin typeface="+mn-lt"/>
                          <a:ea typeface="+mn-ea"/>
                          <a:cs typeface="+mn-cs"/>
                        </a:rPr>
                        <a:t>Engagement</a:t>
                      </a:r>
                      <a:endParaRPr lang="en-GB" sz="1400" b="1" kern="1200" dirty="0">
                        <a:solidFill>
                          <a:srgbClr val="C00000"/>
                        </a:solidFill>
                        <a:effectLst/>
                        <a:latin typeface="+mn-lt"/>
                        <a:ea typeface="+mn-ea"/>
                        <a:cs typeface="+mn-cs"/>
                      </a:endParaRPr>
                    </a:p>
                    <a:p>
                      <a:pPr marL="0" algn="l" defTabSz="914400" rtl="0" eaLnBrk="1" latinLnBrk="0" hangingPunct="1">
                        <a:spcAft>
                          <a:spcPts val="0"/>
                        </a:spcAft>
                      </a:pPr>
                      <a:r>
                        <a:rPr lang="en-GB" sz="1200" b="1" kern="1200" dirty="0">
                          <a:solidFill>
                            <a:schemeClr val="tx2"/>
                          </a:solidFill>
                          <a:effectLst/>
                          <a:latin typeface="+mn-lt"/>
                          <a:ea typeface="+mn-ea"/>
                          <a:cs typeface="+mn-cs"/>
                        </a:rPr>
                        <a:t>The educator works responsively and inclusively with others, remaining aware of their personal beliefs and values and develops their learners’ ability to do the same.</a:t>
                      </a: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0207084"/>
                  </a:ext>
                </a:extLst>
              </a:tr>
              <a:tr h="189365">
                <a:tc gridSpan="3">
                  <a:txBody>
                    <a:bodyPr/>
                    <a:lstStyle/>
                    <a:p>
                      <a:pPr marL="0" algn="l" defTabSz="914400" rtl="0" eaLnBrk="1" latinLnBrk="0" hangingPunct="1">
                        <a:spcAft>
                          <a:spcPts val="0"/>
                        </a:spcAft>
                      </a:pPr>
                      <a:r>
                        <a:rPr lang="en-GB" sz="1100" b="1" kern="1200" dirty="0">
                          <a:solidFill>
                            <a:srgbClr val="0070C0"/>
                          </a:solidFill>
                          <a:effectLst/>
                          <a:latin typeface="+mn-lt"/>
                          <a:ea typeface="+mn-ea"/>
                          <a:cs typeface="+mn-cs"/>
                        </a:rPr>
                        <a:t>Practice:</a:t>
                      </a: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144769"/>
                  </a:ext>
                </a:extLst>
              </a:tr>
              <a:tr h="1412341">
                <a:tc>
                  <a:txBody>
                    <a:bodyPr/>
                    <a:lstStyle/>
                    <a:p>
                      <a:pPr marL="0" algn="l" defTabSz="914400" rtl="0" eaLnBrk="1" latinLnBrk="0" hangingPunct="1">
                        <a:spcAft>
                          <a:spcPts val="0"/>
                        </a:spcAft>
                      </a:pPr>
                      <a:r>
                        <a:rPr lang="en-GB" sz="1400" b="1" kern="1200" dirty="0" err="1" smtClean="0">
                          <a:solidFill>
                            <a:srgbClr val="C00000"/>
                          </a:solidFill>
                          <a:effectLst/>
                          <a:latin typeface="+mn-lt"/>
                          <a:ea typeface="+mn-ea"/>
                          <a:cs typeface="+mn-cs"/>
                        </a:rPr>
                        <a:t>Transdisciplinarity</a:t>
                      </a:r>
                      <a:endParaRPr lang="en-GB" sz="1400" b="1" kern="1200" dirty="0">
                        <a:solidFill>
                          <a:srgbClr val="C00000"/>
                        </a:solidFill>
                        <a:effectLst/>
                        <a:latin typeface="+mn-lt"/>
                        <a:ea typeface="+mn-ea"/>
                        <a:cs typeface="+mn-cs"/>
                      </a:endParaRPr>
                    </a:p>
                    <a:p>
                      <a:pPr marL="0" algn="l" defTabSz="914400" rtl="0" eaLnBrk="1" latinLnBrk="0" hangingPunct="1">
                        <a:spcAft>
                          <a:spcPts val="0"/>
                        </a:spcAft>
                      </a:pPr>
                      <a:r>
                        <a:rPr lang="en-GB" sz="1200" b="1" kern="1200" dirty="0">
                          <a:solidFill>
                            <a:schemeClr val="tx2"/>
                          </a:solidFill>
                          <a:effectLst/>
                          <a:latin typeface="+mn-lt"/>
                          <a:ea typeface="+mn-ea"/>
                          <a:cs typeface="+mn-cs"/>
                        </a:rPr>
                        <a:t>The educator acts collaboratively both within and outside of their own discipline, role, perspectives and values and develops their learners’ ability to do the same</a:t>
                      </a:r>
                      <a:r>
                        <a:rPr lang="en-GB" sz="1200" b="1" kern="1200" dirty="0">
                          <a:solidFill>
                            <a:schemeClr val="bg1"/>
                          </a:solidFill>
                          <a:effectLst/>
                          <a:latin typeface="+mn-lt"/>
                          <a:ea typeface="+mn-ea"/>
                          <a:cs typeface="+mn-cs"/>
                        </a:rPr>
                        <a:t>.</a:t>
                      </a: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Aft>
                          <a:spcPts val="0"/>
                        </a:spcAft>
                      </a:pPr>
                      <a:r>
                        <a:rPr lang="en-GB" sz="1400" b="1" kern="1200" dirty="0" smtClean="0">
                          <a:solidFill>
                            <a:srgbClr val="C00000"/>
                          </a:solidFill>
                          <a:effectLst/>
                          <a:latin typeface="+mn-lt"/>
                          <a:ea typeface="+mn-ea"/>
                          <a:cs typeface="+mn-cs"/>
                        </a:rPr>
                        <a:t>Innovation</a:t>
                      </a:r>
                      <a:endParaRPr lang="en-GB" sz="1400" b="1" kern="1200" dirty="0">
                        <a:solidFill>
                          <a:srgbClr val="C00000"/>
                        </a:solidFill>
                        <a:effectLst/>
                        <a:latin typeface="+mn-lt"/>
                        <a:ea typeface="+mn-ea"/>
                        <a:cs typeface="+mn-cs"/>
                      </a:endParaRPr>
                    </a:p>
                    <a:p>
                      <a:pPr marL="0" algn="l" defTabSz="914400" rtl="0" eaLnBrk="1" latinLnBrk="0" hangingPunct="1">
                        <a:spcAft>
                          <a:spcPts val="0"/>
                        </a:spcAft>
                      </a:pPr>
                      <a:r>
                        <a:rPr lang="en-GB" sz="1200" b="1" kern="1200" dirty="0">
                          <a:solidFill>
                            <a:schemeClr val="bg1"/>
                          </a:solidFill>
                          <a:effectLst/>
                          <a:latin typeface="+mn-lt"/>
                          <a:ea typeface="+mn-ea"/>
                          <a:cs typeface="+mn-cs"/>
                        </a:rPr>
                        <a:t>Th</a:t>
                      </a:r>
                      <a:r>
                        <a:rPr lang="en-GB" sz="1200" b="1" kern="1200" dirty="0">
                          <a:solidFill>
                            <a:schemeClr val="tx2"/>
                          </a:solidFill>
                          <a:effectLst/>
                          <a:latin typeface="+mn-lt"/>
                          <a:ea typeface="+mn-ea"/>
                          <a:cs typeface="+mn-cs"/>
                        </a:rPr>
                        <a:t>e educator takes a flexible and creative approach using real world contexts wherever possible and encourages creativity within their learners.</a:t>
                      </a: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GB" sz="1400" b="1" kern="1200" dirty="0" smtClean="0">
                          <a:solidFill>
                            <a:srgbClr val="C00000"/>
                          </a:solidFill>
                          <a:effectLst/>
                          <a:latin typeface="+mn-lt"/>
                          <a:ea typeface="+mn-ea"/>
                          <a:cs typeface="+mn-cs"/>
                        </a:rPr>
                        <a:t>Action</a:t>
                      </a:r>
                      <a:endParaRPr lang="en-GB" sz="1400" b="1" kern="1200" dirty="0">
                        <a:solidFill>
                          <a:srgbClr val="C00000"/>
                        </a:solidFill>
                        <a:effectLst/>
                        <a:latin typeface="+mn-lt"/>
                        <a:ea typeface="+mn-ea"/>
                        <a:cs typeface="+mn-cs"/>
                      </a:endParaRPr>
                    </a:p>
                    <a:p>
                      <a:pPr marL="0" algn="l" defTabSz="914400" rtl="0" eaLnBrk="1" latinLnBrk="0" hangingPunct="1">
                        <a:spcAft>
                          <a:spcPts val="0"/>
                        </a:spcAft>
                      </a:pPr>
                      <a:r>
                        <a:rPr lang="en-GB" sz="1200" b="1" kern="1200" dirty="0">
                          <a:solidFill>
                            <a:schemeClr val="tx2"/>
                          </a:solidFill>
                          <a:effectLst/>
                          <a:latin typeface="+mn-lt"/>
                          <a:ea typeface="+mn-ea"/>
                          <a:cs typeface="+mn-cs"/>
                        </a:rPr>
                        <a:t>The educator takes action in a proactive, considered and systematic manner action and develops their learners’ ability to do the same.</a:t>
                      </a: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9433677"/>
                  </a:ext>
                </a:extLst>
              </a:tr>
              <a:tr h="191435">
                <a:tc gridSpan="3">
                  <a:txBody>
                    <a:bodyPr/>
                    <a:lstStyle/>
                    <a:p>
                      <a:pPr marL="0" algn="l" defTabSz="914400" rtl="0" eaLnBrk="1" latinLnBrk="0" hangingPunct="1">
                        <a:spcAft>
                          <a:spcPts val="0"/>
                        </a:spcAft>
                      </a:pPr>
                      <a:r>
                        <a:rPr lang="en-GB" sz="1100" b="1" kern="1200" dirty="0">
                          <a:solidFill>
                            <a:srgbClr val="0070C0"/>
                          </a:solidFill>
                          <a:effectLst/>
                          <a:latin typeface="+mn-lt"/>
                          <a:ea typeface="+mn-ea"/>
                          <a:cs typeface="+mn-cs"/>
                        </a:rPr>
                        <a:t>Reflection:</a:t>
                      </a: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8663650"/>
                  </a:ext>
                </a:extLst>
              </a:tr>
              <a:tr h="1340054">
                <a:tc>
                  <a:txBody>
                    <a:bodyPr/>
                    <a:lstStyle/>
                    <a:p>
                      <a:pPr marL="0" algn="l" defTabSz="914400" rtl="0" eaLnBrk="1" latinLnBrk="0" hangingPunct="1">
                        <a:spcAft>
                          <a:spcPts val="0"/>
                        </a:spcAft>
                      </a:pPr>
                      <a:r>
                        <a:rPr lang="en-GB" sz="1400" b="1" kern="1200" dirty="0" smtClean="0">
                          <a:solidFill>
                            <a:srgbClr val="C00000"/>
                          </a:solidFill>
                          <a:effectLst/>
                          <a:latin typeface="+mn-lt"/>
                          <a:ea typeface="+mn-ea"/>
                          <a:cs typeface="+mn-cs"/>
                        </a:rPr>
                        <a:t>Criticality</a:t>
                      </a:r>
                      <a:endParaRPr lang="en-GB" sz="1400" b="1" kern="1200" dirty="0">
                        <a:solidFill>
                          <a:srgbClr val="C00000"/>
                        </a:solidFill>
                        <a:effectLst/>
                        <a:latin typeface="+mn-lt"/>
                        <a:ea typeface="+mn-ea"/>
                        <a:cs typeface="+mn-cs"/>
                      </a:endParaRPr>
                    </a:p>
                    <a:p>
                      <a:pPr marL="0" algn="l" defTabSz="914400" rtl="0" eaLnBrk="1" latinLnBrk="0" hangingPunct="1">
                        <a:spcAft>
                          <a:spcPts val="0"/>
                        </a:spcAft>
                      </a:pPr>
                      <a:r>
                        <a:rPr lang="en-GB" sz="1200" b="1" kern="1200" dirty="0">
                          <a:solidFill>
                            <a:schemeClr val="tx2"/>
                          </a:solidFill>
                          <a:effectLst/>
                          <a:latin typeface="+mn-lt"/>
                          <a:ea typeface="+mn-ea"/>
                          <a:cs typeface="+mn-cs"/>
                        </a:rPr>
                        <a:t>The educator critically evaluates the relevance and reliability of assertions, sources, models and theories and develops their learners’ ability to do the same.</a:t>
                      </a: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Aft>
                          <a:spcPts val="0"/>
                        </a:spcAft>
                      </a:pPr>
                      <a:r>
                        <a:rPr lang="en-GB" sz="1400" b="1" kern="1200" dirty="0" smtClean="0">
                          <a:solidFill>
                            <a:srgbClr val="C00000"/>
                          </a:solidFill>
                          <a:effectLst/>
                          <a:latin typeface="+mn-lt"/>
                          <a:ea typeface="+mn-ea"/>
                          <a:cs typeface="+mn-cs"/>
                        </a:rPr>
                        <a:t>Responsibility</a:t>
                      </a:r>
                      <a:endParaRPr lang="en-GB" sz="1400" b="1" kern="1200" dirty="0">
                        <a:solidFill>
                          <a:srgbClr val="C00000"/>
                        </a:solidFill>
                        <a:effectLst/>
                        <a:latin typeface="+mn-lt"/>
                        <a:ea typeface="+mn-ea"/>
                        <a:cs typeface="+mn-cs"/>
                      </a:endParaRPr>
                    </a:p>
                    <a:p>
                      <a:pPr marL="0" algn="l" defTabSz="914400" rtl="0" eaLnBrk="1" latinLnBrk="0" hangingPunct="1">
                        <a:spcAft>
                          <a:spcPts val="0"/>
                        </a:spcAft>
                      </a:pPr>
                      <a:r>
                        <a:rPr lang="en-GB" sz="1200" b="1" kern="1200" dirty="0">
                          <a:solidFill>
                            <a:schemeClr val="tx2"/>
                          </a:solidFill>
                          <a:effectLst/>
                          <a:latin typeface="+mn-lt"/>
                          <a:ea typeface="+mn-ea"/>
                          <a:cs typeface="+mn-cs"/>
                        </a:rPr>
                        <a:t>The educator acts transparently and accepts personal responsibility for their work and develops their learners’ ability to do the same.</a:t>
                      </a: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Aft>
                          <a:spcPts val="0"/>
                        </a:spcAft>
                      </a:pPr>
                      <a:r>
                        <a:rPr lang="en-GB" sz="1400" b="1" kern="1200" dirty="0" smtClean="0">
                          <a:solidFill>
                            <a:srgbClr val="C00000"/>
                          </a:solidFill>
                          <a:effectLst/>
                          <a:latin typeface="+mn-lt"/>
                          <a:ea typeface="+mn-ea"/>
                          <a:cs typeface="+mn-cs"/>
                        </a:rPr>
                        <a:t>Decisiveness</a:t>
                      </a:r>
                      <a:endParaRPr lang="en-GB" sz="1400" b="1" kern="1200" dirty="0">
                        <a:solidFill>
                          <a:srgbClr val="C00000"/>
                        </a:solidFill>
                        <a:effectLst/>
                        <a:latin typeface="+mn-lt"/>
                        <a:ea typeface="+mn-ea"/>
                        <a:cs typeface="+mn-cs"/>
                      </a:endParaRPr>
                    </a:p>
                    <a:p>
                      <a:pPr marL="0" algn="l" defTabSz="914400" rtl="0" eaLnBrk="1" latinLnBrk="0" hangingPunct="1">
                        <a:spcAft>
                          <a:spcPts val="0"/>
                        </a:spcAft>
                      </a:pPr>
                      <a:r>
                        <a:rPr lang="en-GB" sz="1200" b="1" kern="1200" dirty="0">
                          <a:solidFill>
                            <a:schemeClr val="tx2"/>
                          </a:solidFill>
                          <a:effectLst/>
                          <a:latin typeface="+mn-lt"/>
                          <a:ea typeface="+mn-ea"/>
                          <a:cs typeface="+mn-cs"/>
                        </a:rPr>
                        <a:t>The educator acts in a cautious and timely manner even in situations of uncertainty and develops their learners’ ability to do the same.</a:t>
                      </a:r>
                    </a:p>
                  </a:txBody>
                  <a:tcPr marL="28741" marR="14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7558372"/>
                  </a:ext>
                </a:extLst>
              </a:tr>
            </a:tbl>
          </a:graphicData>
        </a:graphic>
      </p:graphicFrame>
    </p:spTree>
    <p:extLst>
      <p:ext uri="{BB962C8B-B14F-4D97-AF65-F5344CB8AC3E}">
        <p14:creationId xmlns:p14="http://schemas.microsoft.com/office/powerpoint/2010/main" val="1251437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1504" y="188640"/>
            <a:ext cx="8729212" cy="6552728"/>
          </a:xfrm>
          <a:prstGeom prst="rect">
            <a:avLst/>
          </a:prstGeom>
        </p:spPr>
      </p:pic>
    </p:spTree>
    <p:extLst>
      <p:ext uri="{BB962C8B-B14F-4D97-AF65-F5344CB8AC3E}">
        <p14:creationId xmlns:p14="http://schemas.microsoft.com/office/powerpoint/2010/main" val="3408416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4000" i="1" dirty="0" smtClean="0">
                <a:solidFill>
                  <a:schemeClr val="tx2"/>
                </a:solidFill>
              </a:rPr>
              <a:t/>
            </a:r>
            <a:br>
              <a:rPr lang="en-GB" sz="4000" i="1" dirty="0" smtClean="0">
                <a:solidFill>
                  <a:schemeClr val="tx2"/>
                </a:solidFill>
              </a:rPr>
            </a:br>
            <a:r>
              <a:rPr lang="en-GB" sz="4000" i="1" dirty="0" smtClean="0">
                <a:solidFill>
                  <a:schemeClr val="tx2"/>
                </a:solidFill>
              </a:rPr>
              <a:t>“As soon as you start to teach one of the competences, you inevitably touch on the other eleven.” </a:t>
            </a:r>
            <a:endParaRPr lang="en-GB" dirty="0" smtClean="0">
              <a:solidFill>
                <a:schemeClr val="tx2"/>
              </a:solidFill>
            </a:endParaRPr>
          </a:p>
          <a:p>
            <a:pPr marL="0" indent="0" algn="r">
              <a:buNone/>
            </a:pPr>
            <a:r>
              <a:rPr lang="en-GB" dirty="0" smtClean="0">
                <a:solidFill>
                  <a:schemeClr val="tx2"/>
                </a:solidFill>
              </a:rPr>
              <a:t>(Teacher in The Netherlands)</a:t>
            </a:r>
            <a:endParaRPr lang="en-GB" dirty="0">
              <a:solidFill>
                <a:schemeClr val="tx2"/>
              </a:solidFill>
            </a:endParaRPr>
          </a:p>
          <a:p>
            <a:endParaRPr lang="en-GB" dirty="0"/>
          </a:p>
        </p:txBody>
      </p:sp>
    </p:spTree>
    <p:extLst>
      <p:ext uri="{BB962C8B-B14F-4D97-AF65-F5344CB8AC3E}">
        <p14:creationId xmlns:p14="http://schemas.microsoft.com/office/powerpoint/2010/main" val="2035918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12822859"/>
              </p:ext>
            </p:extLst>
          </p:nvPr>
        </p:nvGraphicFramePr>
        <p:xfrm>
          <a:off x="1919536" y="-459432"/>
          <a:ext cx="8269686" cy="7317432"/>
        </p:xfrm>
        <a:graphic>
          <a:graphicData uri="http://schemas.openxmlformats.org/presentationml/2006/ole">
            <mc:AlternateContent xmlns:mc="http://schemas.openxmlformats.org/markup-compatibility/2006">
              <mc:Choice xmlns:v="urn:schemas-microsoft-com:vml" Requires="v">
                <p:oleObj spid="_x0000_s1035" name="Document" r:id="rId3" imgW="5740400" imgH="4724400" progId="Word.Document.12">
                  <p:embed/>
                </p:oleObj>
              </mc:Choice>
              <mc:Fallback>
                <p:oleObj name="Document" r:id="rId3" imgW="5740400" imgH="4724400" progId="Word.Document.12">
                  <p:embed/>
                  <p:pic>
                    <p:nvPicPr>
                      <p:cNvPr id="2" name="Object 1"/>
                      <p:cNvPicPr/>
                      <p:nvPr/>
                    </p:nvPicPr>
                    <p:blipFill>
                      <a:blip r:embed="rId4"/>
                      <a:stretch>
                        <a:fillRect/>
                      </a:stretch>
                    </p:blipFill>
                    <p:spPr>
                      <a:xfrm>
                        <a:off x="1919536" y="-459432"/>
                        <a:ext cx="8269686" cy="7317432"/>
                      </a:xfrm>
                      <a:prstGeom prst="rect">
                        <a:avLst/>
                      </a:prstGeom>
                    </p:spPr>
                  </p:pic>
                </p:oleObj>
              </mc:Fallback>
            </mc:AlternateContent>
          </a:graphicData>
        </a:graphic>
      </p:graphicFrame>
      <p:sp>
        <p:nvSpPr>
          <p:cNvPr id="3" name="TextBox 2"/>
          <p:cNvSpPr txBox="1"/>
          <p:nvPr/>
        </p:nvSpPr>
        <p:spPr>
          <a:xfrm>
            <a:off x="4151784" y="2211576"/>
            <a:ext cx="3816424" cy="1569660"/>
          </a:xfrm>
          <a:prstGeom prst="rect">
            <a:avLst/>
          </a:prstGeom>
          <a:noFill/>
        </p:spPr>
        <p:txBody>
          <a:bodyPr wrap="square" rtlCol="0">
            <a:spAutoFit/>
          </a:bodyPr>
          <a:lstStyle/>
          <a:p>
            <a:pPr algn="ctr"/>
            <a:r>
              <a:rPr lang="en-GB" sz="4800" b="1" dirty="0">
                <a:solidFill>
                  <a:srgbClr val="007033"/>
                </a:solidFill>
              </a:rPr>
              <a:t>The RSP</a:t>
            </a:r>
          </a:p>
          <a:p>
            <a:pPr algn="ctr"/>
            <a:r>
              <a:rPr lang="en-GB" sz="4800" b="1" dirty="0">
                <a:solidFill>
                  <a:srgbClr val="007033"/>
                </a:solidFill>
              </a:rPr>
              <a:t>Pallet</a:t>
            </a:r>
          </a:p>
        </p:txBody>
      </p:sp>
    </p:spTree>
    <p:extLst>
      <p:ext uri="{BB962C8B-B14F-4D97-AF65-F5344CB8AC3E}">
        <p14:creationId xmlns:p14="http://schemas.microsoft.com/office/powerpoint/2010/main" val="3017967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AFA6E-FCC8-452D-855C-3F859AD13705}"/>
              </a:ext>
            </a:extLst>
          </p:cNvPr>
          <p:cNvSpPr>
            <a:spLocks noGrp="1"/>
          </p:cNvSpPr>
          <p:nvPr>
            <p:ph type="title"/>
          </p:nvPr>
        </p:nvSpPr>
        <p:spPr/>
        <p:txBody>
          <a:bodyPr/>
          <a:lstStyle/>
          <a:p>
            <a:r>
              <a:rPr lang="en-GB" dirty="0" smtClean="0"/>
              <a:t>Plan</a:t>
            </a:r>
            <a:endParaRPr lang="en-GB" dirty="0"/>
          </a:p>
        </p:txBody>
      </p:sp>
      <p:sp>
        <p:nvSpPr>
          <p:cNvPr id="3" name="Content Placeholder 2">
            <a:extLst>
              <a:ext uri="{FF2B5EF4-FFF2-40B4-BE49-F238E27FC236}">
                <a16:creationId xmlns:a16="http://schemas.microsoft.com/office/drawing/2014/main" id="{D0712839-5B83-4A68-AD42-A25FC9F9E275}"/>
              </a:ext>
            </a:extLst>
          </p:cNvPr>
          <p:cNvSpPr>
            <a:spLocks noGrp="1"/>
          </p:cNvSpPr>
          <p:nvPr>
            <p:ph idx="1"/>
          </p:nvPr>
        </p:nvSpPr>
        <p:spPr/>
        <p:txBody>
          <a:bodyPr>
            <a:normAutofit fontScale="92500"/>
          </a:bodyPr>
          <a:lstStyle/>
          <a:p>
            <a:r>
              <a:rPr lang="en-GB" dirty="0" smtClean="0"/>
              <a:t>The context and </a:t>
            </a:r>
            <a:r>
              <a:rPr lang="en-GB" dirty="0"/>
              <a:t>a rationale for </a:t>
            </a:r>
            <a:r>
              <a:rPr lang="en-GB" i="1" dirty="0"/>
              <a:t>A Rounder Sense of Purpose </a:t>
            </a:r>
            <a:r>
              <a:rPr lang="en-GB" dirty="0"/>
              <a:t>(RSP)</a:t>
            </a:r>
            <a:br>
              <a:rPr lang="en-GB" dirty="0"/>
            </a:br>
            <a:endParaRPr lang="en-GB" dirty="0"/>
          </a:p>
          <a:p>
            <a:r>
              <a:rPr lang="en-GB" dirty="0"/>
              <a:t>O</a:t>
            </a:r>
            <a:r>
              <a:rPr lang="en-GB" dirty="0" smtClean="0"/>
              <a:t>verview of the framework of competencies</a:t>
            </a:r>
            <a:br>
              <a:rPr lang="en-GB" dirty="0" smtClean="0"/>
            </a:br>
            <a:endParaRPr lang="en-GB" dirty="0" smtClean="0"/>
          </a:p>
          <a:p>
            <a:r>
              <a:rPr lang="en-GB" dirty="0" smtClean="0"/>
              <a:t>Piloting the framework</a:t>
            </a:r>
            <a:br>
              <a:rPr lang="en-GB" dirty="0" smtClean="0"/>
            </a:br>
            <a:endParaRPr lang="en-GB" dirty="0" smtClean="0"/>
          </a:p>
          <a:p>
            <a:r>
              <a:rPr lang="en-GB" dirty="0" smtClean="0"/>
              <a:t>Ways it might be used</a:t>
            </a:r>
            <a:br>
              <a:rPr lang="en-GB" dirty="0" smtClean="0"/>
            </a:br>
            <a:endParaRPr lang="en-GB" dirty="0" smtClean="0"/>
          </a:p>
          <a:p>
            <a:r>
              <a:rPr lang="en-GB" dirty="0" smtClean="0"/>
              <a:t>Next steps…</a:t>
            </a:r>
          </a:p>
          <a:p>
            <a:endParaRPr lang="en-GB" dirty="0" smtClean="0"/>
          </a:p>
          <a:p>
            <a:pPr marL="0" indent="0">
              <a:buNone/>
            </a:pPr>
            <a:endParaRPr lang="en-GB" dirty="0"/>
          </a:p>
        </p:txBody>
      </p:sp>
    </p:spTree>
    <p:extLst>
      <p:ext uri="{BB962C8B-B14F-4D97-AF65-F5344CB8AC3E}">
        <p14:creationId xmlns:p14="http://schemas.microsoft.com/office/powerpoint/2010/main" val="858054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49104187"/>
              </p:ext>
            </p:extLst>
          </p:nvPr>
        </p:nvGraphicFramePr>
        <p:xfrm>
          <a:off x="2205038" y="-327025"/>
          <a:ext cx="7151687" cy="7413625"/>
        </p:xfrm>
        <a:graphic>
          <a:graphicData uri="http://schemas.openxmlformats.org/presentationml/2006/ole">
            <mc:AlternateContent xmlns:mc="http://schemas.openxmlformats.org/markup-compatibility/2006">
              <mc:Choice xmlns:v="urn:schemas-microsoft-com:vml" Requires="v">
                <p:oleObj spid="_x0000_s3081" name="Document" r:id="rId3" imgW="7476198" imgH="7746575" progId="Word.Document.12">
                  <p:embed/>
                </p:oleObj>
              </mc:Choice>
              <mc:Fallback>
                <p:oleObj name="Document" r:id="rId3" imgW="7476198" imgH="7746575" progId="Word.Document.12">
                  <p:embed/>
                  <p:pic>
                    <p:nvPicPr>
                      <p:cNvPr id="5" name="Object 4"/>
                      <p:cNvPicPr/>
                      <p:nvPr/>
                    </p:nvPicPr>
                    <p:blipFill>
                      <a:blip r:embed="rId4"/>
                      <a:stretch>
                        <a:fillRect/>
                      </a:stretch>
                    </p:blipFill>
                    <p:spPr>
                      <a:xfrm>
                        <a:off x="2205038" y="-327025"/>
                        <a:ext cx="7151687" cy="7413625"/>
                      </a:xfrm>
                      <a:prstGeom prst="rect">
                        <a:avLst/>
                      </a:prstGeom>
                    </p:spPr>
                  </p:pic>
                </p:oleObj>
              </mc:Fallback>
            </mc:AlternateContent>
          </a:graphicData>
        </a:graphic>
      </p:graphicFrame>
    </p:spTree>
    <p:extLst>
      <p:ext uri="{BB962C8B-B14F-4D97-AF65-F5344CB8AC3E}">
        <p14:creationId xmlns:p14="http://schemas.microsoft.com/office/powerpoint/2010/main" val="554293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8000" y="623610"/>
            <a:ext cx="8703732" cy="6211711"/>
          </a:xfrm>
          <a:prstGeom prst="rect">
            <a:avLst/>
          </a:prstGeom>
        </p:spPr>
      </p:pic>
      <p:sp>
        <p:nvSpPr>
          <p:cNvPr id="3" name="Content Placeholder 2"/>
          <p:cNvSpPr>
            <a:spLocks noGrp="1"/>
          </p:cNvSpPr>
          <p:nvPr>
            <p:ph idx="1"/>
          </p:nvPr>
        </p:nvSpPr>
        <p:spPr>
          <a:xfrm>
            <a:off x="2891465" y="2961843"/>
            <a:ext cx="7302403" cy="766911"/>
          </a:xfrm>
          <a:solidFill>
            <a:schemeClr val="accent2">
              <a:lumMod val="40000"/>
              <a:lumOff val="60000"/>
            </a:schemeClr>
          </a:solidFill>
        </p:spPr>
        <p:txBody>
          <a:bodyPr>
            <a:normAutofit/>
          </a:bodyPr>
          <a:lstStyle/>
          <a:p>
            <a:pPr marL="0" indent="0" algn="ctr">
              <a:buNone/>
            </a:pPr>
            <a:r>
              <a:rPr lang="en-GB" sz="3600" b="1" dirty="0">
                <a:solidFill>
                  <a:srgbClr val="000090"/>
                </a:solidFill>
              </a:rPr>
              <a:t>The atomisation of learning</a:t>
            </a:r>
          </a:p>
          <a:p>
            <a:pPr marL="0" indent="0" algn="ctr">
              <a:buNone/>
            </a:pPr>
            <a:endParaRPr lang="en-GB" sz="3600" b="1" dirty="0">
              <a:solidFill>
                <a:srgbClr val="000090"/>
              </a:solidFill>
            </a:endParaRPr>
          </a:p>
        </p:txBody>
      </p:sp>
      <p:sp>
        <p:nvSpPr>
          <p:cNvPr id="2" name="TextBox 1"/>
          <p:cNvSpPr txBox="1"/>
          <p:nvPr/>
        </p:nvSpPr>
        <p:spPr>
          <a:xfrm>
            <a:off x="2891465" y="1503753"/>
            <a:ext cx="7302403" cy="707886"/>
          </a:xfrm>
          <a:prstGeom prst="rect">
            <a:avLst/>
          </a:prstGeom>
          <a:solidFill>
            <a:srgbClr val="FFFF00"/>
          </a:solidFill>
        </p:spPr>
        <p:txBody>
          <a:bodyPr wrap="square" rtlCol="0">
            <a:spAutoFit/>
          </a:bodyPr>
          <a:lstStyle/>
          <a:p>
            <a:pPr algn="ctr"/>
            <a:r>
              <a:rPr lang="en-GB" sz="4000" b="1" dirty="0">
                <a:solidFill>
                  <a:srgbClr val="002060"/>
                </a:solidFill>
              </a:rPr>
              <a:t>This is one approach</a:t>
            </a:r>
          </a:p>
        </p:txBody>
      </p:sp>
      <p:sp>
        <p:nvSpPr>
          <p:cNvPr id="5" name="Title 1"/>
          <p:cNvSpPr>
            <a:spLocks noGrp="1"/>
          </p:cNvSpPr>
          <p:nvPr>
            <p:ph type="title"/>
          </p:nvPr>
        </p:nvSpPr>
        <p:spPr>
          <a:xfrm>
            <a:off x="1981200" y="1"/>
            <a:ext cx="8229600" cy="648479"/>
          </a:xfrm>
        </p:spPr>
        <p:txBody>
          <a:bodyPr>
            <a:normAutofit fontScale="90000"/>
          </a:bodyPr>
          <a:lstStyle/>
          <a:p>
            <a:r>
              <a:rPr lang="en-GB" b="1" dirty="0" smtClean="0">
                <a:solidFill>
                  <a:srgbClr val="C00000"/>
                </a:solidFill>
              </a:rPr>
              <a:t>But how to assess the </a:t>
            </a:r>
            <a:r>
              <a:rPr lang="en-GB" b="1" dirty="0">
                <a:solidFill>
                  <a:srgbClr val="C00000"/>
                </a:solidFill>
              </a:rPr>
              <a:t>learning?</a:t>
            </a:r>
          </a:p>
        </p:txBody>
      </p:sp>
    </p:spTree>
    <p:extLst>
      <p:ext uri="{BB962C8B-B14F-4D97-AF65-F5344CB8AC3E}">
        <p14:creationId xmlns:p14="http://schemas.microsoft.com/office/powerpoint/2010/main" val="82497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p:tgtEl>
                                          <p:spTgt spid="3">
                                            <p:bg/>
                                          </p:spTgt>
                                        </p:tgtEl>
                                        <p:attrNameLst>
                                          <p:attrName>ppt_y</p:attrName>
                                        </p:attrNameLst>
                                      </p:cBhvr>
                                      <p:tavLst>
                                        <p:tav tm="0">
                                          <p:val>
                                            <p:strVal val="#ppt_y+#ppt_h*1.125000"/>
                                          </p:val>
                                        </p:tav>
                                        <p:tav tm="100000">
                                          <p:val>
                                            <p:strVal val="#ppt_y"/>
                                          </p:val>
                                        </p:tav>
                                      </p:tavLst>
                                    </p:anim>
                                    <p:animEffect transition="in" filter="wipe(up)">
                                      <p:cBhvr>
                                        <p:cTn id="18" dur="5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38" presetClass="entr" presetSubtype="0" accel="50000" fill="hold" nodeType="clickEffect">
                                  <p:stCondLst>
                                    <p:cond delay="0"/>
                                  </p:stCondLst>
                                  <p:iterate type="lt">
                                    <p:tmPct val="50000"/>
                                  </p:iterate>
                                  <p:childTnLst>
                                    <p:set>
                                      <p:cBhvr>
                                        <p:cTn id="22" dur="1" fill="hold">
                                          <p:stCondLst>
                                            <p:cond delay="0"/>
                                          </p:stCondLst>
                                        </p:cTn>
                                        <p:tgtEl>
                                          <p:spTgt spid="3">
                                            <p:txEl>
                                              <p:pRg st="0" end="0"/>
                                            </p:txEl>
                                          </p:spTgt>
                                        </p:tgtEl>
                                        <p:attrNameLst>
                                          <p:attrName>style.visibility</p:attrName>
                                        </p:attrNameLst>
                                      </p:cBhvr>
                                      <p:to>
                                        <p:strVal val="visible"/>
                                      </p:to>
                                    </p:set>
                                    <p:set>
                                      <p:cBhvr>
                                        <p:cTn id="23" dur="455" fill="hold">
                                          <p:stCondLst>
                                            <p:cond delay="0"/>
                                          </p:stCondLst>
                                        </p:cTn>
                                        <p:tgtEl>
                                          <p:spTgt spid="3">
                                            <p:txEl>
                                              <p:pRg st="0" end="0"/>
                                            </p:txEl>
                                          </p:spTgt>
                                        </p:tgtEl>
                                        <p:attrNameLst>
                                          <p:attrName>style.rotation</p:attrName>
                                        </p:attrNameLst>
                                      </p:cBhvr>
                                      <p:to>
                                        <p:strVal val="-45.0"/>
                                      </p:to>
                                    </p:set>
                                    <p:anim calcmode="lin" valueType="num">
                                      <p:cBhvr>
                                        <p:cTn id="24"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lstStyle/>
          <a:p>
            <a:r>
              <a:rPr lang="en-US" b="1" dirty="0" smtClean="0">
                <a:solidFill>
                  <a:srgbClr val="C00000"/>
                </a:solidFill>
              </a:rPr>
              <a:t>An example:</a:t>
            </a:r>
            <a:endParaRPr lang="en-US" b="1" dirty="0">
              <a:solidFill>
                <a:srgbClr val="C00000"/>
              </a:solidFill>
            </a:endParaRPr>
          </a:p>
        </p:txBody>
      </p:sp>
      <p:sp>
        <p:nvSpPr>
          <p:cNvPr id="3" name="Content Placeholder 2"/>
          <p:cNvSpPr>
            <a:spLocks noGrp="1"/>
          </p:cNvSpPr>
          <p:nvPr>
            <p:ph idx="1"/>
          </p:nvPr>
        </p:nvSpPr>
        <p:spPr>
          <a:xfrm>
            <a:off x="1991544" y="836713"/>
            <a:ext cx="8229600" cy="4525963"/>
          </a:xfrm>
        </p:spPr>
        <p:txBody>
          <a:bodyPr/>
          <a:lstStyle/>
          <a:p>
            <a:pPr marL="0" indent="0">
              <a:buNone/>
            </a:pPr>
            <a:r>
              <a:rPr lang="en-GB" b="1" dirty="0">
                <a:solidFill>
                  <a:srgbClr val="002060"/>
                </a:solidFill>
              </a:rPr>
              <a:t>From the </a:t>
            </a:r>
            <a:r>
              <a:rPr lang="en-GB" b="1" i="1" dirty="0">
                <a:solidFill>
                  <a:srgbClr val="002060"/>
                </a:solidFill>
              </a:rPr>
              <a:t>Achieving </a:t>
            </a:r>
            <a:r>
              <a:rPr lang="en-GB" b="1" i="1" dirty="0" smtClean="0">
                <a:solidFill>
                  <a:srgbClr val="002060"/>
                </a:solidFill>
              </a:rPr>
              <a:t>Transformation </a:t>
            </a:r>
            <a:r>
              <a:rPr lang="en-GB" b="1" dirty="0" smtClean="0">
                <a:solidFill>
                  <a:srgbClr val="002060"/>
                </a:solidFill>
              </a:rPr>
              <a:t>set</a:t>
            </a:r>
            <a:r>
              <a:rPr lang="en-GB" b="1" dirty="0">
                <a:solidFill>
                  <a:srgbClr val="002060"/>
                </a:solidFill>
              </a:rPr>
              <a:t>:</a:t>
            </a:r>
          </a:p>
          <a:p>
            <a:pPr marL="0" indent="0">
              <a:buNone/>
            </a:pPr>
            <a:r>
              <a:rPr lang="en-GB" sz="2800" b="1" i="1" dirty="0" smtClean="0">
                <a:solidFill>
                  <a:srgbClr val="C00000"/>
                </a:solidFill>
              </a:rPr>
              <a:t>Action</a:t>
            </a:r>
            <a:endParaRPr lang="en-US" sz="2800" b="1" i="1" dirty="0">
              <a:solidFill>
                <a:srgbClr val="C00000"/>
              </a:solidFill>
            </a:endParaRPr>
          </a:p>
          <a:p>
            <a:pPr marL="0" indent="0">
              <a:buNone/>
            </a:pPr>
            <a:r>
              <a:rPr lang="en-GB" sz="2800" dirty="0">
                <a:solidFill>
                  <a:srgbClr val="002060"/>
                </a:solidFill>
              </a:rPr>
              <a:t>The educator focuses on the development of learners’ critical thinking skills and helps them to take considered actions in their own context </a:t>
            </a:r>
            <a:endParaRPr lang="en-US" sz="2800" dirty="0">
              <a:solidFill>
                <a:srgbClr val="002060"/>
              </a:solidFill>
            </a:endParaRPr>
          </a:p>
          <a:p>
            <a:pPr marL="0" indent="0">
              <a:buNone/>
            </a:pPr>
            <a:endParaRPr lang="en-GB" sz="2800" dirty="0">
              <a:solidFill>
                <a:srgbClr val="002060"/>
              </a:solidFill>
            </a:endParaRPr>
          </a:p>
          <a:p>
            <a:pPr marL="0" indent="0">
              <a:buNone/>
            </a:pPr>
            <a:endParaRPr lang="en-US" sz="2400" dirty="0">
              <a:solidFill>
                <a:srgbClr val="002060"/>
              </a:solidFill>
            </a:endParaRPr>
          </a:p>
          <a:p>
            <a:pPr marL="0" indent="0">
              <a:buNone/>
            </a:pPr>
            <a:endParaRPr lang="en-GB" sz="2000" dirty="0">
              <a:solidFill>
                <a:srgbClr val="002060"/>
              </a:solidFill>
            </a:endParaRPr>
          </a:p>
          <a:p>
            <a:pPr marL="0" indent="0">
              <a:buNone/>
            </a:pPr>
            <a:endParaRPr lang="en-US" sz="2000" dirty="0">
              <a:solidFill>
                <a:srgbClr val="002060"/>
              </a:solidFill>
            </a:endParaRPr>
          </a:p>
          <a:p>
            <a:endParaRPr lang="en-US" dirty="0"/>
          </a:p>
        </p:txBody>
      </p:sp>
      <p:graphicFrame>
        <p:nvGraphicFramePr>
          <p:cNvPr id="6" name="Table 5"/>
          <p:cNvGraphicFramePr>
            <a:graphicFrameLocks noGrp="1"/>
          </p:cNvGraphicFramePr>
          <p:nvPr>
            <p:extLst/>
          </p:nvPr>
        </p:nvGraphicFramePr>
        <p:xfrm>
          <a:off x="1847529" y="3284984"/>
          <a:ext cx="8640959" cy="3456384"/>
        </p:xfrm>
        <a:graphic>
          <a:graphicData uri="http://schemas.openxmlformats.org/drawingml/2006/table">
            <a:tbl>
              <a:tblPr firstRow="1" firstCol="1" bandRow="1">
                <a:tableStyleId>{5C22544A-7EE6-4342-B048-85BDC9FD1C3A}</a:tableStyleId>
              </a:tblPr>
              <a:tblGrid>
                <a:gridCol w="8640959">
                  <a:extLst>
                    <a:ext uri="{9D8B030D-6E8A-4147-A177-3AD203B41FA5}">
                      <a16:colId xmlns:a16="http://schemas.microsoft.com/office/drawing/2014/main" val="20000"/>
                    </a:ext>
                  </a:extLst>
                </a:gridCol>
              </a:tblGrid>
              <a:tr h="563237">
                <a:tc>
                  <a:txBody>
                    <a:bodyPr/>
                    <a:lstStyle/>
                    <a:p>
                      <a:pPr>
                        <a:spcAft>
                          <a:spcPts val="0"/>
                        </a:spcAft>
                      </a:pPr>
                      <a:r>
                        <a:rPr lang="en-GB" sz="2400" b="1" dirty="0">
                          <a:solidFill>
                            <a:srgbClr val="FFC000"/>
                          </a:solidFill>
                          <a:effectLst/>
                        </a:rPr>
                        <a:t>Learning objectives    </a:t>
                      </a:r>
                      <a:r>
                        <a:rPr lang="en-GB" sz="2400" dirty="0">
                          <a:solidFill>
                            <a:srgbClr val="FFFF00"/>
                          </a:solidFill>
                          <a:effectLst/>
                        </a:rPr>
                        <a:t>The </a:t>
                      </a:r>
                      <a:r>
                        <a:rPr lang="en-GB" sz="2400" dirty="0" smtClean="0">
                          <a:solidFill>
                            <a:srgbClr val="FFFF00"/>
                          </a:solidFill>
                          <a:effectLst/>
                        </a:rPr>
                        <a:t>educator…</a:t>
                      </a:r>
                      <a:endParaRPr lang="en-GB" sz="2400" dirty="0">
                        <a:solidFill>
                          <a:srgbClr val="FFFF00"/>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1315067">
                <a:tc>
                  <a:txBody>
                    <a:bodyPr/>
                    <a:lstStyle/>
                    <a:p>
                      <a:pPr>
                        <a:spcAft>
                          <a:spcPts val="0"/>
                        </a:spcAft>
                      </a:pPr>
                      <a:r>
                        <a:rPr lang="en-GB" sz="2400" i="1" dirty="0" smtClean="0">
                          <a:effectLst/>
                          <a:latin typeface="Calibri"/>
                          <a:ea typeface="Times New Roman"/>
                          <a:cs typeface="Arial"/>
                        </a:rPr>
                        <a:t>Places </a:t>
                      </a:r>
                      <a:r>
                        <a:rPr lang="en-GB" sz="2400" i="1" dirty="0">
                          <a:effectLst/>
                          <a:latin typeface="Calibri"/>
                          <a:ea typeface="Times New Roman"/>
                          <a:cs typeface="Arial"/>
                        </a:rPr>
                        <a:t>the learners and their development at the centre of the education process, supporting them to meet new challenges and building on their experience and feedback </a:t>
                      </a:r>
                      <a:r>
                        <a:rPr lang="en-GB" sz="2400" dirty="0">
                          <a:effectLst/>
                          <a:latin typeface="Calibri"/>
                          <a:ea typeface="Times New Roman"/>
                          <a:cs typeface="Times New Roman"/>
                        </a:rPr>
                        <a:t> </a:t>
                      </a:r>
                    </a:p>
                  </a:txBody>
                  <a:tcPr marL="68580" marR="68580" marT="0" marB="0"/>
                </a:tc>
                <a:extLst>
                  <a:ext uri="{0D108BD9-81ED-4DB2-BD59-A6C34878D82A}">
                    <a16:rowId xmlns:a16="http://schemas.microsoft.com/office/drawing/2014/main" val="10001"/>
                  </a:ext>
                </a:extLst>
              </a:tr>
              <a:tr h="789040">
                <a:tc>
                  <a:txBody>
                    <a:bodyPr/>
                    <a:lstStyle/>
                    <a:p>
                      <a:pPr>
                        <a:spcAft>
                          <a:spcPts val="0"/>
                        </a:spcAft>
                      </a:pPr>
                      <a:r>
                        <a:rPr lang="en-GB" sz="2400" i="1" dirty="0" smtClean="0">
                          <a:effectLst/>
                          <a:latin typeface="Calibri"/>
                          <a:ea typeface="Times New Roman"/>
                          <a:cs typeface="Arial"/>
                        </a:rPr>
                        <a:t>Applies </a:t>
                      </a:r>
                      <a:r>
                        <a:rPr lang="en-GB" sz="2400" i="1" dirty="0">
                          <a:effectLst/>
                          <a:latin typeface="Calibri"/>
                          <a:ea typeface="Times New Roman"/>
                          <a:cs typeface="Arial"/>
                        </a:rPr>
                        <a:t>a learner focused approach to engage learners in democratic processes</a:t>
                      </a:r>
                      <a:endParaRPr lang="en-GB" sz="2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789040">
                <a:tc>
                  <a:txBody>
                    <a:bodyPr/>
                    <a:lstStyle/>
                    <a:p>
                      <a:pPr>
                        <a:spcAft>
                          <a:spcPts val="0"/>
                        </a:spcAft>
                      </a:pPr>
                      <a:r>
                        <a:rPr lang="en-GB" sz="2400" i="1" dirty="0" smtClean="0">
                          <a:effectLst/>
                          <a:latin typeface="Calibri"/>
                          <a:ea typeface="Times New Roman"/>
                          <a:cs typeface="Arial"/>
                        </a:rPr>
                        <a:t>Provides </a:t>
                      </a:r>
                      <a:r>
                        <a:rPr lang="en-GB" sz="2400" i="1" dirty="0">
                          <a:effectLst/>
                          <a:latin typeface="Calibri"/>
                          <a:ea typeface="Times New Roman"/>
                          <a:cs typeface="Arial"/>
                        </a:rPr>
                        <a:t>opportunities for learners to develop their agency </a:t>
                      </a:r>
                      <a:endParaRPr lang="en-GB" sz="2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14326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(e.g. from Futures)</a:t>
            </a:r>
            <a:endParaRPr lang="en-GB" dirty="0">
              <a:solidFill>
                <a:schemeClr val="tx2"/>
              </a:solidFill>
            </a:endParaRPr>
          </a:p>
        </p:txBody>
      </p:sp>
      <p:graphicFrame>
        <p:nvGraphicFramePr>
          <p:cNvPr id="5" name="Content Placeholder 4"/>
          <p:cNvGraphicFramePr>
            <a:graphicFrameLocks noGrp="1"/>
          </p:cNvGraphicFramePr>
          <p:nvPr>
            <p:ph idx="1"/>
            <p:extLst/>
          </p:nvPr>
        </p:nvGraphicFramePr>
        <p:xfrm>
          <a:off x="1981200" y="1556792"/>
          <a:ext cx="8229600" cy="5030524"/>
        </p:xfrm>
        <a:graphic>
          <a:graphicData uri="http://schemas.openxmlformats.org/drawingml/2006/table">
            <a:tbl>
              <a:tblPr firstRow="1" firstCol="1" bandRow="1">
                <a:tableStyleId>{5C22544A-7EE6-4342-B048-85BDC9FD1C3A}</a:tableStyleId>
              </a:tblPr>
              <a:tblGrid>
                <a:gridCol w="6162872">
                  <a:extLst>
                    <a:ext uri="{9D8B030D-6E8A-4147-A177-3AD203B41FA5}">
                      <a16:colId xmlns:a16="http://schemas.microsoft.com/office/drawing/2014/main" val="1141279242"/>
                    </a:ext>
                  </a:extLst>
                </a:gridCol>
                <a:gridCol w="2066728">
                  <a:extLst>
                    <a:ext uri="{9D8B030D-6E8A-4147-A177-3AD203B41FA5}">
                      <a16:colId xmlns:a16="http://schemas.microsoft.com/office/drawing/2014/main" val="4179568121"/>
                    </a:ext>
                  </a:extLst>
                </a:gridCol>
              </a:tblGrid>
              <a:tr h="640411">
                <a:tc>
                  <a:txBody>
                    <a:bodyPr/>
                    <a:lstStyle/>
                    <a:p>
                      <a:pPr>
                        <a:spcAft>
                          <a:spcPts val="0"/>
                        </a:spcAft>
                      </a:pPr>
                      <a:r>
                        <a:rPr lang="nl-NL" sz="1800" dirty="0">
                          <a:effectLst/>
                        </a:rPr>
                        <a:t>Underpinning Components</a:t>
                      </a:r>
                      <a:endParaRPr lang="en-GB" sz="1800" dirty="0">
                        <a:effectLst/>
                      </a:endParaRPr>
                    </a:p>
                    <a:p>
                      <a:pPr>
                        <a:spcAft>
                          <a:spcPts val="0"/>
                        </a:spcAft>
                      </a:pPr>
                      <a:r>
                        <a:rPr lang="nl-NL" sz="1800" dirty="0">
                          <a:effectLst/>
                        </a:rPr>
                        <a:t>In order to achieve the above Learning Objectives the educator should be able to:</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l-NL" sz="1800">
                          <a:effectLst/>
                        </a:rPr>
                        <a:t>Connections with the Learning Objectives of this competence</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8555573"/>
                  </a:ext>
                </a:extLst>
              </a:tr>
              <a:tr h="320206">
                <a:tc>
                  <a:txBody>
                    <a:bodyPr/>
                    <a:lstStyle/>
                    <a:p>
                      <a:pPr>
                        <a:spcAft>
                          <a:spcPts val="0"/>
                        </a:spcAft>
                      </a:pPr>
                      <a:r>
                        <a:rPr lang="en-GB" sz="1800" dirty="0">
                          <a:effectLst/>
                        </a:rPr>
                        <a:t>UC 5.1a  can imagine a number of different future scenarios and consider whether they are sustainable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l-NL" sz="1800" dirty="0">
                          <a:effectLst/>
                        </a:rPr>
                        <a:t>5.1</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2634575"/>
                  </a:ext>
                </a:extLst>
              </a:tr>
              <a:tr h="582193">
                <a:tc>
                  <a:txBody>
                    <a:bodyPr/>
                    <a:lstStyle/>
                    <a:p>
                      <a:pPr>
                        <a:spcAft>
                          <a:spcPts val="0"/>
                        </a:spcAft>
                      </a:pPr>
                      <a:r>
                        <a:rPr lang="en-GB" sz="1800">
                          <a:effectLst/>
                        </a:rPr>
                        <a:t>UC5.1b understand how the world might change as we project into the future and how these changes might be considered from different perspectives.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l-NL" sz="1800" dirty="0">
                          <a:effectLst/>
                        </a:rPr>
                        <a:t>5.1</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5627908"/>
                  </a:ext>
                </a:extLst>
              </a:tr>
              <a:tr h="640411">
                <a:tc>
                  <a:txBody>
                    <a:bodyPr/>
                    <a:lstStyle/>
                    <a:p>
                      <a:pPr>
                        <a:spcAft>
                          <a:spcPts val="0"/>
                        </a:spcAft>
                      </a:pPr>
                      <a:r>
                        <a:rPr lang="en-GB" sz="1800">
                          <a:effectLst/>
                        </a:rPr>
                        <a:t>UC5.2a can see how changes that take place are linked to past actions and evolve over time.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l-NL" sz="1800" dirty="0">
                          <a:effectLst/>
                        </a:rPr>
                        <a:t>5.2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6687030"/>
                  </a:ext>
                </a:extLst>
              </a:tr>
              <a:tr h="640411">
                <a:tc>
                  <a:txBody>
                    <a:bodyPr/>
                    <a:lstStyle/>
                    <a:p>
                      <a:pPr>
                        <a:spcAft>
                          <a:spcPts val="0"/>
                        </a:spcAft>
                      </a:pPr>
                      <a:r>
                        <a:rPr lang="en-GB" sz="1800" dirty="0">
                          <a:effectLst/>
                        </a:rPr>
                        <a:t>UC5.2b can analyse and look for causes of change from different perspectives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l-NL" sz="1800" dirty="0">
                          <a:effectLst/>
                        </a:rPr>
                        <a:t>5.2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0096721"/>
                  </a:ext>
                </a:extLst>
              </a:tr>
              <a:tr h="640411">
                <a:tc>
                  <a:txBody>
                    <a:bodyPr/>
                    <a:lstStyle/>
                    <a:p>
                      <a:pPr>
                        <a:spcAft>
                          <a:spcPts val="0"/>
                        </a:spcAft>
                      </a:pPr>
                      <a:r>
                        <a:rPr lang="en-GB" sz="1800" dirty="0">
                          <a:effectLst/>
                        </a:rPr>
                        <a:t>UC5.3a can think creatively about possibilities for the future and critique suggestions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l-NL" sz="1800" dirty="0">
                          <a:effectLst/>
                        </a:rPr>
                        <a:t>5.3</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23355147"/>
                  </a:ext>
                </a:extLst>
              </a:tr>
              <a:tr h="640411">
                <a:tc>
                  <a:txBody>
                    <a:bodyPr/>
                    <a:lstStyle/>
                    <a:p>
                      <a:pPr>
                        <a:spcAft>
                          <a:spcPts val="0"/>
                        </a:spcAft>
                      </a:pPr>
                      <a:r>
                        <a:rPr lang="en-GB" sz="1800">
                          <a:effectLst/>
                        </a:rPr>
                        <a:t>UC5.3b can share and debate ideas, suggestions and worldviews.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l-NL" sz="1800" dirty="0">
                          <a:effectLst/>
                        </a:rPr>
                        <a:t>5.3</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650850"/>
                  </a:ext>
                </a:extLst>
              </a:tr>
            </a:tbl>
          </a:graphicData>
        </a:graphic>
      </p:graphicFrame>
      <p:sp>
        <p:nvSpPr>
          <p:cNvPr id="4" name="Slide Number Placeholder 3"/>
          <p:cNvSpPr>
            <a:spLocks noGrp="1"/>
          </p:cNvSpPr>
          <p:nvPr>
            <p:ph type="sldNum" sz="quarter" idx="4294967295"/>
          </p:nvPr>
        </p:nvSpPr>
        <p:spPr/>
        <p:txBody>
          <a:bodyPr/>
          <a:lstStyle/>
          <a:p>
            <a:fld id="{7AE50190-DB52-4C20-AB50-62AB29F47283}" type="slidenum">
              <a:rPr lang="en-GB" smtClean="0"/>
              <a:t>23</a:t>
            </a:fld>
            <a:endParaRPr lang="en-GB" dirty="0"/>
          </a:p>
        </p:txBody>
      </p:sp>
    </p:spTree>
    <p:extLst>
      <p:ext uri="{BB962C8B-B14F-4D97-AF65-F5344CB8AC3E}">
        <p14:creationId xmlns:p14="http://schemas.microsoft.com/office/powerpoint/2010/main" val="576865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215631732"/>
              </p:ext>
            </p:extLst>
          </p:nvPr>
        </p:nvGraphicFramePr>
        <p:xfrm>
          <a:off x="1343472" y="0"/>
          <a:ext cx="8075240" cy="7190655"/>
        </p:xfrm>
        <a:graphic>
          <a:graphicData uri="http://schemas.openxmlformats.org/drawingml/2006/table">
            <a:tbl>
              <a:tblPr firstRow="1" firstCol="1" bandRow="1">
                <a:tableStyleId>{5C22544A-7EE6-4342-B048-85BDC9FD1C3A}</a:tableStyleId>
              </a:tblPr>
              <a:tblGrid>
                <a:gridCol w="1635270">
                  <a:extLst>
                    <a:ext uri="{9D8B030D-6E8A-4147-A177-3AD203B41FA5}">
                      <a16:colId xmlns:a16="http://schemas.microsoft.com/office/drawing/2014/main" val="1738683182"/>
                    </a:ext>
                  </a:extLst>
                </a:gridCol>
                <a:gridCol w="6439970">
                  <a:extLst>
                    <a:ext uri="{9D8B030D-6E8A-4147-A177-3AD203B41FA5}">
                      <a16:colId xmlns:a16="http://schemas.microsoft.com/office/drawing/2014/main" val="2591806997"/>
                    </a:ext>
                  </a:extLst>
                </a:gridCol>
              </a:tblGrid>
              <a:tr h="227988">
                <a:tc gridSpan="2">
                  <a:txBody>
                    <a:bodyPr/>
                    <a:lstStyle/>
                    <a:p>
                      <a:pPr algn="ctr">
                        <a:spcAft>
                          <a:spcPts val="0"/>
                        </a:spcAft>
                      </a:pPr>
                      <a:r>
                        <a:rPr lang="nl-NL" sz="1400" dirty="0">
                          <a:effectLst/>
                        </a:rPr>
                        <a:t>Example Activities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24" marR="64724" marT="0" marB="0"/>
                </a:tc>
                <a:tc hMerge="1">
                  <a:txBody>
                    <a:bodyPr/>
                    <a:lstStyle/>
                    <a:p>
                      <a:endParaRPr lang="en-GB"/>
                    </a:p>
                  </a:txBody>
                  <a:tcPr/>
                </a:tc>
                <a:extLst>
                  <a:ext uri="{0D108BD9-81ED-4DB2-BD59-A6C34878D82A}">
                    <a16:rowId xmlns:a16="http://schemas.microsoft.com/office/drawing/2014/main" val="734781189"/>
                  </a:ext>
                </a:extLst>
              </a:tr>
              <a:tr h="227988">
                <a:tc>
                  <a:txBody>
                    <a:bodyPr/>
                    <a:lstStyle/>
                    <a:p>
                      <a:pPr>
                        <a:spcAft>
                          <a:spcPts val="0"/>
                        </a:spcAft>
                      </a:pPr>
                      <a:r>
                        <a:rPr lang="nl-NL" sz="1400">
                          <a:effectLst/>
                        </a:rPr>
                        <a:t>Title</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724" marR="64724" marT="0" marB="0"/>
                </a:tc>
                <a:tc>
                  <a:txBody>
                    <a:bodyPr/>
                    <a:lstStyle/>
                    <a:p>
                      <a:pPr>
                        <a:spcAft>
                          <a:spcPts val="0"/>
                        </a:spcAft>
                      </a:pPr>
                      <a:r>
                        <a:rPr lang="nl-NL" sz="1400" dirty="0">
                          <a:effectLst/>
                        </a:rPr>
                        <a:t>My vision of the future </a:t>
                      </a:r>
                      <a:r>
                        <a:rPr lang="en-US" sz="1400" dirty="0">
                          <a:effectLst/>
                        </a:rPr>
                        <a:t>(Activity 2)</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24" marR="64724" marT="0" marB="0"/>
                </a:tc>
                <a:extLst>
                  <a:ext uri="{0D108BD9-81ED-4DB2-BD59-A6C34878D82A}">
                    <a16:rowId xmlns:a16="http://schemas.microsoft.com/office/drawing/2014/main" val="1842662282"/>
                  </a:ext>
                </a:extLst>
              </a:tr>
              <a:tr h="742915">
                <a:tc>
                  <a:txBody>
                    <a:bodyPr/>
                    <a:lstStyle/>
                    <a:p>
                      <a:pPr>
                        <a:spcAft>
                          <a:spcPts val="0"/>
                        </a:spcAft>
                      </a:pPr>
                      <a:r>
                        <a:rPr lang="nl-NL" sz="1200">
                          <a:effectLst/>
                        </a:rPr>
                        <a:t>Technique used (e.g. research, simulation, debate)</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4724" marR="64724" marT="0" marB="0"/>
                </a:tc>
                <a:tc>
                  <a:txBody>
                    <a:bodyPr/>
                    <a:lstStyle/>
                    <a:p>
                      <a:pPr>
                        <a:spcAft>
                          <a:spcPts val="0"/>
                        </a:spcAft>
                      </a:pPr>
                      <a:r>
                        <a:rPr lang="nl-NL" sz="1200" dirty="0">
                          <a:effectLst/>
                        </a:rPr>
                        <a:t>Discussion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24" marR="64724" marT="0" marB="0"/>
                </a:tc>
                <a:extLst>
                  <a:ext uri="{0D108BD9-81ED-4DB2-BD59-A6C34878D82A}">
                    <a16:rowId xmlns:a16="http://schemas.microsoft.com/office/drawing/2014/main" val="2055976663"/>
                  </a:ext>
                </a:extLst>
              </a:tr>
              <a:tr h="195419">
                <a:tc>
                  <a:txBody>
                    <a:bodyPr/>
                    <a:lstStyle/>
                    <a:p>
                      <a:pPr>
                        <a:spcAft>
                          <a:spcPts val="0"/>
                        </a:spcAft>
                      </a:pPr>
                      <a:r>
                        <a:rPr lang="nl-NL" sz="1200">
                          <a:effectLst/>
                        </a:rPr>
                        <a:t>Aim of activity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4724" marR="64724" marT="0" marB="0"/>
                </a:tc>
                <a:tc>
                  <a:txBody>
                    <a:bodyPr/>
                    <a:lstStyle/>
                    <a:p>
                      <a:pPr>
                        <a:spcAft>
                          <a:spcPts val="0"/>
                        </a:spcAft>
                      </a:pPr>
                      <a:r>
                        <a:rPr lang="nl-NL" sz="1200" dirty="0">
                          <a:effectLst/>
                        </a:rPr>
                        <a:t>To help students imagine positive alternative sustainable futures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24" marR="64724" marT="0" marB="0"/>
                </a:tc>
                <a:extLst>
                  <a:ext uri="{0D108BD9-81ED-4DB2-BD59-A6C34878D82A}">
                    <a16:rowId xmlns:a16="http://schemas.microsoft.com/office/drawing/2014/main" val="374051488"/>
                  </a:ext>
                </a:extLst>
              </a:tr>
              <a:tr h="390837">
                <a:tc rowSpan="2">
                  <a:txBody>
                    <a:bodyPr/>
                    <a:lstStyle/>
                    <a:p>
                      <a:pPr>
                        <a:spcAft>
                          <a:spcPts val="0"/>
                        </a:spcAft>
                      </a:pPr>
                      <a:r>
                        <a:rPr lang="nl-NL" sz="1200">
                          <a:effectLst/>
                        </a:rPr>
                        <a:t>Connection with underpinning components (from same competence)</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4724" marR="64724" marT="0" marB="0"/>
                </a:tc>
                <a:tc>
                  <a:txBody>
                    <a:bodyPr/>
                    <a:lstStyle/>
                    <a:p>
                      <a:pPr>
                        <a:spcAft>
                          <a:spcPts val="0"/>
                        </a:spcAft>
                      </a:pPr>
                      <a:r>
                        <a:rPr lang="en-GB" sz="1200" dirty="0">
                          <a:effectLst/>
                        </a:rPr>
                        <a:t>UC 5.1a  can imagine a number of different future scenarios and consider whether they are sustainable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24" marR="64724" marT="0" marB="0"/>
                </a:tc>
                <a:extLst>
                  <a:ext uri="{0D108BD9-81ED-4DB2-BD59-A6C34878D82A}">
                    <a16:rowId xmlns:a16="http://schemas.microsoft.com/office/drawing/2014/main" val="2144340914"/>
                  </a:ext>
                </a:extLst>
              </a:tr>
              <a:tr h="390837">
                <a:tc vMerge="1">
                  <a:txBody>
                    <a:bodyPr/>
                    <a:lstStyle/>
                    <a:p>
                      <a:endParaRPr lang="en-GB"/>
                    </a:p>
                  </a:txBody>
                  <a:tcPr/>
                </a:tc>
                <a:tc>
                  <a:txBody>
                    <a:bodyPr/>
                    <a:lstStyle/>
                    <a:p>
                      <a:pPr>
                        <a:spcAft>
                          <a:spcPts val="0"/>
                        </a:spcAft>
                      </a:pPr>
                      <a:r>
                        <a:rPr lang="en-GB" sz="1200" dirty="0">
                          <a:effectLst/>
                        </a:rPr>
                        <a:t>UC5.1b understand how the world might change as we project into the future and how these changes might be considered from different perspectives.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24" marR="64724" marT="0" marB="0"/>
                </a:tc>
                <a:extLst>
                  <a:ext uri="{0D108BD9-81ED-4DB2-BD59-A6C34878D82A}">
                    <a16:rowId xmlns:a16="http://schemas.microsoft.com/office/drawing/2014/main" val="1479782451"/>
                  </a:ext>
                </a:extLst>
              </a:tr>
              <a:tr h="928643">
                <a:tc>
                  <a:txBody>
                    <a:bodyPr/>
                    <a:lstStyle/>
                    <a:p>
                      <a:pPr>
                        <a:spcAft>
                          <a:spcPts val="0"/>
                        </a:spcAft>
                      </a:pPr>
                      <a:r>
                        <a:rPr lang="nl-NL" sz="1200">
                          <a:effectLst/>
                        </a:rPr>
                        <a:t>Connection with underpinning components (from other competences)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4724" marR="64724" marT="0" marB="0"/>
                </a:tc>
                <a:tc>
                  <a:txBody>
                    <a:bodyPr/>
                    <a:lstStyle/>
                    <a:p>
                      <a:pPr>
                        <a:spcAft>
                          <a:spcPts val="0"/>
                        </a:spcAft>
                      </a:pPr>
                      <a:r>
                        <a:rPr lang="nl-NL" sz="1200" dirty="0">
                          <a:effectLst/>
                        </a:rPr>
                        <a:t>(To be completed when all templates are filled)</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24" marR="64724" marT="0" marB="0"/>
                </a:tc>
                <a:extLst>
                  <a:ext uri="{0D108BD9-81ED-4DB2-BD59-A6C34878D82A}">
                    <a16:rowId xmlns:a16="http://schemas.microsoft.com/office/drawing/2014/main" val="2551742919"/>
                  </a:ext>
                </a:extLst>
              </a:tr>
              <a:tr h="4086028">
                <a:tc>
                  <a:txBody>
                    <a:bodyPr/>
                    <a:lstStyle/>
                    <a:p>
                      <a:pPr>
                        <a:spcAft>
                          <a:spcPts val="0"/>
                        </a:spcAft>
                      </a:pPr>
                      <a:r>
                        <a:rPr lang="nl-NL" sz="1200">
                          <a:effectLst/>
                        </a:rPr>
                        <a:t>Short description (10 lines max)</a:t>
                      </a:r>
                      <a:endParaRPr lang="en-GB" sz="1200">
                        <a:effectLst/>
                      </a:endParaRPr>
                    </a:p>
                    <a:p>
                      <a:pPr>
                        <a:spcAft>
                          <a:spcPts val="0"/>
                        </a:spcAft>
                      </a:pPr>
                      <a:r>
                        <a:rPr lang="nl-NL"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4724" marR="64724" marT="0" marB="0"/>
                </a:tc>
                <a:tc>
                  <a:txBody>
                    <a:bodyPr/>
                    <a:lstStyle/>
                    <a:p>
                      <a:pPr>
                        <a:spcAft>
                          <a:spcPts val="0"/>
                        </a:spcAft>
                      </a:pPr>
                      <a:r>
                        <a:rPr lang="en-GB" sz="1200" dirty="0">
                          <a:effectLst/>
                        </a:rPr>
                        <a:t>Close your eyes and sit in silence – relax. Now listen for 10-15 minutes while someone asks you to imagine yourself in 30 years time but imagine it is a positive future. Tell the class/group that they should think of themselves as the age that they are today but the year is 20xx. Now, with a series of pre-planned statements and questions, take them through the process of waking up, asking details about what their bed is like, what they have for breakfast, the clothes they wear (and where they bought them). Ask them to think about the work they might be doing or the school they might be attending; what job might they hope to do? How do they travel? How do they talk to friends and connect with family? What are they planning to do that evening? Allow plenty of long pauses between each question so people have time to imagine the details and think about how it feels, sounds, tastes, smells. After a final long pause ask the group to open their eyes and share with their neighbour or small group, the things they imagined or envisioned. Give each pair/small group a sheet of flip-chart paper and marker pens and ask them to illustrate their ideas so they can share with the wider group. After sharing and now back in pairs/groups, think about the first steps that you will need to take in order to start the journey towards that positive future.</a:t>
                      </a:r>
                    </a:p>
                    <a:p>
                      <a:pPr>
                        <a:spcAft>
                          <a:spcPts val="0"/>
                        </a:spcAft>
                      </a:pPr>
                      <a:r>
                        <a:rPr lang="en-GB" sz="1200" dirty="0">
                          <a:effectLst/>
                        </a:rPr>
                        <a:t> </a:t>
                      </a:r>
                    </a:p>
                    <a:p>
                      <a:pPr>
                        <a:spcAft>
                          <a:spcPts val="0"/>
                        </a:spcAft>
                      </a:pPr>
                      <a:r>
                        <a:rPr lang="en-GB" sz="1200" dirty="0">
                          <a:effectLst/>
                        </a:rPr>
                        <a:t>NB This can be a very emotional experience for some people. Be sensitive to the impact it can have and be sure that everyone has the support they need when they 'come back' to the present. </a:t>
                      </a:r>
                    </a:p>
                  </a:txBody>
                  <a:tcPr marL="64724" marR="64724" marT="0" marB="0"/>
                </a:tc>
                <a:extLst>
                  <a:ext uri="{0D108BD9-81ED-4DB2-BD59-A6C34878D82A}">
                    <a16:rowId xmlns:a16="http://schemas.microsoft.com/office/drawing/2014/main" val="3986148456"/>
                  </a:ext>
                </a:extLst>
              </a:tr>
            </a:tbl>
          </a:graphicData>
        </a:graphic>
      </p:graphicFrame>
      <p:sp>
        <p:nvSpPr>
          <p:cNvPr id="4" name="Slide Number Placeholder 3"/>
          <p:cNvSpPr>
            <a:spLocks noGrp="1"/>
          </p:cNvSpPr>
          <p:nvPr>
            <p:ph type="sldNum" sz="quarter" idx="4294967295"/>
          </p:nvPr>
        </p:nvSpPr>
        <p:spPr/>
        <p:txBody>
          <a:bodyPr/>
          <a:lstStyle/>
          <a:p>
            <a:fld id="{7AE50190-DB52-4C20-AB50-62AB29F47283}" type="slidenum">
              <a:rPr lang="en-GB" smtClean="0"/>
              <a:t>24</a:t>
            </a:fld>
            <a:endParaRPr lang="en-GB" dirty="0"/>
          </a:p>
        </p:txBody>
      </p:sp>
    </p:spTree>
    <p:extLst>
      <p:ext uri="{BB962C8B-B14F-4D97-AF65-F5344CB8AC3E}">
        <p14:creationId xmlns:p14="http://schemas.microsoft.com/office/powerpoint/2010/main" val="4001777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Piloting RSP in Gloucestershire </a:t>
            </a:r>
            <a:endParaRPr lang="en-GB" dirty="0">
              <a:solidFill>
                <a:schemeClr val="tx2"/>
              </a:solidFill>
            </a:endParaRPr>
          </a:p>
        </p:txBody>
      </p:sp>
      <p:sp>
        <p:nvSpPr>
          <p:cNvPr id="3" name="Content Placeholder 2"/>
          <p:cNvSpPr>
            <a:spLocks noGrp="1"/>
          </p:cNvSpPr>
          <p:nvPr>
            <p:ph idx="1"/>
          </p:nvPr>
        </p:nvSpPr>
        <p:spPr/>
        <p:txBody>
          <a:bodyPr>
            <a:noAutofit/>
          </a:bodyPr>
          <a:lstStyle/>
          <a:p>
            <a:r>
              <a:rPr lang="en-GB" sz="3000" dirty="0" smtClean="0">
                <a:solidFill>
                  <a:schemeClr val="tx1"/>
                </a:solidFill>
              </a:rPr>
              <a:t>Offered </a:t>
            </a:r>
            <a:r>
              <a:rPr lang="en-GB" sz="3000" dirty="0">
                <a:solidFill>
                  <a:schemeClr val="tx1"/>
                </a:solidFill>
              </a:rPr>
              <a:t>to </a:t>
            </a:r>
            <a:r>
              <a:rPr lang="en-GB" sz="3000" dirty="0" smtClean="0">
                <a:solidFill>
                  <a:schemeClr val="tx1"/>
                </a:solidFill>
              </a:rPr>
              <a:t>Level </a:t>
            </a:r>
            <a:r>
              <a:rPr lang="en-GB" sz="3000" dirty="0">
                <a:solidFill>
                  <a:schemeClr val="tx1"/>
                </a:solidFill>
              </a:rPr>
              <a:t>5 </a:t>
            </a:r>
            <a:r>
              <a:rPr lang="en-GB" sz="3000" dirty="0" smtClean="0">
                <a:solidFill>
                  <a:schemeClr val="tx1"/>
                </a:solidFill>
              </a:rPr>
              <a:t>undergraduates</a:t>
            </a:r>
          </a:p>
          <a:p>
            <a:pPr lvl="1"/>
            <a:r>
              <a:rPr lang="en-GB" sz="2600" dirty="0" err="1" smtClean="0">
                <a:solidFill>
                  <a:schemeClr val="tx1"/>
                </a:solidFill>
              </a:rPr>
              <a:t>BEd</a:t>
            </a:r>
            <a:endParaRPr lang="en-GB" sz="2600" dirty="0">
              <a:solidFill>
                <a:schemeClr val="tx1"/>
              </a:solidFill>
            </a:endParaRPr>
          </a:p>
          <a:p>
            <a:pPr lvl="1"/>
            <a:r>
              <a:rPr lang="en-GB" sz="2600" dirty="0">
                <a:solidFill>
                  <a:schemeClr val="tx1"/>
                </a:solidFill>
              </a:rPr>
              <a:t>BA </a:t>
            </a:r>
            <a:r>
              <a:rPr lang="en-GB" sz="2600" dirty="0" smtClean="0">
                <a:solidFill>
                  <a:schemeClr val="tx1"/>
                </a:solidFill>
              </a:rPr>
              <a:t>Education</a:t>
            </a:r>
            <a:br>
              <a:rPr lang="en-GB" sz="2600" dirty="0" smtClean="0">
                <a:solidFill>
                  <a:schemeClr val="tx1"/>
                </a:solidFill>
              </a:rPr>
            </a:br>
            <a:endParaRPr lang="en-GB" sz="3000" dirty="0">
              <a:solidFill>
                <a:schemeClr val="tx1"/>
              </a:solidFill>
            </a:endParaRPr>
          </a:p>
          <a:p>
            <a:r>
              <a:rPr lang="en-GB" sz="3000" dirty="0">
                <a:solidFill>
                  <a:schemeClr val="tx1"/>
                </a:solidFill>
              </a:rPr>
              <a:t>12 sessions </a:t>
            </a:r>
            <a:r>
              <a:rPr lang="en-GB" sz="3000" dirty="0" smtClean="0">
                <a:solidFill>
                  <a:schemeClr val="tx1"/>
                </a:solidFill>
              </a:rPr>
              <a:t>(a 2-hour </a:t>
            </a:r>
            <a:r>
              <a:rPr lang="en-GB" sz="3000" dirty="0">
                <a:solidFill>
                  <a:schemeClr val="tx1"/>
                </a:solidFill>
              </a:rPr>
              <a:t>session on each competence)</a:t>
            </a:r>
          </a:p>
          <a:p>
            <a:endParaRPr lang="en-GB" sz="3000" dirty="0">
              <a:solidFill>
                <a:schemeClr val="tx1"/>
              </a:solidFill>
            </a:endParaRPr>
          </a:p>
          <a:p>
            <a:r>
              <a:rPr lang="en-GB" sz="3000" dirty="0">
                <a:solidFill>
                  <a:schemeClr val="tx1"/>
                </a:solidFill>
              </a:rPr>
              <a:t>For a University of Gloucestershire Certificate + added to Higher Education Achievement Record (</a:t>
            </a:r>
            <a:r>
              <a:rPr lang="en-GB" sz="3000" dirty="0" smtClean="0">
                <a:solidFill>
                  <a:schemeClr val="tx1"/>
                </a:solidFill>
              </a:rPr>
              <a:t>HEAR</a:t>
            </a:r>
            <a:r>
              <a:rPr lang="en-GB" sz="3000" dirty="0">
                <a:solidFill>
                  <a:schemeClr val="tx1"/>
                </a:solidFill>
              </a:rPr>
              <a:t>)</a:t>
            </a:r>
          </a:p>
        </p:txBody>
      </p:sp>
    </p:spTree>
    <p:extLst>
      <p:ext uri="{BB962C8B-B14F-4D97-AF65-F5344CB8AC3E}">
        <p14:creationId xmlns:p14="http://schemas.microsoft.com/office/powerpoint/2010/main" val="718588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620" y="116632"/>
            <a:ext cx="6568504" cy="4926378"/>
          </a:xfrm>
          <a:prstGeom prst="rect">
            <a:avLst/>
          </a:prstGeom>
          <a:ln w="76200">
            <a:solidFill>
              <a:schemeClr val="tx1"/>
            </a:solidFill>
          </a:ln>
          <a:effectLst>
            <a:outerShdw blurRad="50800" dist="38100" dir="8100000" algn="tr" rotWithShape="0">
              <a:prstClr val="black">
                <a:alpha val="40000"/>
              </a:prst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952" y="3140968"/>
            <a:ext cx="4821918" cy="3616439"/>
          </a:xfrm>
          <a:prstGeom prst="rect">
            <a:avLst/>
          </a:prstGeom>
          <a:ln w="76200">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48576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At any academic ‘Level’ we suggest three </a:t>
            </a:r>
            <a:r>
              <a:rPr lang="en-GB" b="1" i="1" dirty="0" smtClean="0">
                <a:solidFill>
                  <a:srgbClr val="C00000"/>
                </a:solidFill>
              </a:rPr>
              <a:t>stages</a:t>
            </a:r>
            <a:r>
              <a:rPr lang="en-GB" b="1" dirty="0" smtClean="0">
                <a:solidFill>
                  <a:srgbClr val="C00000"/>
                </a:solidFill>
              </a:rPr>
              <a:t> </a:t>
            </a:r>
            <a:r>
              <a:rPr lang="en-GB" b="1" dirty="0">
                <a:solidFill>
                  <a:srgbClr val="C00000"/>
                </a:solidFill>
              </a:rPr>
              <a:t>of achievement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15340089"/>
              </p:ext>
            </p:extLst>
          </p:nvPr>
        </p:nvGraphicFramePr>
        <p:xfrm>
          <a:off x="609600" y="1600200"/>
          <a:ext cx="10972800" cy="457200"/>
        </p:xfrm>
        <a:graphic>
          <a:graphicData uri="http://schemas.openxmlformats.org/drawingml/2006/table">
            <a:tbl>
              <a:tblPr firstRow="1" bandRow="1">
                <a:tableStyleId>{5C22544A-7EE6-4342-B048-85BDC9FD1C3A}</a:tableStyleId>
              </a:tblPr>
              <a:tblGrid>
                <a:gridCol w="1669976">
                  <a:extLst>
                    <a:ext uri="{9D8B030D-6E8A-4147-A177-3AD203B41FA5}">
                      <a16:colId xmlns:a16="http://schemas.microsoft.com/office/drawing/2014/main" val="1390147196"/>
                    </a:ext>
                  </a:extLst>
                </a:gridCol>
                <a:gridCol w="9302824">
                  <a:extLst>
                    <a:ext uri="{9D8B030D-6E8A-4147-A177-3AD203B41FA5}">
                      <a16:colId xmlns:a16="http://schemas.microsoft.com/office/drawing/2014/main" val="229413660"/>
                    </a:ext>
                  </a:extLst>
                </a:gridCol>
              </a:tblGrid>
              <a:tr h="370840">
                <a:tc>
                  <a:txBody>
                    <a:bodyPr/>
                    <a:lstStyle/>
                    <a:p>
                      <a:r>
                        <a:rPr lang="en-GB" sz="2400" dirty="0" smtClean="0"/>
                        <a:t>Stage 1</a:t>
                      </a:r>
                      <a:endParaRPr lang="en-GB" sz="2400" dirty="0"/>
                    </a:p>
                  </a:txBody>
                  <a:tcPr/>
                </a:tc>
                <a:tc>
                  <a:txBody>
                    <a:bodyPr/>
                    <a:lstStyle/>
                    <a:p>
                      <a:r>
                        <a:rPr lang="en-US" sz="2400" b="1" kern="1200" dirty="0" smtClean="0">
                          <a:solidFill>
                            <a:schemeClr val="lt1"/>
                          </a:solidFill>
                          <a:effectLst/>
                          <a:latin typeface="+mn-lt"/>
                          <a:ea typeface="+mn-ea"/>
                          <a:cs typeface="+mn-cs"/>
                        </a:rPr>
                        <a:t>Participation in a given </a:t>
                      </a:r>
                      <a:r>
                        <a:rPr lang="en-US" sz="2400" b="1" kern="1200" dirty="0" err="1" smtClean="0">
                          <a:solidFill>
                            <a:schemeClr val="lt1"/>
                          </a:solidFill>
                          <a:effectLst/>
                          <a:latin typeface="+mn-lt"/>
                          <a:ea typeface="+mn-ea"/>
                          <a:cs typeface="+mn-cs"/>
                        </a:rPr>
                        <a:t>programme</a:t>
                      </a:r>
                      <a:endParaRPr lang="en-GB" sz="2400" dirty="0"/>
                    </a:p>
                  </a:txBody>
                  <a:tcPr/>
                </a:tc>
                <a:extLst>
                  <a:ext uri="{0D108BD9-81ED-4DB2-BD59-A6C34878D82A}">
                    <a16:rowId xmlns:a16="http://schemas.microsoft.com/office/drawing/2014/main" val="20905474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16409251"/>
              </p:ext>
            </p:extLst>
          </p:nvPr>
        </p:nvGraphicFramePr>
        <p:xfrm>
          <a:off x="627257" y="2420887"/>
          <a:ext cx="10955142" cy="457200"/>
        </p:xfrm>
        <a:graphic>
          <a:graphicData uri="http://schemas.openxmlformats.org/drawingml/2006/table">
            <a:tbl>
              <a:tblPr firstRow="1" bandRow="1">
                <a:tableStyleId>{5C22544A-7EE6-4342-B048-85BDC9FD1C3A}</a:tableStyleId>
              </a:tblPr>
              <a:tblGrid>
                <a:gridCol w="1652319">
                  <a:extLst>
                    <a:ext uri="{9D8B030D-6E8A-4147-A177-3AD203B41FA5}">
                      <a16:colId xmlns:a16="http://schemas.microsoft.com/office/drawing/2014/main" val="4031342712"/>
                    </a:ext>
                  </a:extLst>
                </a:gridCol>
                <a:gridCol w="9302823">
                  <a:extLst>
                    <a:ext uri="{9D8B030D-6E8A-4147-A177-3AD203B41FA5}">
                      <a16:colId xmlns:a16="http://schemas.microsoft.com/office/drawing/2014/main" val="1188379442"/>
                    </a:ext>
                  </a:extLst>
                </a:gridCol>
              </a:tblGrid>
              <a:tr h="335816">
                <a:tc>
                  <a:txBody>
                    <a:bodyPr/>
                    <a:lstStyle/>
                    <a:p>
                      <a:r>
                        <a:rPr lang="en-GB" sz="2400" dirty="0" smtClean="0"/>
                        <a:t>Stage 2</a:t>
                      </a:r>
                      <a:endParaRPr lang="en-GB" sz="2400" dirty="0"/>
                    </a:p>
                  </a:txBody>
                  <a:tcPr/>
                </a:tc>
                <a:tc>
                  <a:txBody>
                    <a:bodyPr/>
                    <a:lstStyle/>
                    <a:p>
                      <a:r>
                        <a:rPr lang="en-US" sz="2400" b="1" kern="1200" dirty="0" smtClean="0">
                          <a:solidFill>
                            <a:schemeClr val="lt1"/>
                          </a:solidFill>
                          <a:effectLst/>
                          <a:latin typeface="+mn-lt"/>
                          <a:ea typeface="+mn-ea"/>
                          <a:cs typeface="+mn-cs"/>
                        </a:rPr>
                        <a:t>Demonstrate engagement with each of the competences in practice.</a:t>
                      </a:r>
                      <a:endParaRPr lang="en-GB" sz="2400" dirty="0"/>
                    </a:p>
                  </a:txBody>
                  <a:tcPr/>
                </a:tc>
                <a:extLst>
                  <a:ext uri="{0D108BD9-81ED-4DB2-BD59-A6C34878D82A}">
                    <a16:rowId xmlns:a16="http://schemas.microsoft.com/office/drawing/2014/main" val="39063764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13094035"/>
              </p:ext>
            </p:extLst>
          </p:nvPr>
        </p:nvGraphicFramePr>
        <p:xfrm>
          <a:off x="627257" y="3288686"/>
          <a:ext cx="10955142" cy="1554480"/>
        </p:xfrm>
        <a:graphic>
          <a:graphicData uri="http://schemas.openxmlformats.org/drawingml/2006/table">
            <a:tbl>
              <a:tblPr firstRow="1" bandRow="1">
                <a:tableStyleId>{5C22544A-7EE6-4342-B048-85BDC9FD1C3A}</a:tableStyleId>
              </a:tblPr>
              <a:tblGrid>
                <a:gridCol w="1652319">
                  <a:extLst>
                    <a:ext uri="{9D8B030D-6E8A-4147-A177-3AD203B41FA5}">
                      <a16:colId xmlns:a16="http://schemas.microsoft.com/office/drawing/2014/main" val="2598891173"/>
                    </a:ext>
                  </a:extLst>
                </a:gridCol>
                <a:gridCol w="9302823">
                  <a:extLst>
                    <a:ext uri="{9D8B030D-6E8A-4147-A177-3AD203B41FA5}">
                      <a16:colId xmlns:a16="http://schemas.microsoft.com/office/drawing/2014/main" val="2978163628"/>
                    </a:ext>
                  </a:extLst>
                </a:gridCol>
              </a:tblGrid>
              <a:tr h="370840">
                <a:tc>
                  <a:txBody>
                    <a:bodyPr/>
                    <a:lstStyle/>
                    <a:p>
                      <a:r>
                        <a:rPr lang="en-GB" sz="2400" dirty="0" smtClean="0"/>
                        <a:t>Stage 3</a:t>
                      </a:r>
                      <a:endParaRPr lang="en-GB" sz="2400" dirty="0"/>
                    </a:p>
                  </a:txBody>
                  <a:tcPr/>
                </a:tc>
                <a:tc>
                  <a:txBody>
                    <a:bodyPr/>
                    <a:lstStyle/>
                    <a:p>
                      <a:r>
                        <a:rPr lang="en-US" sz="2400" b="1" kern="1200" dirty="0" smtClean="0">
                          <a:solidFill>
                            <a:schemeClr val="lt1"/>
                          </a:solidFill>
                          <a:effectLst/>
                          <a:latin typeface="+mn-lt"/>
                          <a:ea typeface="+mn-ea"/>
                          <a:cs typeface="+mn-cs"/>
                        </a:rPr>
                        <a:t>Show either:</a:t>
                      </a:r>
                      <a:endParaRPr lang="en-GB" sz="2400" b="1" kern="1200" dirty="0" smtClean="0">
                        <a:solidFill>
                          <a:schemeClr val="lt1"/>
                        </a:solidFill>
                        <a:effectLst/>
                        <a:latin typeface="+mn-lt"/>
                        <a:ea typeface="+mn-ea"/>
                        <a:cs typeface="+mn-cs"/>
                      </a:endParaRPr>
                    </a:p>
                    <a:p>
                      <a:pPr lvl="0"/>
                      <a:r>
                        <a:rPr lang="en-US" sz="2400" b="1" kern="1200" dirty="0" smtClean="0">
                          <a:solidFill>
                            <a:schemeClr val="lt1"/>
                          </a:solidFill>
                          <a:effectLst/>
                          <a:latin typeface="+mn-lt"/>
                          <a:ea typeface="+mn-ea"/>
                          <a:cs typeface="+mn-cs"/>
                        </a:rPr>
                        <a:t>How you have brought about change in others and/or in a place of work</a:t>
                      </a:r>
                    </a:p>
                    <a:p>
                      <a:pPr lvl="0"/>
                      <a:r>
                        <a:rPr lang="en-US" sz="2400" b="1" kern="1200" dirty="0" smtClean="0">
                          <a:solidFill>
                            <a:schemeClr val="lt1"/>
                          </a:solidFill>
                          <a:effectLst/>
                          <a:latin typeface="+mn-lt"/>
                          <a:ea typeface="+mn-ea"/>
                          <a:cs typeface="+mn-cs"/>
                        </a:rPr>
                        <a:t>or</a:t>
                      </a:r>
                      <a:endParaRPr lang="en-GB" sz="2400" b="1" kern="1200" dirty="0" smtClean="0">
                        <a:solidFill>
                          <a:schemeClr val="lt1"/>
                        </a:solidFill>
                        <a:effectLst/>
                        <a:latin typeface="+mn-lt"/>
                        <a:ea typeface="+mn-ea"/>
                        <a:cs typeface="+mn-cs"/>
                      </a:endParaRPr>
                    </a:p>
                    <a:p>
                      <a:r>
                        <a:rPr lang="en-US" sz="2400" b="1" kern="1200" dirty="0" smtClean="0">
                          <a:solidFill>
                            <a:schemeClr val="lt1"/>
                          </a:solidFill>
                          <a:effectLst/>
                          <a:latin typeface="+mn-lt"/>
                          <a:ea typeface="+mn-ea"/>
                          <a:cs typeface="+mn-cs"/>
                        </a:rPr>
                        <a:t>A series of critical reflections on the ESD competence framework.</a:t>
                      </a:r>
                      <a:endParaRPr lang="en-GB" sz="2400" dirty="0"/>
                    </a:p>
                  </a:txBody>
                  <a:tcPr/>
                </a:tc>
                <a:extLst>
                  <a:ext uri="{0D108BD9-81ED-4DB2-BD59-A6C34878D82A}">
                    <a16:rowId xmlns:a16="http://schemas.microsoft.com/office/drawing/2014/main" val="4245126664"/>
                  </a:ext>
                </a:extLst>
              </a:tr>
            </a:tbl>
          </a:graphicData>
        </a:graphic>
      </p:graphicFrame>
    </p:spTree>
    <p:extLst>
      <p:ext uri="{BB962C8B-B14F-4D97-AF65-F5344CB8AC3E}">
        <p14:creationId xmlns:p14="http://schemas.microsoft.com/office/powerpoint/2010/main" val="336009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How could it be used?</a:t>
            </a:r>
            <a:endParaRPr lang="en-GB" dirty="0">
              <a:solidFill>
                <a:schemeClr val="tx2"/>
              </a:solidFill>
            </a:endParaRPr>
          </a:p>
        </p:txBody>
      </p:sp>
      <p:sp>
        <p:nvSpPr>
          <p:cNvPr id="3" name="Content Placeholder 2"/>
          <p:cNvSpPr>
            <a:spLocks noGrp="1"/>
          </p:cNvSpPr>
          <p:nvPr>
            <p:ph idx="1"/>
          </p:nvPr>
        </p:nvSpPr>
        <p:spPr/>
        <p:txBody>
          <a:bodyPr/>
          <a:lstStyle/>
          <a:p>
            <a:r>
              <a:rPr lang="en-GB" dirty="0" smtClean="0">
                <a:solidFill>
                  <a:schemeClr val="tx1"/>
                </a:solidFill>
              </a:rPr>
              <a:t>A framework guide to embed into existing programmes</a:t>
            </a:r>
          </a:p>
          <a:p>
            <a:r>
              <a:rPr lang="en-GB" dirty="0" smtClean="0">
                <a:solidFill>
                  <a:schemeClr val="tx1"/>
                </a:solidFill>
              </a:rPr>
              <a:t>An off-the-shelf course with training materials for others to use </a:t>
            </a:r>
          </a:p>
          <a:p>
            <a:r>
              <a:rPr lang="en-GB" dirty="0" smtClean="0">
                <a:solidFill>
                  <a:schemeClr val="tx1"/>
                </a:solidFill>
              </a:rPr>
              <a:t>A bespoke course</a:t>
            </a:r>
          </a:p>
          <a:p>
            <a:r>
              <a:rPr lang="en-GB" dirty="0" smtClean="0">
                <a:solidFill>
                  <a:schemeClr val="tx1"/>
                </a:solidFill>
              </a:rPr>
              <a:t>A qualification </a:t>
            </a:r>
          </a:p>
          <a:p>
            <a:endParaRPr lang="en-GB" dirty="0"/>
          </a:p>
        </p:txBody>
      </p:sp>
    </p:spTree>
    <p:extLst>
      <p:ext uri="{BB962C8B-B14F-4D97-AF65-F5344CB8AC3E}">
        <p14:creationId xmlns:p14="http://schemas.microsoft.com/office/powerpoint/2010/main" val="70953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chemeClr val="tx2"/>
                </a:solidFill>
              </a:rPr>
              <a:t>Next?</a:t>
            </a:r>
            <a:endParaRPr lang="en-GB" dirty="0">
              <a:solidFill>
                <a:schemeClr val="tx2"/>
              </a:solidFill>
            </a:endParaRPr>
          </a:p>
        </p:txBody>
      </p:sp>
      <p:sp>
        <p:nvSpPr>
          <p:cNvPr id="4" name="Content Placeholder 3"/>
          <p:cNvSpPr>
            <a:spLocks noGrp="1"/>
          </p:cNvSpPr>
          <p:nvPr>
            <p:ph idx="1"/>
          </p:nvPr>
        </p:nvSpPr>
        <p:spPr/>
        <p:txBody>
          <a:bodyPr>
            <a:normAutofit/>
          </a:bodyPr>
          <a:lstStyle/>
          <a:p>
            <a:pPr marL="0" indent="0" algn="ctr">
              <a:buNone/>
            </a:pPr>
            <a:r>
              <a:rPr lang="en-GB" sz="5400" b="1" dirty="0">
                <a:solidFill>
                  <a:srgbClr val="007033"/>
                </a:solidFill>
              </a:rPr>
              <a:t>RSP2?</a:t>
            </a:r>
          </a:p>
        </p:txBody>
      </p:sp>
      <p:pic>
        <p:nvPicPr>
          <p:cNvPr id="5" name="Picture 2" descr="https://cdn2.sph.harvard.edu/wp-content/uploads/sites/13/2015/09/sdg-cha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7259" y="1431721"/>
            <a:ext cx="8767835" cy="44610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687259" y="1857014"/>
            <a:ext cx="7264602" cy="4176464"/>
          </a:xfrm>
          <a:prstGeom prst="rect">
            <a:avLst/>
          </a:prstGeom>
        </p:spPr>
      </p:pic>
      <p:sp>
        <p:nvSpPr>
          <p:cNvPr id="7" name="TextBox 6"/>
          <p:cNvSpPr txBox="1"/>
          <p:nvPr/>
        </p:nvSpPr>
        <p:spPr>
          <a:xfrm>
            <a:off x="1687259" y="1868786"/>
            <a:ext cx="7044092" cy="1323439"/>
          </a:xfrm>
          <a:prstGeom prst="rect">
            <a:avLst/>
          </a:prstGeom>
          <a:noFill/>
        </p:spPr>
        <p:txBody>
          <a:bodyPr wrap="square" rtlCol="0">
            <a:spAutoFit/>
          </a:bodyPr>
          <a:lstStyle/>
          <a:p>
            <a:r>
              <a:rPr lang="en-GB" sz="4000" dirty="0" smtClean="0">
                <a:solidFill>
                  <a:schemeClr val="accent1">
                    <a:lumMod val="75000"/>
                  </a:schemeClr>
                </a:solidFill>
              </a:rPr>
              <a:t>Alignment with OECD’s </a:t>
            </a:r>
          </a:p>
          <a:p>
            <a:r>
              <a:rPr lang="en-GB" sz="4000" dirty="0" smtClean="0">
                <a:solidFill>
                  <a:schemeClr val="accent1">
                    <a:lumMod val="75000"/>
                  </a:schemeClr>
                </a:solidFill>
              </a:rPr>
              <a:t>E2030 framework?</a:t>
            </a:r>
            <a:endParaRPr lang="en-GB" sz="4000" dirty="0">
              <a:solidFill>
                <a:schemeClr val="accent1">
                  <a:lumMod val="75000"/>
                </a:schemeClr>
              </a:solidFill>
            </a:endParaRPr>
          </a:p>
        </p:txBody>
      </p:sp>
    </p:spTree>
    <p:extLst>
      <p:ext uri="{BB962C8B-B14F-4D97-AF65-F5344CB8AC3E}">
        <p14:creationId xmlns:p14="http://schemas.microsoft.com/office/powerpoint/2010/main" val="256077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958"/>
            <a:ext cx="8229600" cy="1143000"/>
          </a:xfrm>
        </p:spPr>
        <p:txBody>
          <a:bodyPr/>
          <a:lstStyle/>
          <a:p>
            <a:r>
              <a:rPr lang="en-GB" b="1" dirty="0" smtClean="0"/>
              <a:t>The Six RSP Partners</a:t>
            </a:r>
            <a:endParaRPr lang="en-GB" b="1" dirty="0"/>
          </a:p>
        </p:txBody>
      </p:sp>
      <p:sp>
        <p:nvSpPr>
          <p:cNvPr id="3" name="Content Placeholder 2"/>
          <p:cNvSpPr>
            <a:spLocks noGrp="1"/>
          </p:cNvSpPr>
          <p:nvPr>
            <p:ph idx="1"/>
          </p:nvPr>
        </p:nvSpPr>
        <p:spPr>
          <a:xfrm>
            <a:off x="1981200" y="2170351"/>
            <a:ext cx="8229600" cy="4525963"/>
          </a:xfrm>
        </p:spPr>
        <p:txBody>
          <a:bodyPr/>
          <a:lstStyle/>
          <a:p>
            <a:r>
              <a:rPr lang="en-GB" dirty="0" smtClean="0"/>
              <a:t>University of Gloucestershire (UK)</a:t>
            </a:r>
          </a:p>
          <a:p>
            <a:r>
              <a:rPr lang="en-GB" dirty="0" smtClean="0"/>
              <a:t>Frederick University (Nicosia, Cyprus) </a:t>
            </a:r>
          </a:p>
          <a:p>
            <a:r>
              <a:rPr lang="en-GB" dirty="0" smtClean="0"/>
              <a:t>Hungarian Research Teachers’ Association (Budapest, Hungary)</a:t>
            </a:r>
          </a:p>
          <a:p>
            <a:r>
              <a:rPr lang="en-GB" dirty="0" smtClean="0"/>
              <a:t>Italian Association for Sustainability Science (Rome, Italy)</a:t>
            </a:r>
          </a:p>
          <a:p>
            <a:r>
              <a:rPr lang="en-GB" dirty="0" err="1" smtClean="0"/>
              <a:t>Duurzame</a:t>
            </a:r>
            <a:r>
              <a:rPr lang="en-GB" dirty="0" smtClean="0"/>
              <a:t> PABO (Oostburg, The Netherlands)</a:t>
            </a:r>
          </a:p>
          <a:p>
            <a:r>
              <a:rPr lang="en-GB" dirty="0" smtClean="0"/>
              <a:t>Tallinn University (Tallinn, Estonia) </a:t>
            </a:r>
          </a:p>
          <a:p>
            <a:endParaRPr lang="en-GB" dirty="0" smtClean="0"/>
          </a:p>
          <a:p>
            <a:endParaRPr lang="en-GB" dirty="0"/>
          </a:p>
          <a:p>
            <a:endParaRPr lang="en-GB" dirty="0" smtClean="0"/>
          </a:p>
          <a:p>
            <a:endParaRPr lang="en-GB" dirty="0" smtClean="0"/>
          </a:p>
          <a:p>
            <a:endParaRPr lang="en-GB" dirty="0" smtClean="0"/>
          </a:p>
          <a:p>
            <a:endParaRPr lang="en-GB" dirty="0"/>
          </a:p>
        </p:txBody>
      </p:sp>
      <p:pic>
        <p:nvPicPr>
          <p:cNvPr id="9" name="Picture 8"/>
          <p:cNvPicPr>
            <a:picLocks noChangeAspect="1"/>
          </p:cNvPicPr>
          <p:nvPr/>
        </p:nvPicPr>
        <p:blipFill>
          <a:blip r:embed="rId2"/>
          <a:stretch>
            <a:fillRect/>
          </a:stretch>
        </p:blipFill>
        <p:spPr>
          <a:xfrm>
            <a:off x="318734" y="1215953"/>
            <a:ext cx="1925918" cy="966988"/>
          </a:xfrm>
          <a:prstGeom prst="rect">
            <a:avLst/>
          </a:prstGeom>
        </p:spPr>
      </p:pic>
      <p:pic>
        <p:nvPicPr>
          <p:cNvPr id="4" name="Picture 3"/>
          <p:cNvPicPr>
            <a:picLocks noChangeAspect="1"/>
          </p:cNvPicPr>
          <p:nvPr/>
        </p:nvPicPr>
        <p:blipFill>
          <a:blip r:embed="rId3"/>
          <a:stretch>
            <a:fillRect/>
          </a:stretch>
        </p:blipFill>
        <p:spPr>
          <a:xfrm>
            <a:off x="1902399" y="877135"/>
            <a:ext cx="1614013" cy="1076009"/>
          </a:xfrm>
          <a:prstGeom prst="rect">
            <a:avLst/>
          </a:prstGeom>
        </p:spPr>
      </p:pic>
      <p:pic>
        <p:nvPicPr>
          <p:cNvPr id="5" name="Picture 4"/>
          <p:cNvPicPr>
            <a:picLocks noChangeAspect="1"/>
          </p:cNvPicPr>
          <p:nvPr/>
        </p:nvPicPr>
        <p:blipFill>
          <a:blip r:embed="rId4"/>
          <a:stretch>
            <a:fillRect/>
          </a:stretch>
        </p:blipFill>
        <p:spPr>
          <a:xfrm>
            <a:off x="3516412" y="1083201"/>
            <a:ext cx="1577555" cy="1040308"/>
          </a:xfrm>
          <a:prstGeom prst="rect">
            <a:avLst/>
          </a:prstGeom>
        </p:spPr>
      </p:pic>
      <p:pic>
        <p:nvPicPr>
          <p:cNvPr id="6" name="Picture 5"/>
          <p:cNvPicPr>
            <a:picLocks noChangeAspect="1"/>
          </p:cNvPicPr>
          <p:nvPr/>
        </p:nvPicPr>
        <p:blipFill>
          <a:blip r:embed="rId5"/>
          <a:stretch>
            <a:fillRect/>
          </a:stretch>
        </p:blipFill>
        <p:spPr>
          <a:xfrm>
            <a:off x="4914222" y="843619"/>
            <a:ext cx="1480972" cy="1000504"/>
          </a:xfrm>
          <a:prstGeom prst="rect">
            <a:avLst/>
          </a:prstGeom>
        </p:spPr>
      </p:pic>
      <p:pic>
        <p:nvPicPr>
          <p:cNvPr id="7" name="Picture 6"/>
          <p:cNvPicPr>
            <a:picLocks noChangeAspect="1"/>
          </p:cNvPicPr>
          <p:nvPr/>
        </p:nvPicPr>
        <p:blipFill>
          <a:blip r:embed="rId6"/>
          <a:stretch>
            <a:fillRect/>
          </a:stretch>
        </p:blipFill>
        <p:spPr>
          <a:xfrm>
            <a:off x="6249847" y="1064885"/>
            <a:ext cx="1599966" cy="1058624"/>
          </a:xfrm>
          <a:prstGeom prst="rect">
            <a:avLst/>
          </a:prstGeom>
        </p:spPr>
      </p:pic>
      <p:pic>
        <p:nvPicPr>
          <p:cNvPr id="8" name="Picture 7"/>
          <p:cNvPicPr>
            <a:picLocks noChangeAspect="1"/>
          </p:cNvPicPr>
          <p:nvPr/>
        </p:nvPicPr>
        <p:blipFill>
          <a:blip r:embed="rId7"/>
          <a:stretch>
            <a:fillRect/>
          </a:stretch>
        </p:blipFill>
        <p:spPr>
          <a:xfrm>
            <a:off x="7730819" y="1212415"/>
            <a:ext cx="1710551" cy="1085187"/>
          </a:xfrm>
          <a:prstGeom prst="rect">
            <a:avLst/>
          </a:prstGeom>
        </p:spPr>
      </p:pic>
      <p:pic>
        <p:nvPicPr>
          <p:cNvPr id="10" name="Picture 9"/>
          <p:cNvPicPr/>
          <p:nvPr/>
        </p:nvPicPr>
        <p:blipFill>
          <a:blip r:embed="rId8">
            <a:extLst>
              <a:ext uri="{28A0092B-C50C-407E-A947-70E740481C1C}">
                <a14:useLocalDpi xmlns:a14="http://schemas.microsoft.com/office/drawing/2010/main" val="0"/>
              </a:ext>
            </a:extLst>
          </a:blip>
          <a:srcRect/>
          <a:stretch>
            <a:fillRect/>
          </a:stretch>
        </p:blipFill>
        <p:spPr bwMode="auto">
          <a:xfrm>
            <a:off x="9441370" y="1316431"/>
            <a:ext cx="2440584" cy="620688"/>
          </a:xfrm>
          <a:prstGeom prst="rect">
            <a:avLst/>
          </a:prstGeom>
          <a:noFill/>
          <a:ln>
            <a:noFill/>
          </a:ln>
        </p:spPr>
      </p:pic>
    </p:spTree>
    <p:extLst>
      <p:ext uri="{BB962C8B-B14F-4D97-AF65-F5344CB8AC3E}">
        <p14:creationId xmlns:p14="http://schemas.microsoft.com/office/powerpoint/2010/main" val="28758819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Thank you!</a:t>
            </a:r>
            <a:endParaRPr lang="en-GB" dirty="0">
              <a:solidFill>
                <a:schemeClr val="tx2"/>
              </a:solidFill>
            </a:endParaRPr>
          </a:p>
        </p:txBody>
      </p:sp>
      <p:sp>
        <p:nvSpPr>
          <p:cNvPr id="3" name="Content Placeholder 2"/>
          <p:cNvSpPr>
            <a:spLocks noGrp="1"/>
          </p:cNvSpPr>
          <p:nvPr>
            <p:ph idx="1"/>
          </p:nvPr>
        </p:nvSpPr>
        <p:spPr/>
        <p:txBody>
          <a:bodyPr/>
          <a:lstStyle/>
          <a:p>
            <a:r>
              <a:rPr lang="en-GB" dirty="0" smtClean="0">
                <a:solidFill>
                  <a:schemeClr val="tx1"/>
                </a:solidFill>
              </a:rPr>
              <a:t>Many thanks for listening and for your interest</a:t>
            </a:r>
          </a:p>
          <a:p>
            <a:r>
              <a:rPr lang="en-GB" dirty="0" smtClean="0">
                <a:solidFill>
                  <a:schemeClr val="tx1"/>
                </a:solidFill>
              </a:rPr>
              <a:t>If you have any ideas, comments or suggestions, please chat to us later or contact us at:</a:t>
            </a:r>
          </a:p>
          <a:p>
            <a:pPr lvl="1"/>
            <a:r>
              <a:rPr lang="en-GB" dirty="0" smtClean="0">
                <a:solidFill>
                  <a:schemeClr val="bg2"/>
                </a:solidFill>
                <a:hlinkClick r:id="rId2"/>
              </a:rPr>
              <a:t>pvare@glos.ac.uk</a:t>
            </a:r>
            <a:endParaRPr lang="en-GB" dirty="0" smtClean="0">
              <a:solidFill>
                <a:schemeClr val="bg2"/>
              </a:solidFill>
            </a:endParaRPr>
          </a:p>
          <a:p>
            <a:pPr lvl="1"/>
            <a:r>
              <a:rPr lang="en-GB" dirty="0" smtClean="0">
                <a:solidFill>
                  <a:schemeClr val="bg2"/>
                </a:solidFill>
                <a:hlinkClick r:id="rId3"/>
              </a:rPr>
              <a:t>rmillican@glos.ac.uk</a:t>
            </a:r>
            <a:endParaRPr lang="en-GB" dirty="0" smtClean="0">
              <a:solidFill>
                <a:schemeClr val="bg2"/>
              </a:solidFill>
            </a:endParaRPr>
          </a:p>
          <a:p>
            <a:pPr lvl="1"/>
            <a:endParaRPr lang="en-GB" dirty="0" smtClean="0"/>
          </a:p>
          <a:p>
            <a:pPr lvl="1"/>
            <a:endParaRPr lang="en-GB" dirty="0"/>
          </a:p>
        </p:txBody>
      </p:sp>
    </p:spTree>
    <p:extLst>
      <p:ext uri="{BB962C8B-B14F-4D97-AF65-F5344CB8AC3E}">
        <p14:creationId xmlns:p14="http://schemas.microsoft.com/office/powerpoint/2010/main" val="1330604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D10C-BD55-4BC2-818E-F510F6ED454E}"/>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2701627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of education?</a:t>
            </a:r>
            <a:endParaRPr lang="en-GB" dirty="0"/>
          </a:p>
        </p:txBody>
      </p:sp>
      <p:sp>
        <p:nvSpPr>
          <p:cNvPr id="3" name="Content Placeholder 2"/>
          <p:cNvSpPr>
            <a:spLocks noGrp="1"/>
          </p:cNvSpPr>
          <p:nvPr>
            <p:ph idx="1"/>
          </p:nvPr>
        </p:nvSpPr>
        <p:spPr/>
        <p:txBody>
          <a:bodyPr>
            <a:normAutofit/>
          </a:bodyPr>
          <a:lstStyle/>
          <a:p>
            <a:r>
              <a:rPr lang="en-GB" dirty="0"/>
              <a:t>Education is </a:t>
            </a:r>
            <a:r>
              <a:rPr lang="en-GB" b="1" dirty="0"/>
              <a:t>the engine of our economy</a:t>
            </a:r>
            <a:r>
              <a:rPr lang="en-GB" dirty="0"/>
              <a:t>, it is the foundation of our culture, and it’s an essential preparation for adult </a:t>
            </a:r>
            <a:r>
              <a:rPr lang="en-GB" dirty="0" smtClean="0"/>
              <a:t>life …</a:t>
            </a:r>
            <a:br>
              <a:rPr lang="en-GB" dirty="0" smtClean="0"/>
            </a:br>
            <a:r>
              <a:rPr lang="en-GB" dirty="0" smtClean="0"/>
              <a:t/>
            </a:r>
            <a:br>
              <a:rPr lang="en-GB" dirty="0" smtClean="0"/>
            </a:br>
            <a:endParaRPr lang="en-GB" dirty="0" smtClean="0"/>
          </a:p>
          <a:p>
            <a:r>
              <a:rPr lang="en-GB" dirty="0" smtClean="0"/>
              <a:t>…But </a:t>
            </a:r>
            <a:r>
              <a:rPr lang="en-GB" dirty="0"/>
              <a:t>perhaps </a:t>
            </a:r>
            <a:r>
              <a:rPr lang="en-GB" b="1" dirty="0"/>
              <a:t>most important of all</a:t>
            </a:r>
            <a:r>
              <a:rPr lang="en-GB" dirty="0"/>
              <a:t>, we must ensure that more people have the </a:t>
            </a:r>
            <a:r>
              <a:rPr lang="en-GB" b="1" dirty="0"/>
              <a:t>knowledge and skills they need to succeed in a demanding </a:t>
            </a:r>
            <a:r>
              <a:rPr lang="en-GB" b="1" dirty="0" smtClean="0"/>
              <a:t>economy</a:t>
            </a:r>
            <a:r>
              <a:rPr lang="en-GB" dirty="0" smtClean="0"/>
              <a:t>.</a:t>
            </a:r>
          </a:p>
          <a:p>
            <a:pPr marL="0" indent="0" algn="r">
              <a:buNone/>
            </a:pPr>
            <a:r>
              <a:rPr lang="en-GB" sz="1600" b="1" dirty="0" smtClean="0"/>
              <a:t/>
            </a:r>
            <a:br>
              <a:rPr lang="en-GB" sz="1600" b="1" dirty="0" smtClean="0"/>
            </a:br>
            <a:r>
              <a:rPr lang="en-GB" sz="2400" dirty="0" smtClean="0"/>
              <a:t>Nick Gibb MP </a:t>
            </a:r>
            <a:r>
              <a:rPr lang="en-GB" sz="2400" dirty="0"/>
              <a:t>Schools Minister, 2015 </a:t>
            </a:r>
            <a:endParaRPr lang="en-GB" sz="1600" b="1" dirty="0"/>
          </a:p>
          <a:p>
            <a:pPr marL="0" indent="0" algn="r">
              <a:buNone/>
            </a:pPr>
            <a:r>
              <a:rPr lang="en-GB" sz="1600" b="1" dirty="0" smtClean="0">
                <a:hlinkClick r:id="rId2"/>
              </a:rPr>
              <a:t>https</a:t>
            </a:r>
            <a:r>
              <a:rPr lang="en-GB" sz="1600" b="1" dirty="0">
                <a:hlinkClick r:id="rId2"/>
              </a:rPr>
              <a:t>://</a:t>
            </a:r>
            <a:r>
              <a:rPr lang="en-GB" sz="1600" b="1" dirty="0" smtClean="0">
                <a:hlinkClick r:id="rId2"/>
              </a:rPr>
              <a:t>www.gov.uk/government/speeches/the-purpose-of-education</a:t>
            </a:r>
            <a:r>
              <a:rPr lang="en-GB" sz="1600" b="1" dirty="0" smtClean="0"/>
              <a:t> </a:t>
            </a:r>
            <a:endParaRPr lang="en-GB" sz="1900" b="1" dirty="0"/>
          </a:p>
        </p:txBody>
      </p:sp>
    </p:spTree>
    <p:extLst>
      <p:ext uri="{BB962C8B-B14F-4D97-AF65-F5344CB8AC3E}">
        <p14:creationId xmlns:p14="http://schemas.microsoft.com/office/powerpoint/2010/main" val="294159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9376" y="1844824"/>
            <a:ext cx="11089232" cy="2923877"/>
          </a:xfrm>
          <a:prstGeom prst="rect">
            <a:avLst/>
          </a:prstGeom>
        </p:spPr>
        <p:txBody>
          <a:bodyPr wrap="square">
            <a:spAutoFit/>
          </a:bodyPr>
          <a:lstStyle/>
          <a:p>
            <a:r>
              <a:rPr lang="en-GB" sz="3200" dirty="0"/>
              <a:t>"You take the top five PISA nations and say 'Here are the top five world problems' and ask whether those nations have anything to offer in solving those problems, and there is a desperate mismatch" </a:t>
            </a:r>
            <a:endParaRPr lang="en-GB" sz="3200" dirty="0" smtClean="0"/>
          </a:p>
          <a:p>
            <a:endParaRPr lang="en-GB" sz="3200" dirty="0" smtClean="0">
              <a:solidFill>
                <a:schemeClr val="bg1"/>
              </a:solidFill>
            </a:endParaRPr>
          </a:p>
          <a:p>
            <a:r>
              <a:rPr lang="en-GB" sz="2400" dirty="0" smtClean="0"/>
              <a:t>(</a:t>
            </a:r>
            <a:r>
              <a:rPr lang="en-GB" sz="2400" dirty="0" err="1"/>
              <a:t>Prof.</a:t>
            </a:r>
            <a:r>
              <a:rPr lang="en-GB" sz="2400" dirty="0"/>
              <a:t> Stephen </a:t>
            </a:r>
            <a:r>
              <a:rPr lang="en-GB" sz="2400" dirty="0" err="1"/>
              <a:t>Heppell</a:t>
            </a:r>
            <a:r>
              <a:rPr lang="en-GB" sz="2400" dirty="0"/>
              <a:t>, cited in T.H.E. 2011 )</a:t>
            </a:r>
          </a:p>
        </p:txBody>
      </p:sp>
    </p:spTree>
    <p:extLst>
      <p:ext uri="{BB962C8B-B14F-4D97-AF65-F5344CB8AC3E}">
        <p14:creationId xmlns:p14="http://schemas.microsoft.com/office/powerpoint/2010/main" val="326259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7121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a:solidFill>
                <a:srgbClr val="C00000"/>
              </a:solidFill>
            </a:endParaRPr>
          </a:p>
        </p:txBody>
      </p:sp>
      <p:pic>
        <p:nvPicPr>
          <p:cNvPr id="2" name="Picture 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34390" y="25318"/>
            <a:ext cx="6948772" cy="6858000"/>
          </a:xfrm>
          <a:prstGeom prst="rect">
            <a:avLst/>
          </a:prstGeom>
          <a:noFill/>
          <a:ln>
            <a:noFill/>
          </a:ln>
        </p:spPr>
      </p:pic>
      <p:sp>
        <p:nvSpPr>
          <p:cNvPr id="3" name="TextBox 2"/>
          <p:cNvSpPr txBox="1"/>
          <p:nvPr/>
        </p:nvSpPr>
        <p:spPr>
          <a:xfrm>
            <a:off x="2474830" y="6474160"/>
            <a:ext cx="6948772" cy="413381"/>
          </a:xfrm>
          <a:prstGeom prst="rect">
            <a:avLst/>
          </a:prstGeom>
          <a:noFill/>
          <a:ln>
            <a:noFill/>
          </a:ln>
        </p:spPr>
        <p:txBody>
          <a:bodyPr wrap="square" rtlCol="0">
            <a:spAutoFit/>
          </a:bodyPr>
          <a:lstStyle/>
          <a:p>
            <a:pPr algn="ctr"/>
            <a:r>
              <a:rPr lang="en-GB" sz="2000" dirty="0">
                <a:solidFill>
                  <a:schemeClr val="bg1"/>
                </a:solidFill>
              </a:rPr>
              <a:t>(</a:t>
            </a:r>
            <a:r>
              <a:rPr lang="en-GB" sz="2000" b="1" dirty="0" err="1" smtClean="0"/>
              <a:t>Raworth</a:t>
            </a:r>
            <a:r>
              <a:rPr lang="en-GB" sz="2000" b="1" dirty="0"/>
              <a:t> </a:t>
            </a:r>
            <a:r>
              <a:rPr lang="en-GB" sz="2000" b="1" dirty="0" smtClean="0"/>
              <a:t>(2013</a:t>
            </a:r>
            <a:r>
              <a:rPr lang="en-GB" sz="2000" b="1" dirty="0"/>
              <a:t>)</a:t>
            </a:r>
          </a:p>
        </p:txBody>
      </p:sp>
    </p:spTree>
    <p:extLst>
      <p:ext uri="{BB962C8B-B14F-4D97-AF65-F5344CB8AC3E}">
        <p14:creationId xmlns:p14="http://schemas.microsoft.com/office/powerpoint/2010/main" val="4242712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a:t>
            </a:r>
            <a:endParaRPr lang="en-GB" dirty="0"/>
          </a:p>
        </p:txBody>
      </p:sp>
      <p:sp>
        <p:nvSpPr>
          <p:cNvPr id="3" name="Content Placeholder 2"/>
          <p:cNvSpPr>
            <a:spLocks noGrp="1"/>
          </p:cNvSpPr>
          <p:nvPr>
            <p:ph idx="1"/>
          </p:nvPr>
        </p:nvSpPr>
        <p:spPr/>
        <p:txBody>
          <a:bodyPr/>
          <a:lstStyle/>
          <a:p>
            <a:pPr>
              <a:buNone/>
            </a:pPr>
            <a:r>
              <a:rPr lang="en-US" dirty="0">
                <a:solidFill>
                  <a:schemeClr val="tx1"/>
                </a:solidFill>
              </a:rPr>
              <a:t>“If still more education is to save us, it would have to be education of a different kind…” </a:t>
            </a:r>
            <a:endParaRPr lang="en-US" dirty="0" smtClean="0">
              <a:solidFill>
                <a:schemeClr val="tx1"/>
              </a:solidFill>
            </a:endParaRPr>
          </a:p>
          <a:p>
            <a:pPr>
              <a:buNone/>
            </a:pPr>
            <a:r>
              <a:rPr lang="en-US" sz="1600" dirty="0" smtClean="0">
                <a:solidFill>
                  <a:schemeClr val="tx1"/>
                </a:solidFill>
              </a:rPr>
              <a:t>(</a:t>
            </a:r>
            <a:r>
              <a:rPr lang="en-US" sz="1600" dirty="0">
                <a:solidFill>
                  <a:schemeClr val="tx1"/>
                </a:solidFill>
              </a:rPr>
              <a:t>Schumacher in Sterling 2001) </a:t>
            </a:r>
            <a:endParaRPr lang="en-GB" sz="1600" dirty="0">
              <a:solidFill>
                <a:schemeClr val="tx1"/>
              </a:solidFill>
            </a:endParaRPr>
          </a:p>
          <a:p>
            <a:pPr>
              <a:buNone/>
            </a:pPr>
            <a:r>
              <a:rPr lang="en-US" dirty="0">
                <a:solidFill>
                  <a:schemeClr val="tx1"/>
                </a:solidFill>
              </a:rPr>
              <a:t> </a:t>
            </a:r>
            <a:endParaRPr lang="en-GB" dirty="0">
              <a:solidFill>
                <a:schemeClr val="tx1"/>
              </a:solidFill>
            </a:endParaRPr>
          </a:p>
          <a:p>
            <a:pPr>
              <a:buNone/>
            </a:pPr>
            <a:r>
              <a:rPr lang="en-US" dirty="0">
                <a:solidFill>
                  <a:schemeClr val="tx1"/>
                </a:solidFill>
              </a:rPr>
              <a:t>“Moving towards sustainability may involve a fundamental reassessment of the purposes, content and processes of education…” </a:t>
            </a:r>
            <a:endParaRPr lang="en-US" dirty="0" smtClean="0">
              <a:solidFill>
                <a:schemeClr val="tx1"/>
              </a:solidFill>
            </a:endParaRPr>
          </a:p>
          <a:p>
            <a:pPr>
              <a:buNone/>
            </a:pPr>
            <a:r>
              <a:rPr lang="en-US" sz="1600" dirty="0" smtClean="0">
                <a:solidFill>
                  <a:schemeClr val="tx1"/>
                </a:solidFill>
              </a:rPr>
              <a:t>(</a:t>
            </a:r>
            <a:r>
              <a:rPr lang="en-US" sz="1600" dirty="0" err="1">
                <a:solidFill>
                  <a:schemeClr val="tx1"/>
                </a:solidFill>
              </a:rPr>
              <a:t>Huckle</a:t>
            </a:r>
            <a:r>
              <a:rPr lang="en-US" sz="1600" dirty="0">
                <a:solidFill>
                  <a:schemeClr val="tx1"/>
                </a:solidFill>
              </a:rPr>
              <a:t> 2006)</a:t>
            </a:r>
            <a:endParaRPr lang="en-GB" sz="1600"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207102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E50190-DB52-4C20-AB50-62AB29F47283}" type="slidenum">
              <a:rPr lang="en-GB" smtClean="0"/>
              <a:t>8</a:t>
            </a:fld>
            <a:endParaRPr lang="en-GB" dirty="0"/>
          </a:p>
        </p:txBody>
      </p:sp>
      <p:pic>
        <p:nvPicPr>
          <p:cNvPr id="7" name="Picture 6"/>
          <p:cNvPicPr>
            <a:picLocks noChangeAspect="1"/>
          </p:cNvPicPr>
          <p:nvPr/>
        </p:nvPicPr>
        <p:blipFill>
          <a:blip r:embed="rId2"/>
          <a:stretch>
            <a:fillRect/>
          </a:stretch>
        </p:blipFill>
        <p:spPr>
          <a:xfrm>
            <a:off x="1847528" y="0"/>
            <a:ext cx="8229876" cy="6914522"/>
          </a:xfrm>
          <a:prstGeom prst="rect">
            <a:avLst/>
          </a:prstGeom>
        </p:spPr>
      </p:pic>
    </p:spTree>
    <p:extLst>
      <p:ext uri="{BB962C8B-B14F-4D97-AF65-F5344CB8AC3E}">
        <p14:creationId xmlns:p14="http://schemas.microsoft.com/office/powerpoint/2010/main" val="207508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99656" y="0"/>
            <a:ext cx="6372200" cy="6858000"/>
          </a:xfrm>
          <a:prstGeom prst="rect">
            <a:avLst/>
          </a:prstGeom>
        </p:spPr>
      </p:pic>
    </p:spTree>
    <p:extLst>
      <p:ext uri="{BB962C8B-B14F-4D97-AF65-F5344CB8AC3E}">
        <p14:creationId xmlns:p14="http://schemas.microsoft.com/office/powerpoint/2010/main" val="1404021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UC 2018 Slide Template" id="{354F3554-DC4A-4896-980B-78BA04D20423}" vid="{1294C06D-F4A8-4EEB-A6AF-BD2BAED67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EAUC 2018 Slide Template</Template>
  <TotalTime>146</TotalTime>
  <Words>1431</Words>
  <Application>Microsoft Office PowerPoint</Application>
  <PresentationFormat>Widescreen</PresentationFormat>
  <Paragraphs>183</Paragraphs>
  <Slides>31</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Arial</vt:lpstr>
      <vt:lpstr>Calibri</vt:lpstr>
      <vt:lpstr>Times New Roman</vt:lpstr>
      <vt:lpstr>Office Theme</vt:lpstr>
      <vt:lpstr>Document</vt:lpstr>
      <vt:lpstr>A Rounder Sense of Purpose Developing competences in Education for Sustainable Development (ESD) Paul Vare &amp; Rick Millican School of Education, University of Gloucestershire</vt:lpstr>
      <vt:lpstr>Plan</vt:lpstr>
      <vt:lpstr>The Six RSP Partners</vt:lpstr>
      <vt:lpstr>Purpose of education?</vt:lpstr>
      <vt:lpstr>PowerPoint Presentation</vt:lpstr>
      <vt:lpstr>PowerPoint Presentation</vt:lpstr>
      <vt:lpstr>So?</vt:lpstr>
      <vt:lpstr>PowerPoint Presentation</vt:lpstr>
      <vt:lpstr>PowerPoint Presentation</vt:lpstr>
      <vt:lpstr>PowerPoint Presentation</vt:lpstr>
      <vt:lpstr>PowerPoint Presentation</vt:lpstr>
      <vt:lpstr>We ‘distilled’ the 39 UNECE competences </vt:lpstr>
      <vt:lpstr>The resulting 12 competences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how to assess the learning?</vt:lpstr>
      <vt:lpstr>An example:</vt:lpstr>
      <vt:lpstr>(e.g. from Futures)</vt:lpstr>
      <vt:lpstr>PowerPoint Presentation</vt:lpstr>
      <vt:lpstr>Piloting RSP in Gloucestershire </vt:lpstr>
      <vt:lpstr>PowerPoint Presentation</vt:lpstr>
      <vt:lpstr>At any academic ‘Level’ we suggest three stages of achievement</vt:lpstr>
      <vt:lpstr>How could it be used?</vt:lpstr>
      <vt:lpstr>Next?</vt:lpstr>
      <vt:lpstr>Thank you!</vt:lpstr>
      <vt:lpstr>PowerPoint Presentation</vt:lpstr>
    </vt:vector>
  </TitlesOfParts>
  <Company>University of Gloucestershire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Rounder Sense of Purpose Developing competences in Education for Sustainable Development (ESD) Paul Vare &amp; Rick Millican School of Education, University of Gloucestershire</dc:title>
  <dc:creator>MILLICAN, Richard</dc:creator>
  <cp:lastModifiedBy>MILLICAN, Richard</cp:lastModifiedBy>
  <cp:revision>15</cp:revision>
  <cp:lastPrinted>2017-03-27T11:43:41Z</cp:lastPrinted>
  <dcterms:created xsi:type="dcterms:W3CDTF">2018-06-08T13:59:59Z</dcterms:created>
  <dcterms:modified xsi:type="dcterms:W3CDTF">2018-06-19T12:49:01Z</dcterms:modified>
</cp:coreProperties>
</file>