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9" r:id="rId2"/>
    <p:sldId id="350" r:id="rId3"/>
    <p:sldId id="353" r:id="rId4"/>
    <p:sldId id="393" r:id="rId5"/>
    <p:sldId id="364" r:id="rId6"/>
    <p:sldId id="380" r:id="rId7"/>
    <p:sldId id="400" r:id="rId8"/>
    <p:sldId id="383" r:id="rId9"/>
    <p:sldId id="381" r:id="rId10"/>
    <p:sldId id="382" r:id="rId11"/>
    <p:sldId id="397" r:id="rId12"/>
    <p:sldId id="332" r:id="rId13"/>
    <p:sldId id="365" r:id="rId14"/>
    <p:sldId id="366" r:id="rId15"/>
    <p:sldId id="335" r:id="rId16"/>
    <p:sldId id="351" r:id="rId17"/>
    <p:sldId id="275" r:id="rId18"/>
    <p:sldId id="386" r:id="rId19"/>
    <p:sldId id="387" r:id="rId20"/>
    <p:sldId id="388" r:id="rId21"/>
    <p:sldId id="398" r:id="rId22"/>
    <p:sldId id="399" r:id="rId23"/>
    <p:sldId id="337" r:id="rId24"/>
    <p:sldId id="396" r:id="rId25"/>
    <p:sldId id="293" r:id="rId26"/>
    <p:sldId id="338" r:id="rId27"/>
    <p:sldId id="323" r:id="rId28"/>
    <p:sldId id="324" r:id="rId29"/>
    <p:sldId id="326" r:id="rId30"/>
    <p:sldId id="367" r:id="rId31"/>
    <p:sldId id="369" r:id="rId32"/>
    <p:sldId id="370" r:id="rId33"/>
    <p:sldId id="371" r:id="rId34"/>
    <p:sldId id="372" r:id="rId35"/>
    <p:sldId id="373" r:id="rId36"/>
    <p:sldId id="342" r:id="rId37"/>
    <p:sldId id="294" r:id="rId38"/>
    <p:sldId id="384" r:id="rId39"/>
    <p:sldId id="389" r:id="rId40"/>
    <p:sldId id="279" r:id="rId41"/>
    <p:sldId id="296" r:id="rId42"/>
    <p:sldId id="347" r:id="rId43"/>
    <p:sldId id="281" r:id="rId44"/>
    <p:sldId id="375" r:id="rId45"/>
    <p:sldId id="368" r:id="rId46"/>
    <p:sldId id="394" r:id="rId47"/>
    <p:sldId id="385" r:id="rId48"/>
    <p:sldId id="363" r:id="rId49"/>
    <p:sldId id="374" r:id="rId50"/>
    <p:sldId id="395" r:id="rId51"/>
    <p:sldId id="258" r:id="rId52"/>
    <p:sldId id="257" r:id="rId53"/>
    <p:sldId id="327" r:id="rId54"/>
    <p:sldId id="266" r:id="rId55"/>
    <p:sldId id="272" r:id="rId56"/>
    <p:sldId id="341" r:id="rId57"/>
    <p:sldId id="378" r:id="rId58"/>
    <p:sldId id="319" r:id="rId59"/>
    <p:sldId id="282" r:id="rId60"/>
    <p:sldId id="284" r:id="rId61"/>
    <p:sldId id="28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80" autoAdjust="0"/>
    <p:restoredTop sz="90680" autoAdjust="0"/>
  </p:normalViewPr>
  <p:slideViewPr>
    <p:cSldViewPr snapToGrid="0">
      <p:cViewPr varScale="1">
        <p:scale>
          <a:sx n="82" d="100"/>
          <a:sy n="82" d="100"/>
        </p:scale>
        <p:origin x="96" y="42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3" d="100"/>
          <a:sy n="53" d="100"/>
        </p:scale>
        <p:origin x="-321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9E6ADF-2F15-5840-9BB1-1D14D3ACE983}" type="datetimeFigureOut">
              <a:rPr lang="en-US" smtClean="0"/>
              <a:t>9/11/2019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40C237-832D-3A41-93A7-7337A793A8D4}" type="slidenum">
              <a:rPr lang="en-GB" smtClean="0"/>
              <a:t>‹#›</a:t>
            </a:fld>
            <a:endParaRPr lang="en-GB"/>
          </a:p>
        </p:txBody>
      </p:sp>
    </p:spTree>
    <p:extLst>
      <p:ext uri="{BB962C8B-B14F-4D97-AF65-F5344CB8AC3E}">
        <p14:creationId xmlns:p14="http://schemas.microsoft.com/office/powerpoint/2010/main" val="27365407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guardian.com/world/2001/sep/15/september11.politicsphilosophyandsociety2"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t>We’re only here a short while</a:t>
            </a:r>
            <a:r>
              <a:rPr lang="en-GB" baseline="0" dirty="0"/>
              <a:t> – better make the most of it. </a:t>
            </a:r>
            <a:endParaRPr lang="en-GB" dirty="0"/>
          </a:p>
        </p:txBody>
      </p:sp>
      <p:sp>
        <p:nvSpPr>
          <p:cNvPr id="4" name="Slide Number Placeholder 3"/>
          <p:cNvSpPr>
            <a:spLocks noGrp="1"/>
          </p:cNvSpPr>
          <p:nvPr>
            <p:ph type="sldNum" sz="quarter" idx="10"/>
          </p:nvPr>
        </p:nvSpPr>
        <p:spPr/>
        <p:txBody>
          <a:bodyPr/>
          <a:lstStyle/>
          <a:p>
            <a:fld id="{7740C237-832D-3A41-93A7-7337A793A8D4}" type="slidenum">
              <a:rPr lang="en-GB" smtClean="0"/>
              <a:t>3</a:t>
            </a:fld>
            <a:endParaRPr lang="en-GB"/>
          </a:p>
        </p:txBody>
      </p:sp>
    </p:spTree>
    <p:extLst>
      <p:ext uri="{BB962C8B-B14F-4D97-AF65-F5344CB8AC3E}">
        <p14:creationId xmlns:p14="http://schemas.microsoft.com/office/powerpoint/2010/main" val="3238903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40C237-832D-3A41-93A7-7337A793A8D4}" type="slidenum">
              <a:rPr lang="en-GB" smtClean="0"/>
              <a:t>12</a:t>
            </a:fld>
            <a:endParaRPr lang="en-GB"/>
          </a:p>
        </p:txBody>
      </p:sp>
    </p:spTree>
    <p:extLst>
      <p:ext uri="{BB962C8B-B14F-4D97-AF65-F5344CB8AC3E}">
        <p14:creationId xmlns:p14="http://schemas.microsoft.com/office/powerpoint/2010/main" val="904248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unreadable slide. The UNECE framework – it’s unreadable in any language. It</a:t>
            </a:r>
            <a:r>
              <a:rPr lang="en-GB" baseline="0" dirty="0"/>
              <a:t> is not really workable in schools.</a:t>
            </a:r>
            <a:endParaRPr lang="en-GB" dirty="0"/>
          </a:p>
        </p:txBody>
      </p:sp>
      <p:sp>
        <p:nvSpPr>
          <p:cNvPr id="4" name="Slide Number Placeholder 3"/>
          <p:cNvSpPr>
            <a:spLocks noGrp="1"/>
          </p:cNvSpPr>
          <p:nvPr>
            <p:ph type="sldNum" sz="quarter" idx="10"/>
          </p:nvPr>
        </p:nvSpPr>
        <p:spPr/>
        <p:txBody>
          <a:bodyPr/>
          <a:lstStyle/>
          <a:p>
            <a:fld id="{D46621E0-C4B4-43A6-A934-29D16BC233AF}" type="slidenum">
              <a:rPr lang="en-GB" smtClean="0"/>
              <a:t>16</a:t>
            </a:fld>
            <a:endParaRPr lang="en-GB"/>
          </a:p>
        </p:txBody>
      </p:sp>
    </p:spTree>
    <p:extLst>
      <p:ext uri="{BB962C8B-B14F-4D97-AF65-F5344CB8AC3E}">
        <p14:creationId xmlns:p14="http://schemas.microsoft.com/office/powerpoint/2010/main" val="3484478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Instead, we opted for a capabilities approach that could either support the</a:t>
            </a:r>
            <a:r>
              <a:rPr lang="en-GB" baseline="0" dirty="0"/>
              <a:t> TVET approach or allow for more open-ended possibilities.</a:t>
            </a:r>
            <a:endParaRPr lang="en-GB" dirty="0"/>
          </a:p>
        </p:txBody>
      </p:sp>
      <p:sp>
        <p:nvSpPr>
          <p:cNvPr id="4" name="Slide Number Placeholder 3"/>
          <p:cNvSpPr>
            <a:spLocks noGrp="1"/>
          </p:cNvSpPr>
          <p:nvPr>
            <p:ph type="sldNum" sz="quarter" idx="10"/>
          </p:nvPr>
        </p:nvSpPr>
        <p:spPr/>
        <p:txBody>
          <a:bodyPr/>
          <a:lstStyle/>
          <a:p>
            <a:fld id="{24FACEE0-1ECB-B64F-90E6-DADAD3647957}" type="slidenum">
              <a:rPr lang="en-GB" smtClean="0"/>
              <a:t>19</a:t>
            </a:fld>
            <a:endParaRPr lang="en-GB"/>
          </a:p>
        </p:txBody>
      </p:sp>
    </p:spTree>
    <p:extLst>
      <p:ext uri="{BB962C8B-B14F-4D97-AF65-F5344CB8AC3E}">
        <p14:creationId xmlns:p14="http://schemas.microsoft.com/office/powerpoint/2010/main" val="3701741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Behind all this we also offer related</a:t>
            </a:r>
            <a:r>
              <a:rPr lang="en-GB" baseline="0" dirty="0"/>
              <a:t> literature for those who want to go into more depth.</a:t>
            </a:r>
            <a:endParaRPr lang="en-GB" dirty="0"/>
          </a:p>
        </p:txBody>
      </p:sp>
      <p:sp>
        <p:nvSpPr>
          <p:cNvPr id="4" name="Slide Number Placeholder 3"/>
          <p:cNvSpPr>
            <a:spLocks noGrp="1"/>
          </p:cNvSpPr>
          <p:nvPr>
            <p:ph type="sldNum" sz="quarter" idx="10"/>
          </p:nvPr>
        </p:nvSpPr>
        <p:spPr/>
        <p:txBody>
          <a:bodyPr/>
          <a:lstStyle/>
          <a:p>
            <a:fld id="{24FACEE0-1ECB-B64F-90E6-DADAD3647957}" type="slidenum">
              <a:rPr lang="en-GB" smtClean="0"/>
              <a:t>20</a:t>
            </a:fld>
            <a:endParaRPr lang="en-GB"/>
          </a:p>
        </p:txBody>
      </p:sp>
    </p:spTree>
    <p:extLst>
      <p:ext uri="{BB962C8B-B14F-4D97-AF65-F5344CB8AC3E}">
        <p14:creationId xmlns:p14="http://schemas.microsoft.com/office/powerpoint/2010/main" val="840743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one approach – the TVET-style template,</a:t>
            </a:r>
            <a:r>
              <a:rPr lang="en-GB" baseline="0" dirty="0"/>
              <a:t> which we rejected…</a:t>
            </a:r>
            <a:endParaRPr lang="en-GB" dirty="0"/>
          </a:p>
        </p:txBody>
      </p:sp>
      <p:sp>
        <p:nvSpPr>
          <p:cNvPr id="4" name="Slide Number Placeholder 3"/>
          <p:cNvSpPr>
            <a:spLocks noGrp="1"/>
          </p:cNvSpPr>
          <p:nvPr>
            <p:ph type="sldNum" sz="quarter" idx="10"/>
          </p:nvPr>
        </p:nvSpPr>
        <p:spPr/>
        <p:txBody>
          <a:bodyPr/>
          <a:lstStyle/>
          <a:p>
            <a:fld id="{24FACEE0-1ECB-B64F-90E6-DADAD3647957}" type="slidenum">
              <a:rPr lang="en-GB" smtClean="0"/>
              <a:t>47</a:t>
            </a:fld>
            <a:endParaRPr lang="en-GB"/>
          </a:p>
        </p:txBody>
      </p:sp>
    </p:spTree>
    <p:extLst>
      <p:ext uri="{BB962C8B-B14F-4D97-AF65-F5344CB8AC3E}">
        <p14:creationId xmlns:p14="http://schemas.microsoft.com/office/powerpoint/2010/main" val="2838132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this says to me is hold on to your love – for others, for the world – don</a:t>
            </a:r>
            <a:r>
              <a:rPr lang="fr-FR" dirty="0"/>
              <a:t>’</a:t>
            </a:r>
            <a:r>
              <a:rPr lang="en-GB" dirty="0"/>
              <a:t>t loose sight of love.</a:t>
            </a:r>
          </a:p>
        </p:txBody>
      </p:sp>
      <p:sp>
        <p:nvSpPr>
          <p:cNvPr id="4" name="Slide Number Placeholder 3"/>
          <p:cNvSpPr>
            <a:spLocks noGrp="1"/>
          </p:cNvSpPr>
          <p:nvPr>
            <p:ph type="sldNum" sz="quarter" idx="10"/>
          </p:nvPr>
        </p:nvSpPr>
        <p:spPr/>
        <p:txBody>
          <a:bodyPr/>
          <a:lstStyle/>
          <a:p>
            <a:fld id="{7740C237-832D-3A41-93A7-7337A793A8D4}" type="slidenum">
              <a:rPr lang="en-GB" smtClean="0"/>
              <a:t>53</a:t>
            </a:fld>
            <a:endParaRPr lang="en-GB"/>
          </a:p>
        </p:txBody>
      </p:sp>
    </p:spTree>
    <p:extLst>
      <p:ext uri="{BB962C8B-B14F-4D97-AF65-F5344CB8AC3E}">
        <p14:creationId xmlns:p14="http://schemas.microsoft.com/office/powerpoint/2010/main" val="2739539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“She said it (I love you) over and again before the line went dead. And that is what they were all saying down their phones, from the hijacked planes and the burning towers. There is only love, and then oblivion. Love was all they had to set against the hatred of their murderers.”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a:hlinkClick r:id="rId3"/>
              </a:rPr>
              <a:t>https://www.theguardian.com/world/2001/sep/15/september11.politicsphilosophyandsociety2</a:t>
            </a:r>
            <a:r>
              <a:rPr lang="en-GB"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t>So… if we are going to survive what’s coming, we need to promote working examples of cooperation, adaptive technologies in food production, etc. for as long as we have the means to do so. Rather than look forward to the demise of others we had better embrace all the hope that the next living person represents. There’s certainly a lot of fear to be encountered, it’s incumbent on all of us as concerned alchemists to transform that fear into love. Whatever fate awaits us, I’d rather die in someone’s arms than at their hands.</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endParaRPr lang="en-GB" sz="1200" dirty="0"/>
          </a:p>
          <a:p>
            <a:endParaRPr lang="en-GB" dirty="0"/>
          </a:p>
        </p:txBody>
      </p:sp>
      <p:sp>
        <p:nvSpPr>
          <p:cNvPr id="4" name="Slide Number Placeholder 3"/>
          <p:cNvSpPr>
            <a:spLocks noGrp="1"/>
          </p:cNvSpPr>
          <p:nvPr>
            <p:ph type="sldNum" sz="quarter" idx="10"/>
          </p:nvPr>
        </p:nvSpPr>
        <p:spPr/>
        <p:txBody>
          <a:bodyPr/>
          <a:lstStyle/>
          <a:p>
            <a:fld id="{7740C237-832D-3A41-93A7-7337A793A8D4}" type="slidenum">
              <a:rPr lang="en-GB" smtClean="0"/>
              <a:t>54</a:t>
            </a:fld>
            <a:endParaRPr lang="en-GB"/>
          </a:p>
        </p:txBody>
      </p:sp>
    </p:spTree>
    <p:extLst>
      <p:ext uri="{BB962C8B-B14F-4D97-AF65-F5344CB8AC3E}">
        <p14:creationId xmlns:p14="http://schemas.microsoft.com/office/powerpoint/2010/main" val="858359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t>We’re only here a short while</a:t>
            </a:r>
            <a:r>
              <a:rPr lang="en-GB" baseline="0" dirty="0"/>
              <a:t> – better make the most of it. </a:t>
            </a:r>
            <a:endParaRPr lang="en-GB" dirty="0"/>
          </a:p>
        </p:txBody>
      </p:sp>
      <p:sp>
        <p:nvSpPr>
          <p:cNvPr id="4" name="Slide Number Placeholder 3"/>
          <p:cNvSpPr>
            <a:spLocks noGrp="1"/>
          </p:cNvSpPr>
          <p:nvPr>
            <p:ph type="sldNum" sz="quarter" idx="10"/>
          </p:nvPr>
        </p:nvSpPr>
        <p:spPr/>
        <p:txBody>
          <a:bodyPr/>
          <a:lstStyle/>
          <a:p>
            <a:fld id="{7740C237-832D-3A41-93A7-7337A793A8D4}" type="slidenum">
              <a:rPr lang="en-GB" smtClean="0"/>
              <a:t>58</a:t>
            </a:fld>
            <a:endParaRPr lang="en-GB"/>
          </a:p>
        </p:txBody>
      </p:sp>
    </p:spTree>
    <p:extLst>
      <p:ext uri="{BB962C8B-B14F-4D97-AF65-F5344CB8AC3E}">
        <p14:creationId xmlns:p14="http://schemas.microsoft.com/office/powerpoint/2010/main" val="3238903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0E5AF55-71D1-4042-8062-0404067E475C}"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845789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0E5AF55-71D1-4042-8062-0404067E475C}"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3085051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0E5AF55-71D1-4042-8062-0404067E475C}"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2341950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0E5AF55-71D1-4042-8062-0404067E475C}"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561854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E5AF55-71D1-4042-8062-0404067E475C}"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156734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0E5AF55-71D1-4042-8062-0404067E475C}" type="datetimeFigureOut">
              <a:rPr lang="en-GB" smtClean="0"/>
              <a:t>11/09/2019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131785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0E5AF55-71D1-4042-8062-0404067E475C}" type="datetimeFigureOut">
              <a:rPr lang="en-GB" smtClean="0"/>
              <a:t>11/09/2019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353586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0E5AF55-71D1-4042-8062-0404067E475C}" type="datetimeFigureOut">
              <a:rPr lang="en-GB" smtClean="0"/>
              <a:t>11/09/2019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679457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5AF55-71D1-4042-8062-0404067E475C}" type="datetimeFigureOut">
              <a:rPr lang="en-GB" smtClean="0"/>
              <a:t>11/09/2019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365910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E5AF55-71D1-4042-8062-0404067E475C}" type="datetimeFigureOut">
              <a:rPr lang="en-GB" smtClean="0"/>
              <a:t>11/09/2019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3812647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E5AF55-71D1-4042-8062-0404067E475C}" type="datetimeFigureOut">
              <a:rPr lang="en-GB" smtClean="0"/>
              <a:t>11/09/2019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1803639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15000">
              <a:schemeClr val="accent1">
                <a:lumMod val="60000"/>
                <a:lumOff val="40000"/>
              </a:schemeClr>
            </a:gs>
            <a:gs pos="59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5AF55-71D1-4042-8062-0404067E475C}" type="datetimeFigureOut">
              <a:rPr lang="en-GB" smtClean="0"/>
              <a:t>11/09/2019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00E15-0E86-40D8-B5FA-ED2941BAAE5C}" type="slidenum">
              <a:rPr lang="en-GB" smtClean="0"/>
              <a:t>‹#›</a:t>
            </a:fld>
            <a:endParaRPr lang="en-GB"/>
          </a:p>
        </p:txBody>
      </p:sp>
    </p:spTree>
    <p:extLst>
      <p:ext uri="{BB962C8B-B14F-4D97-AF65-F5344CB8AC3E}">
        <p14:creationId xmlns:p14="http://schemas.microsoft.com/office/powerpoint/2010/main" val="2331969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emf"/><Relationship Id="rId4" Type="http://schemas.openxmlformats.org/officeDocument/2006/relationships/package" Target="../embeddings/Microsoft_Word_Document.docx"/></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4.emf"/><Relationship Id="rId4" Type="http://schemas.openxmlformats.org/officeDocument/2006/relationships/package" Target="../embeddings/Microsoft_Word_Document1.docx"/></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2" Type="http://schemas.openxmlformats.org/officeDocument/2006/relationships/hyperlink" Target="http://www.aroundersenseofpurpose.eu"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upload.wikimedia.org/wikipedia/en/c/c3/Development_as_Freedom.jpg"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mailto:pvare@glos.ac.uk" TargetMode="External"/><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jembendell.wordpress.com/2019/01/09/hope-and-vision-in-the-face-of-collapse-the-4th-r-of-deep-adaptation" TargetMode="External"/><Relationship Id="rId2" Type="http://schemas.openxmlformats.org/officeDocument/2006/relationships/hyperlink" Target="http://www.aroundersenseofpurpose.eu/" TargetMode="External"/><Relationship Id="rId1" Type="http://schemas.openxmlformats.org/officeDocument/2006/relationships/slideLayout" Target="../slideLayouts/slideLayout2.xml"/><Relationship Id="rId4" Type="http://schemas.openxmlformats.org/officeDocument/2006/relationships/hyperlink" Target="https://platform.ue4sd.eu/downloads/CSCT_Handbook_11_01_08.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5000">
              <a:schemeClr val="bg1"/>
            </a:gs>
            <a:gs pos="59000">
              <a:schemeClr val="bg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6" name="Picture 5" descr="At Wor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96181" y="1596182"/>
            <a:ext cx="7283982" cy="4091619"/>
          </a:xfrm>
          <a:prstGeom prst="rect">
            <a:avLst/>
          </a:prstGeom>
        </p:spPr>
      </p:pic>
      <p:sp>
        <p:nvSpPr>
          <p:cNvPr id="7" name="Title 1"/>
          <p:cNvSpPr>
            <a:spLocks noGrp="1"/>
          </p:cNvSpPr>
          <p:nvPr>
            <p:ph type="ctrTitle"/>
          </p:nvPr>
        </p:nvSpPr>
        <p:spPr>
          <a:xfrm>
            <a:off x="4466798" y="635381"/>
            <a:ext cx="7576948" cy="1944216"/>
          </a:xfrm>
        </p:spPr>
        <p:txBody>
          <a:bodyPr>
            <a:normAutofit fontScale="90000"/>
          </a:bodyPr>
          <a:lstStyle/>
          <a:p>
            <a:br>
              <a:rPr lang="en-GB" sz="4900" b="1" dirty="0"/>
            </a:br>
            <a:r>
              <a:rPr lang="en-GB" sz="4900" b="1" dirty="0">
                <a:solidFill>
                  <a:srgbClr val="C00000"/>
                </a:solidFill>
                <a:latin typeface="+mn-lt"/>
              </a:rPr>
              <a:t>A Rounder Sense of Purpose: </a:t>
            </a:r>
            <a:r>
              <a:rPr lang="en-GB" sz="4900" dirty="0">
                <a:solidFill>
                  <a:srgbClr val="C00000"/>
                </a:solidFill>
                <a:latin typeface="+mn-lt"/>
              </a:rPr>
              <a:t>Developing a framework of educator competences in ESD</a:t>
            </a:r>
          </a:p>
        </p:txBody>
      </p:sp>
      <p:sp>
        <p:nvSpPr>
          <p:cNvPr id="8" name="Subtitle 2"/>
          <p:cNvSpPr>
            <a:spLocks noGrp="1"/>
          </p:cNvSpPr>
          <p:nvPr>
            <p:ph type="subTitle" idx="1"/>
          </p:nvPr>
        </p:nvSpPr>
        <p:spPr>
          <a:xfrm>
            <a:off x="4361337" y="3451491"/>
            <a:ext cx="7682409" cy="2715708"/>
          </a:xfrm>
        </p:spPr>
        <p:txBody>
          <a:bodyPr>
            <a:normAutofit/>
          </a:bodyPr>
          <a:lstStyle/>
          <a:p>
            <a:r>
              <a:rPr lang="en-GB" sz="2600" b="1" dirty="0">
                <a:solidFill>
                  <a:srgbClr val="002060"/>
                </a:solidFill>
              </a:rPr>
              <a:t>Dr Paul Vare</a:t>
            </a:r>
            <a:br>
              <a:rPr lang="en-GB" sz="2600" b="1" dirty="0">
                <a:solidFill>
                  <a:srgbClr val="002060"/>
                </a:solidFill>
              </a:rPr>
            </a:br>
            <a:r>
              <a:rPr lang="en-GB" sz="2600" dirty="0">
                <a:solidFill>
                  <a:srgbClr val="002060"/>
                </a:solidFill>
              </a:rPr>
              <a:t>University of Gloucestershire</a:t>
            </a:r>
            <a:br>
              <a:rPr lang="en-GB" sz="2600" dirty="0">
                <a:solidFill>
                  <a:srgbClr val="002060"/>
                </a:solidFill>
              </a:rPr>
            </a:br>
            <a:endParaRPr lang="en-GB" sz="2600" dirty="0">
              <a:solidFill>
                <a:srgbClr val="002060"/>
              </a:solidFill>
            </a:endParaRPr>
          </a:p>
          <a:p>
            <a:r>
              <a:rPr lang="en-GB" dirty="0"/>
              <a:t> </a:t>
            </a:r>
            <a:r>
              <a:rPr lang="en-GB" b="1" dirty="0"/>
              <a:t>Carpathian Convention Seminar </a:t>
            </a:r>
            <a:endParaRPr lang="en-GB" dirty="0"/>
          </a:p>
          <a:p>
            <a:r>
              <a:rPr lang="en-GB" b="1" dirty="0"/>
              <a:t>on Education for Sustainable Development </a:t>
            </a:r>
            <a:endParaRPr lang="en-GB" dirty="0"/>
          </a:p>
          <a:p>
            <a:r>
              <a:rPr lang="en-GB" b="1" dirty="0"/>
              <a:t>16-18 April 2019, Budapest </a:t>
            </a:r>
            <a:endParaRPr lang="en-GB" sz="2600" b="1" dirty="0">
              <a:solidFill>
                <a:srgbClr val="002060"/>
              </a:solidFill>
            </a:endParaRPr>
          </a:p>
        </p:txBody>
      </p:sp>
      <p:pic>
        <p:nvPicPr>
          <p:cNvPr id="9" name="Picture 8" descr="Description: appFormLogo"/>
          <p:cNvPicPr/>
          <p:nvPr/>
        </p:nvPicPr>
        <p:blipFill>
          <a:blip r:embed="rId3">
            <a:extLst>
              <a:ext uri="{28A0092B-C50C-407E-A947-70E740481C1C}">
                <a14:useLocalDpi xmlns:a14="http://schemas.microsoft.com/office/drawing/2010/main" val="0"/>
              </a:ext>
            </a:extLst>
          </a:blip>
          <a:srcRect/>
          <a:stretch>
            <a:fillRect/>
          </a:stretch>
        </p:blipFill>
        <p:spPr bwMode="auto">
          <a:xfrm>
            <a:off x="9221652" y="5981482"/>
            <a:ext cx="2970348" cy="876518"/>
          </a:xfrm>
          <a:prstGeom prst="rect">
            <a:avLst/>
          </a:prstGeom>
          <a:noFill/>
          <a:ln>
            <a:noFill/>
          </a:ln>
        </p:spPr>
      </p:pic>
    </p:spTree>
    <p:extLst>
      <p:ext uri="{BB962C8B-B14F-4D97-AF65-F5344CB8AC3E}">
        <p14:creationId xmlns:p14="http://schemas.microsoft.com/office/powerpoint/2010/main" val="1230817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8413" y="299738"/>
            <a:ext cx="4572000" cy="2933700"/>
          </a:xfrm>
          <a:prstGeom prst="rect">
            <a:avLst/>
          </a:prstGeom>
        </p:spPr>
      </p:pic>
      <p:pic>
        <p:nvPicPr>
          <p:cNvPr id="5" name="Picture 4"/>
          <p:cNvPicPr>
            <a:picLocks noChangeAspect="1"/>
          </p:cNvPicPr>
          <p:nvPr/>
        </p:nvPicPr>
        <p:blipFill>
          <a:blip r:embed="rId3"/>
          <a:stretch>
            <a:fillRect/>
          </a:stretch>
        </p:blipFill>
        <p:spPr>
          <a:xfrm>
            <a:off x="6496938" y="804076"/>
            <a:ext cx="4890162" cy="3215449"/>
          </a:xfrm>
          <a:prstGeom prst="rect">
            <a:avLst/>
          </a:prstGeom>
        </p:spPr>
      </p:pic>
      <p:pic>
        <p:nvPicPr>
          <p:cNvPr id="6" name="Picture 5"/>
          <p:cNvPicPr>
            <a:picLocks noChangeAspect="1"/>
          </p:cNvPicPr>
          <p:nvPr/>
        </p:nvPicPr>
        <p:blipFill>
          <a:blip r:embed="rId4"/>
          <a:stretch>
            <a:fillRect/>
          </a:stretch>
        </p:blipFill>
        <p:spPr>
          <a:xfrm>
            <a:off x="3698204" y="3489726"/>
            <a:ext cx="5110888" cy="3368274"/>
          </a:xfrm>
          <a:prstGeom prst="rect">
            <a:avLst/>
          </a:prstGeom>
        </p:spPr>
      </p:pic>
      <p:sp>
        <p:nvSpPr>
          <p:cNvPr id="7" name="TextBox 6"/>
          <p:cNvSpPr txBox="1"/>
          <p:nvPr/>
        </p:nvSpPr>
        <p:spPr>
          <a:xfrm>
            <a:off x="0" y="0"/>
            <a:ext cx="2583180" cy="707886"/>
          </a:xfrm>
          <a:prstGeom prst="rect">
            <a:avLst/>
          </a:prstGeom>
          <a:solidFill>
            <a:srgbClr val="C5E0B4"/>
          </a:solidFill>
        </p:spPr>
        <p:txBody>
          <a:bodyPr wrap="square" rtlCol="0">
            <a:spAutoFit/>
          </a:bodyPr>
          <a:lstStyle/>
          <a:p>
            <a:r>
              <a:rPr lang="en-GB" sz="4000" b="1" dirty="0"/>
              <a:t>To this…</a:t>
            </a:r>
          </a:p>
        </p:txBody>
      </p:sp>
    </p:spTree>
    <p:extLst>
      <p:ext uri="{BB962C8B-B14F-4D97-AF65-F5344CB8AC3E}">
        <p14:creationId xmlns:p14="http://schemas.microsoft.com/office/powerpoint/2010/main" val="1715505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5000">
              <a:schemeClr val="bg1"/>
            </a:gs>
            <a:gs pos="59000">
              <a:schemeClr val="bg1"/>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1"/>
          <p:cNvSpPr txBox="1">
            <a:spLocks/>
          </p:cNvSpPr>
          <p:nvPr/>
        </p:nvSpPr>
        <p:spPr>
          <a:xfrm>
            <a:off x="1539876" y="938066"/>
            <a:ext cx="9417780" cy="1944216"/>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4900" b="1" dirty="0"/>
            </a:br>
            <a:r>
              <a:rPr lang="en-GB" altLang="en-GB" sz="5500" b="1" dirty="0">
                <a:solidFill>
                  <a:srgbClr val="C00000"/>
                </a:solidFill>
              </a:rPr>
              <a:t>A Rounder Sense of Purpose</a:t>
            </a:r>
            <a:br>
              <a:rPr lang="en-GB" altLang="en-GB" sz="5500" b="1" dirty="0">
                <a:solidFill>
                  <a:srgbClr val="C00000"/>
                </a:solidFill>
              </a:rPr>
            </a:br>
            <a:r>
              <a:rPr lang="en-GB" altLang="en-GB" sz="3700" b="1" dirty="0">
                <a:solidFill>
                  <a:srgbClr val="C00000"/>
                </a:solidFill>
              </a:rPr>
              <a:t>Educator competences for a sustainable world</a:t>
            </a:r>
            <a:endParaRPr lang="en-GB" sz="3700" b="1" dirty="0">
              <a:solidFill>
                <a:srgbClr val="7030A0"/>
              </a:solidFill>
            </a:endParaRPr>
          </a:p>
        </p:txBody>
      </p:sp>
      <p:sp>
        <p:nvSpPr>
          <p:cNvPr id="5" name="Title 1"/>
          <p:cNvSpPr txBox="1">
            <a:spLocks/>
          </p:cNvSpPr>
          <p:nvPr/>
        </p:nvSpPr>
        <p:spPr>
          <a:xfrm>
            <a:off x="820313" y="32630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800000"/>
                </a:solidFill>
              </a:rPr>
              <a:t>The project and framework</a:t>
            </a:r>
            <a:endParaRPr lang="en-GB" b="1" dirty="0">
              <a:solidFill>
                <a:srgbClr val="800000"/>
              </a:solidFill>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8148918" y="0"/>
            <a:ext cx="4043082" cy="1102659"/>
          </a:xfrm>
          <a:prstGeom prst="rect">
            <a:avLst/>
          </a:prstGeom>
          <a:noFill/>
          <a:ln>
            <a:noFill/>
          </a:ln>
        </p:spPr>
      </p:pic>
    </p:spTree>
    <p:extLst>
      <p:ext uri="{BB962C8B-B14F-4D97-AF65-F5344CB8AC3E}">
        <p14:creationId xmlns:p14="http://schemas.microsoft.com/office/powerpoint/2010/main" val="24329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716" y="0"/>
            <a:ext cx="10972800" cy="1143000"/>
          </a:xfrm>
        </p:spPr>
        <p:txBody>
          <a:bodyPr numCol="1">
            <a:normAutofit/>
          </a:bodyPr>
          <a:lstStyle/>
          <a:p>
            <a:pPr algn="ctr"/>
            <a:r>
              <a:rPr lang="en-GB" altLang="en-GB" b="1" dirty="0">
                <a:solidFill>
                  <a:srgbClr val="C00000"/>
                </a:solidFill>
              </a:rPr>
              <a:t>RSP Phase I (2015-18)</a:t>
            </a:r>
            <a:endParaRPr lang="en-US" b="1" dirty="0">
              <a:solidFill>
                <a:srgbClr val="C00000"/>
              </a:solidFill>
            </a:endParaRPr>
          </a:p>
        </p:txBody>
      </p:sp>
      <p:sp>
        <p:nvSpPr>
          <p:cNvPr id="3" name="Content Placeholder 2"/>
          <p:cNvSpPr>
            <a:spLocks noGrp="1"/>
          </p:cNvSpPr>
          <p:nvPr>
            <p:ph idx="1"/>
          </p:nvPr>
        </p:nvSpPr>
        <p:spPr>
          <a:xfrm>
            <a:off x="331476" y="1143000"/>
            <a:ext cx="11521280" cy="5454352"/>
          </a:xfrm>
        </p:spPr>
        <p:txBody>
          <a:bodyPr numCol="1">
            <a:normAutofit/>
          </a:bodyPr>
          <a:lstStyle/>
          <a:p>
            <a:endParaRPr lang="en-GB" altLang="en-GB" dirty="0">
              <a:solidFill>
                <a:srgbClr val="002060"/>
              </a:solidFill>
            </a:endParaRPr>
          </a:p>
          <a:p>
            <a:endParaRPr lang="en-GB" altLang="en-GB" dirty="0">
              <a:solidFill>
                <a:srgbClr val="002060"/>
              </a:solidFill>
            </a:endParaRPr>
          </a:p>
          <a:p>
            <a:pPr marL="0" indent="0">
              <a:buNone/>
            </a:pPr>
            <a:br>
              <a:rPr lang="en-GB" dirty="0">
                <a:solidFill>
                  <a:srgbClr val="000090"/>
                </a:solidFill>
              </a:rPr>
            </a:br>
            <a:endParaRPr lang="en-GB" altLang="en-GB" sz="3600" dirty="0">
              <a:solidFill>
                <a:srgbClr val="000090"/>
              </a:solidFill>
            </a:endParaRPr>
          </a:p>
        </p:txBody>
      </p:sp>
      <p:sp>
        <p:nvSpPr>
          <p:cNvPr id="4" name="Slide Number Placeholder 3"/>
          <p:cNvSpPr>
            <a:spLocks noGrp="1"/>
          </p:cNvSpPr>
          <p:nvPr>
            <p:ph type="sldNum" sz="quarter" idx="12"/>
          </p:nvPr>
        </p:nvSpPr>
        <p:spPr/>
        <p:txBody>
          <a:bodyPr numCol="1"/>
          <a:lstStyle/>
          <a:p>
            <a:fld id="{7AE50190-DB52-4C20-AB50-62AB29F47283}" type="slidenum">
              <a:rPr lang="en-GB" altLang="en-GB" smtClean="0"/>
              <a:t>12</a:t>
            </a:fld>
            <a:endParaRPr lang="en-GB" altLang="en-GB" dirty="0"/>
          </a:p>
        </p:txBody>
      </p:sp>
      <p:pic>
        <p:nvPicPr>
          <p:cNvPr id="5" name="Picture 4"/>
          <p:cNvPicPr>
            <a:picLocks noChangeAspect="1"/>
          </p:cNvPicPr>
          <p:nvPr/>
        </p:nvPicPr>
        <p:blipFill>
          <a:blip r:embed="rId3"/>
          <a:stretch>
            <a:fillRect/>
          </a:stretch>
        </p:blipFill>
        <p:spPr>
          <a:xfrm>
            <a:off x="0" y="1801351"/>
            <a:ext cx="2567891" cy="966988"/>
          </a:xfrm>
          <a:prstGeom prst="rect">
            <a:avLst/>
          </a:prstGeom>
        </p:spPr>
      </p:pic>
      <p:pic>
        <p:nvPicPr>
          <p:cNvPr id="6" name="Picture 5"/>
          <p:cNvPicPr>
            <a:picLocks noChangeAspect="1"/>
          </p:cNvPicPr>
          <p:nvPr/>
        </p:nvPicPr>
        <p:blipFill>
          <a:blip r:embed="rId4"/>
          <a:stretch>
            <a:fillRect/>
          </a:stretch>
        </p:blipFill>
        <p:spPr>
          <a:xfrm>
            <a:off x="1952803" y="1224408"/>
            <a:ext cx="2152017" cy="1076009"/>
          </a:xfrm>
          <a:prstGeom prst="rect">
            <a:avLst/>
          </a:prstGeom>
        </p:spPr>
      </p:pic>
      <p:pic>
        <p:nvPicPr>
          <p:cNvPr id="7" name="Picture 6"/>
          <p:cNvPicPr>
            <a:picLocks noChangeAspect="1"/>
          </p:cNvPicPr>
          <p:nvPr/>
        </p:nvPicPr>
        <p:blipFill>
          <a:blip r:embed="rId5"/>
          <a:stretch>
            <a:fillRect/>
          </a:stretch>
        </p:blipFill>
        <p:spPr>
          <a:xfrm>
            <a:off x="3993695" y="1430474"/>
            <a:ext cx="2103407" cy="1040308"/>
          </a:xfrm>
          <a:prstGeom prst="rect">
            <a:avLst/>
          </a:prstGeom>
        </p:spPr>
      </p:pic>
      <p:pic>
        <p:nvPicPr>
          <p:cNvPr id="8" name="Picture 7"/>
          <p:cNvPicPr>
            <a:picLocks noChangeAspect="1"/>
          </p:cNvPicPr>
          <p:nvPr/>
        </p:nvPicPr>
        <p:blipFill>
          <a:blip r:embed="rId6"/>
          <a:stretch>
            <a:fillRect/>
          </a:stretch>
        </p:blipFill>
        <p:spPr>
          <a:xfrm>
            <a:off x="5936818" y="1190892"/>
            <a:ext cx="1974629" cy="1000504"/>
          </a:xfrm>
          <a:prstGeom prst="rect">
            <a:avLst/>
          </a:prstGeom>
        </p:spPr>
      </p:pic>
      <p:pic>
        <p:nvPicPr>
          <p:cNvPr id="9" name="Picture 8"/>
          <p:cNvPicPr>
            <a:picLocks noChangeAspect="1"/>
          </p:cNvPicPr>
          <p:nvPr/>
        </p:nvPicPr>
        <p:blipFill>
          <a:blip r:embed="rId7"/>
          <a:stretch>
            <a:fillRect/>
          </a:stretch>
        </p:blipFill>
        <p:spPr>
          <a:xfrm>
            <a:off x="7781151" y="1412158"/>
            <a:ext cx="2133288" cy="1058624"/>
          </a:xfrm>
          <a:prstGeom prst="rect">
            <a:avLst/>
          </a:prstGeom>
        </p:spPr>
      </p:pic>
      <p:pic>
        <p:nvPicPr>
          <p:cNvPr id="10" name="Picture 9"/>
          <p:cNvPicPr>
            <a:picLocks noChangeAspect="1"/>
          </p:cNvPicPr>
          <p:nvPr/>
        </p:nvPicPr>
        <p:blipFill>
          <a:blip r:embed="rId8"/>
          <a:stretch>
            <a:fillRect/>
          </a:stretch>
        </p:blipFill>
        <p:spPr>
          <a:xfrm>
            <a:off x="9911265" y="1687466"/>
            <a:ext cx="2280735" cy="1085187"/>
          </a:xfrm>
          <a:prstGeom prst="rect">
            <a:avLst/>
          </a:prstGeom>
        </p:spPr>
      </p:pic>
      <p:sp>
        <p:nvSpPr>
          <p:cNvPr id="11" name="Title 1"/>
          <p:cNvSpPr txBox="1">
            <a:spLocks/>
          </p:cNvSpPr>
          <p:nvPr/>
        </p:nvSpPr>
        <p:spPr>
          <a:xfrm>
            <a:off x="599366" y="2787650"/>
            <a:ext cx="10972800" cy="1143000"/>
          </a:xfrm>
          <a:prstGeom prst="rect">
            <a:avLst/>
          </a:prstGeom>
        </p:spPr>
        <p:txBody>
          <a:bodyPr vert="horz" lIns="91440" tIns="45720" rIns="91440" bIns="45720" numCol="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GB" b="1" dirty="0">
                <a:solidFill>
                  <a:srgbClr val="C00000"/>
                </a:solidFill>
              </a:rPr>
              <a:t>RSP Phase II (2018-21)</a:t>
            </a:r>
            <a:endParaRPr lang="en-US" b="1" dirty="0">
              <a:solidFill>
                <a:srgbClr val="C00000"/>
              </a:solidFill>
            </a:endParaRPr>
          </a:p>
        </p:txBody>
      </p:sp>
      <p:pic>
        <p:nvPicPr>
          <p:cNvPr id="12" name="Picture 11"/>
          <p:cNvPicPr>
            <a:picLocks noChangeAspect="1"/>
          </p:cNvPicPr>
          <p:nvPr/>
        </p:nvPicPr>
        <p:blipFill>
          <a:blip r:embed="rId3"/>
          <a:stretch>
            <a:fillRect/>
          </a:stretch>
        </p:blipFill>
        <p:spPr>
          <a:xfrm>
            <a:off x="0" y="5049376"/>
            <a:ext cx="2301875" cy="866815"/>
          </a:xfrm>
          <a:prstGeom prst="rect">
            <a:avLst/>
          </a:prstGeom>
        </p:spPr>
      </p:pic>
      <p:pic>
        <p:nvPicPr>
          <p:cNvPr id="15" name="Picture 14"/>
          <p:cNvPicPr>
            <a:picLocks noChangeAspect="1"/>
          </p:cNvPicPr>
          <p:nvPr/>
        </p:nvPicPr>
        <p:blipFill>
          <a:blip r:embed="rId6"/>
          <a:stretch>
            <a:fillRect/>
          </a:stretch>
        </p:blipFill>
        <p:spPr>
          <a:xfrm>
            <a:off x="7311593" y="4280167"/>
            <a:ext cx="1974629" cy="1000504"/>
          </a:xfrm>
          <a:prstGeom prst="rect">
            <a:avLst/>
          </a:prstGeom>
        </p:spPr>
      </p:pic>
      <p:pic>
        <p:nvPicPr>
          <p:cNvPr id="16" name="Picture 15"/>
          <p:cNvPicPr>
            <a:picLocks noChangeAspect="1"/>
          </p:cNvPicPr>
          <p:nvPr/>
        </p:nvPicPr>
        <p:blipFill>
          <a:blip r:embed="rId7"/>
          <a:stretch>
            <a:fillRect/>
          </a:stretch>
        </p:blipFill>
        <p:spPr>
          <a:xfrm>
            <a:off x="8677587" y="5152308"/>
            <a:ext cx="2133288" cy="1058624"/>
          </a:xfrm>
          <a:prstGeom prst="rect">
            <a:avLst/>
          </a:prstGeom>
        </p:spPr>
      </p:pic>
      <p:pic>
        <p:nvPicPr>
          <p:cNvPr id="17" name="Picture 16"/>
          <p:cNvPicPr>
            <a:picLocks noChangeAspect="1"/>
          </p:cNvPicPr>
          <p:nvPr/>
        </p:nvPicPr>
        <p:blipFill>
          <a:blip r:embed="rId9"/>
          <a:stretch>
            <a:fillRect/>
          </a:stretch>
        </p:blipFill>
        <p:spPr>
          <a:xfrm>
            <a:off x="6080125" y="4905375"/>
            <a:ext cx="1635125" cy="1092117"/>
          </a:xfrm>
          <a:prstGeom prst="rect">
            <a:avLst/>
          </a:prstGeom>
        </p:spPr>
      </p:pic>
      <p:pic>
        <p:nvPicPr>
          <p:cNvPr id="14" name="Picture 13"/>
          <p:cNvPicPr>
            <a:picLocks noChangeAspect="1"/>
          </p:cNvPicPr>
          <p:nvPr/>
        </p:nvPicPr>
        <p:blipFill>
          <a:blip r:embed="rId5"/>
          <a:stretch>
            <a:fillRect/>
          </a:stretch>
        </p:blipFill>
        <p:spPr>
          <a:xfrm>
            <a:off x="4669970" y="4218124"/>
            <a:ext cx="1981655" cy="980092"/>
          </a:xfrm>
          <a:prstGeom prst="rect">
            <a:avLst/>
          </a:prstGeom>
        </p:spPr>
      </p:pic>
      <p:pic>
        <p:nvPicPr>
          <p:cNvPr id="18" name="Picture 17"/>
          <p:cNvPicPr>
            <a:picLocks noChangeAspect="1"/>
          </p:cNvPicPr>
          <p:nvPr/>
        </p:nvPicPr>
        <p:blipFill>
          <a:blip r:embed="rId10"/>
          <a:stretch>
            <a:fillRect/>
          </a:stretch>
        </p:blipFill>
        <p:spPr>
          <a:xfrm>
            <a:off x="3413125" y="5006975"/>
            <a:ext cx="1809750" cy="1090895"/>
          </a:xfrm>
          <a:prstGeom prst="rect">
            <a:avLst/>
          </a:prstGeom>
        </p:spPr>
      </p:pic>
      <p:pic>
        <p:nvPicPr>
          <p:cNvPr id="13" name="Picture 12"/>
          <p:cNvPicPr>
            <a:picLocks noChangeAspect="1"/>
          </p:cNvPicPr>
          <p:nvPr/>
        </p:nvPicPr>
        <p:blipFill>
          <a:blip r:embed="rId4"/>
          <a:stretch>
            <a:fillRect/>
          </a:stretch>
        </p:blipFill>
        <p:spPr>
          <a:xfrm>
            <a:off x="1771828" y="4281933"/>
            <a:ext cx="1958797" cy="979399"/>
          </a:xfrm>
          <a:prstGeom prst="rect">
            <a:avLst/>
          </a:prstGeom>
        </p:spPr>
      </p:pic>
      <p:pic>
        <p:nvPicPr>
          <p:cNvPr id="19" name="Picture 18"/>
          <p:cNvPicPr>
            <a:picLocks noChangeAspect="1"/>
          </p:cNvPicPr>
          <p:nvPr/>
        </p:nvPicPr>
        <p:blipFill>
          <a:blip r:embed="rId11"/>
          <a:stretch>
            <a:fillRect/>
          </a:stretch>
        </p:blipFill>
        <p:spPr>
          <a:xfrm>
            <a:off x="10258425" y="4111625"/>
            <a:ext cx="1933575" cy="1272463"/>
          </a:xfrm>
          <a:prstGeom prst="rect">
            <a:avLst/>
          </a:prstGeom>
        </p:spPr>
      </p:pic>
    </p:spTree>
    <p:extLst>
      <p:ext uri="{BB962C8B-B14F-4D97-AF65-F5344CB8AC3E}">
        <p14:creationId xmlns:p14="http://schemas.microsoft.com/office/powerpoint/2010/main" val="327253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716" y="0"/>
            <a:ext cx="10972800" cy="1143000"/>
          </a:xfrm>
        </p:spPr>
        <p:txBody>
          <a:bodyPr numCol="1">
            <a:normAutofit/>
          </a:bodyPr>
          <a:lstStyle/>
          <a:p>
            <a:pPr algn="ctr"/>
            <a:r>
              <a:rPr lang="en-GB" altLang="en-GB" b="1" dirty="0">
                <a:solidFill>
                  <a:srgbClr val="C00000"/>
                </a:solidFill>
              </a:rPr>
              <a:t>RSP Phase I (2015-18)</a:t>
            </a:r>
            <a:endParaRPr lang="en-US" b="1" dirty="0">
              <a:solidFill>
                <a:srgbClr val="C00000"/>
              </a:solidFill>
            </a:endParaRPr>
          </a:p>
        </p:txBody>
      </p:sp>
      <p:sp>
        <p:nvSpPr>
          <p:cNvPr id="3" name="Content Placeholder 2"/>
          <p:cNvSpPr>
            <a:spLocks noGrp="1"/>
          </p:cNvSpPr>
          <p:nvPr>
            <p:ph idx="1"/>
          </p:nvPr>
        </p:nvSpPr>
        <p:spPr>
          <a:xfrm>
            <a:off x="331476" y="1143000"/>
            <a:ext cx="11521280" cy="5454352"/>
          </a:xfrm>
        </p:spPr>
        <p:txBody>
          <a:bodyPr numCol="1">
            <a:normAutofit/>
          </a:bodyPr>
          <a:lstStyle/>
          <a:p>
            <a:endParaRPr lang="en-GB" altLang="en-GB" dirty="0">
              <a:solidFill>
                <a:srgbClr val="002060"/>
              </a:solidFill>
            </a:endParaRPr>
          </a:p>
          <a:p>
            <a:endParaRPr lang="en-GB" altLang="en-GB" dirty="0">
              <a:solidFill>
                <a:srgbClr val="002060"/>
              </a:solidFill>
            </a:endParaRPr>
          </a:p>
          <a:p>
            <a:pPr marL="0" indent="0">
              <a:buNone/>
            </a:pPr>
            <a:br>
              <a:rPr lang="en-GB" dirty="0">
                <a:solidFill>
                  <a:srgbClr val="000090"/>
                </a:solidFill>
              </a:rPr>
            </a:br>
            <a:endParaRPr lang="en-GB" altLang="en-GB" sz="3600" dirty="0">
              <a:solidFill>
                <a:srgbClr val="000090"/>
              </a:solidFill>
            </a:endParaRPr>
          </a:p>
        </p:txBody>
      </p:sp>
      <p:pic>
        <p:nvPicPr>
          <p:cNvPr id="5" name="Picture 4"/>
          <p:cNvPicPr>
            <a:picLocks noChangeAspect="1"/>
          </p:cNvPicPr>
          <p:nvPr/>
        </p:nvPicPr>
        <p:blipFill>
          <a:blip r:embed="rId2"/>
          <a:stretch>
            <a:fillRect/>
          </a:stretch>
        </p:blipFill>
        <p:spPr>
          <a:xfrm>
            <a:off x="0" y="1801351"/>
            <a:ext cx="2567891" cy="966988"/>
          </a:xfrm>
          <a:prstGeom prst="rect">
            <a:avLst/>
          </a:prstGeom>
        </p:spPr>
      </p:pic>
      <p:pic>
        <p:nvPicPr>
          <p:cNvPr id="6" name="Picture 5"/>
          <p:cNvPicPr>
            <a:picLocks noChangeAspect="1"/>
          </p:cNvPicPr>
          <p:nvPr/>
        </p:nvPicPr>
        <p:blipFill>
          <a:blip r:embed="rId3"/>
          <a:stretch>
            <a:fillRect/>
          </a:stretch>
        </p:blipFill>
        <p:spPr>
          <a:xfrm>
            <a:off x="1952803" y="1224408"/>
            <a:ext cx="2152017" cy="1076009"/>
          </a:xfrm>
          <a:prstGeom prst="rect">
            <a:avLst/>
          </a:prstGeom>
        </p:spPr>
      </p:pic>
      <p:pic>
        <p:nvPicPr>
          <p:cNvPr id="7" name="Picture 6"/>
          <p:cNvPicPr>
            <a:picLocks noChangeAspect="1"/>
          </p:cNvPicPr>
          <p:nvPr/>
        </p:nvPicPr>
        <p:blipFill>
          <a:blip r:embed="rId4"/>
          <a:stretch>
            <a:fillRect/>
          </a:stretch>
        </p:blipFill>
        <p:spPr>
          <a:xfrm>
            <a:off x="3993695" y="1430474"/>
            <a:ext cx="2103407" cy="1040308"/>
          </a:xfrm>
          <a:prstGeom prst="rect">
            <a:avLst/>
          </a:prstGeom>
        </p:spPr>
      </p:pic>
      <p:pic>
        <p:nvPicPr>
          <p:cNvPr id="8" name="Picture 7"/>
          <p:cNvPicPr>
            <a:picLocks noChangeAspect="1"/>
          </p:cNvPicPr>
          <p:nvPr/>
        </p:nvPicPr>
        <p:blipFill>
          <a:blip r:embed="rId5"/>
          <a:stretch>
            <a:fillRect/>
          </a:stretch>
        </p:blipFill>
        <p:spPr>
          <a:xfrm>
            <a:off x="5936818" y="1190892"/>
            <a:ext cx="1974629" cy="1000504"/>
          </a:xfrm>
          <a:prstGeom prst="rect">
            <a:avLst/>
          </a:prstGeom>
        </p:spPr>
      </p:pic>
      <p:pic>
        <p:nvPicPr>
          <p:cNvPr id="9" name="Picture 8"/>
          <p:cNvPicPr>
            <a:picLocks noChangeAspect="1"/>
          </p:cNvPicPr>
          <p:nvPr/>
        </p:nvPicPr>
        <p:blipFill>
          <a:blip r:embed="rId6"/>
          <a:stretch>
            <a:fillRect/>
          </a:stretch>
        </p:blipFill>
        <p:spPr>
          <a:xfrm>
            <a:off x="7781151" y="1412158"/>
            <a:ext cx="2133288" cy="1058624"/>
          </a:xfrm>
          <a:prstGeom prst="rect">
            <a:avLst/>
          </a:prstGeom>
        </p:spPr>
      </p:pic>
      <p:pic>
        <p:nvPicPr>
          <p:cNvPr id="10" name="Picture 9"/>
          <p:cNvPicPr>
            <a:picLocks noChangeAspect="1"/>
          </p:cNvPicPr>
          <p:nvPr/>
        </p:nvPicPr>
        <p:blipFill>
          <a:blip r:embed="rId7"/>
          <a:stretch>
            <a:fillRect/>
          </a:stretch>
        </p:blipFill>
        <p:spPr>
          <a:xfrm>
            <a:off x="9911265" y="1687466"/>
            <a:ext cx="2280735" cy="1085187"/>
          </a:xfrm>
          <a:prstGeom prst="rect">
            <a:avLst/>
          </a:prstGeom>
        </p:spPr>
      </p:pic>
      <p:sp>
        <p:nvSpPr>
          <p:cNvPr id="11" name="Title 1"/>
          <p:cNvSpPr txBox="1">
            <a:spLocks/>
          </p:cNvSpPr>
          <p:nvPr/>
        </p:nvSpPr>
        <p:spPr>
          <a:xfrm>
            <a:off x="599366" y="2787650"/>
            <a:ext cx="10972800" cy="1143000"/>
          </a:xfrm>
          <a:prstGeom prst="rect">
            <a:avLst/>
          </a:prstGeom>
        </p:spPr>
        <p:txBody>
          <a:bodyPr vert="horz" lIns="91440" tIns="45720" rIns="91440" bIns="45720" numCol="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GB" b="1" dirty="0">
                <a:solidFill>
                  <a:srgbClr val="C00000"/>
                </a:solidFill>
              </a:rPr>
              <a:t>RSP Phase II (2018-21)</a:t>
            </a:r>
            <a:endParaRPr lang="en-US" b="1" dirty="0">
              <a:solidFill>
                <a:srgbClr val="C00000"/>
              </a:solidFill>
            </a:endParaRPr>
          </a:p>
        </p:txBody>
      </p:sp>
      <p:pic>
        <p:nvPicPr>
          <p:cNvPr id="12" name="Picture 11"/>
          <p:cNvPicPr>
            <a:picLocks noChangeAspect="1"/>
          </p:cNvPicPr>
          <p:nvPr/>
        </p:nvPicPr>
        <p:blipFill>
          <a:blip r:embed="rId2"/>
          <a:stretch>
            <a:fillRect/>
          </a:stretch>
        </p:blipFill>
        <p:spPr>
          <a:xfrm rot="19229592">
            <a:off x="-357762" y="5876267"/>
            <a:ext cx="2301875" cy="866815"/>
          </a:xfrm>
          <a:prstGeom prst="rect">
            <a:avLst/>
          </a:prstGeom>
        </p:spPr>
      </p:pic>
      <p:pic>
        <p:nvPicPr>
          <p:cNvPr id="15" name="Picture 14"/>
          <p:cNvPicPr>
            <a:picLocks noChangeAspect="1"/>
          </p:cNvPicPr>
          <p:nvPr/>
        </p:nvPicPr>
        <p:blipFill>
          <a:blip r:embed="rId5"/>
          <a:stretch>
            <a:fillRect/>
          </a:stretch>
        </p:blipFill>
        <p:spPr>
          <a:xfrm>
            <a:off x="7311593" y="4280167"/>
            <a:ext cx="1974629" cy="1000504"/>
          </a:xfrm>
          <a:prstGeom prst="rect">
            <a:avLst/>
          </a:prstGeom>
        </p:spPr>
      </p:pic>
      <p:pic>
        <p:nvPicPr>
          <p:cNvPr id="16" name="Picture 15"/>
          <p:cNvPicPr>
            <a:picLocks noChangeAspect="1"/>
          </p:cNvPicPr>
          <p:nvPr/>
        </p:nvPicPr>
        <p:blipFill>
          <a:blip r:embed="rId6"/>
          <a:stretch>
            <a:fillRect/>
          </a:stretch>
        </p:blipFill>
        <p:spPr>
          <a:xfrm>
            <a:off x="8677587" y="5152308"/>
            <a:ext cx="2133288" cy="1058624"/>
          </a:xfrm>
          <a:prstGeom prst="rect">
            <a:avLst/>
          </a:prstGeom>
        </p:spPr>
      </p:pic>
      <p:pic>
        <p:nvPicPr>
          <p:cNvPr id="17" name="Picture 16"/>
          <p:cNvPicPr>
            <a:picLocks noChangeAspect="1"/>
          </p:cNvPicPr>
          <p:nvPr/>
        </p:nvPicPr>
        <p:blipFill>
          <a:blip r:embed="rId8"/>
          <a:stretch>
            <a:fillRect/>
          </a:stretch>
        </p:blipFill>
        <p:spPr>
          <a:xfrm>
            <a:off x="6080125" y="4905375"/>
            <a:ext cx="1635125" cy="1092117"/>
          </a:xfrm>
          <a:prstGeom prst="rect">
            <a:avLst/>
          </a:prstGeom>
        </p:spPr>
      </p:pic>
      <p:pic>
        <p:nvPicPr>
          <p:cNvPr id="14" name="Picture 13"/>
          <p:cNvPicPr>
            <a:picLocks noChangeAspect="1"/>
          </p:cNvPicPr>
          <p:nvPr/>
        </p:nvPicPr>
        <p:blipFill>
          <a:blip r:embed="rId4"/>
          <a:stretch>
            <a:fillRect/>
          </a:stretch>
        </p:blipFill>
        <p:spPr>
          <a:xfrm>
            <a:off x="4669970" y="4218124"/>
            <a:ext cx="1981655" cy="980092"/>
          </a:xfrm>
          <a:prstGeom prst="rect">
            <a:avLst/>
          </a:prstGeom>
        </p:spPr>
      </p:pic>
      <p:pic>
        <p:nvPicPr>
          <p:cNvPr id="18" name="Picture 17"/>
          <p:cNvPicPr>
            <a:picLocks noChangeAspect="1"/>
          </p:cNvPicPr>
          <p:nvPr/>
        </p:nvPicPr>
        <p:blipFill>
          <a:blip r:embed="rId9"/>
          <a:stretch>
            <a:fillRect/>
          </a:stretch>
        </p:blipFill>
        <p:spPr>
          <a:xfrm>
            <a:off x="3413125" y="5006975"/>
            <a:ext cx="1809750" cy="1090895"/>
          </a:xfrm>
          <a:prstGeom prst="rect">
            <a:avLst/>
          </a:prstGeom>
        </p:spPr>
      </p:pic>
      <p:pic>
        <p:nvPicPr>
          <p:cNvPr id="13" name="Picture 12"/>
          <p:cNvPicPr>
            <a:picLocks noChangeAspect="1"/>
          </p:cNvPicPr>
          <p:nvPr/>
        </p:nvPicPr>
        <p:blipFill>
          <a:blip r:embed="rId3"/>
          <a:stretch>
            <a:fillRect/>
          </a:stretch>
        </p:blipFill>
        <p:spPr>
          <a:xfrm>
            <a:off x="1771828" y="4281933"/>
            <a:ext cx="1958797" cy="979399"/>
          </a:xfrm>
          <a:prstGeom prst="rect">
            <a:avLst/>
          </a:prstGeom>
        </p:spPr>
      </p:pic>
      <p:pic>
        <p:nvPicPr>
          <p:cNvPr id="19" name="Picture 18"/>
          <p:cNvPicPr>
            <a:picLocks noChangeAspect="1"/>
          </p:cNvPicPr>
          <p:nvPr/>
        </p:nvPicPr>
        <p:blipFill>
          <a:blip r:embed="rId10"/>
          <a:stretch>
            <a:fillRect/>
          </a:stretch>
        </p:blipFill>
        <p:spPr>
          <a:xfrm>
            <a:off x="10258425" y="4111625"/>
            <a:ext cx="1933575" cy="1272463"/>
          </a:xfrm>
          <a:prstGeom prst="rect">
            <a:avLst/>
          </a:prstGeom>
        </p:spPr>
      </p:pic>
    </p:spTree>
    <p:extLst>
      <p:ext uri="{BB962C8B-B14F-4D97-AF65-F5344CB8AC3E}">
        <p14:creationId xmlns:p14="http://schemas.microsoft.com/office/powerpoint/2010/main" val="4234738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716" y="0"/>
            <a:ext cx="10972800" cy="1143000"/>
          </a:xfrm>
        </p:spPr>
        <p:txBody>
          <a:bodyPr numCol="1">
            <a:normAutofit/>
          </a:bodyPr>
          <a:lstStyle/>
          <a:p>
            <a:pPr algn="ctr"/>
            <a:r>
              <a:rPr lang="en-GB" altLang="en-GB" b="1" dirty="0">
                <a:solidFill>
                  <a:srgbClr val="C00000"/>
                </a:solidFill>
              </a:rPr>
              <a:t>RSP Phase I (2015-18)</a:t>
            </a:r>
            <a:endParaRPr lang="en-US" b="1" dirty="0">
              <a:solidFill>
                <a:srgbClr val="C00000"/>
              </a:solidFill>
            </a:endParaRPr>
          </a:p>
        </p:txBody>
      </p:sp>
      <p:sp>
        <p:nvSpPr>
          <p:cNvPr id="3" name="Content Placeholder 2"/>
          <p:cNvSpPr>
            <a:spLocks noGrp="1"/>
          </p:cNvSpPr>
          <p:nvPr>
            <p:ph idx="1"/>
          </p:nvPr>
        </p:nvSpPr>
        <p:spPr>
          <a:xfrm>
            <a:off x="331476" y="1143000"/>
            <a:ext cx="11521280" cy="5454352"/>
          </a:xfrm>
        </p:spPr>
        <p:txBody>
          <a:bodyPr numCol="1">
            <a:normAutofit/>
          </a:bodyPr>
          <a:lstStyle/>
          <a:p>
            <a:endParaRPr lang="en-GB" altLang="en-GB" dirty="0">
              <a:solidFill>
                <a:srgbClr val="002060"/>
              </a:solidFill>
            </a:endParaRPr>
          </a:p>
          <a:p>
            <a:endParaRPr lang="en-GB" altLang="en-GB" dirty="0">
              <a:solidFill>
                <a:srgbClr val="002060"/>
              </a:solidFill>
            </a:endParaRPr>
          </a:p>
          <a:p>
            <a:pPr marL="0" indent="0">
              <a:buNone/>
            </a:pPr>
            <a:br>
              <a:rPr lang="en-GB" dirty="0">
                <a:solidFill>
                  <a:srgbClr val="000090"/>
                </a:solidFill>
              </a:rPr>
            </a:br>
            <a:endParaRPr lang="en-GB" altLang="en-GB" sz="3600" dirty="0">
              <a:solidFill>
                <a:srgbClr val="000090"/>
              </a:solidFill>
            </a:endParaRPr>
          </a:p>
        </p:txBody>
      </p:sp>
      <p:pic>
        <p:nvPicPr>
          <p:cNvPr id="5" name="Picture 4"/>
          <p:cNvPicPr>
            <a:picLocks noChangeAspect="1"/>
          </p:cNvPicPr>
          <p:nvPr/>
        </p:nvPicPr>
        <p:blipFill>
          <a:blip r:embed="rId2"/>
          <a:stretch>
            <a:fillRect/>
          </a:stretch>
        </p:blipFill>
        <p:spPr>
          <a:xfrm>
            <a:off x="0" y="1801351"/>
            <a:ext cx="2567891" cy="966988"/>
          </a:xfrm>
          <a:prstGeom prst="rect">
            <a:avLst/>
          </a:prstGeom>
        </p:spPr>
      </p:pic>
      <p:pic>
        <p:nvPicPr>
          <p:cNvPr id="6" name="Picture 5"/>
          <p:cNvPicPr>
            <a:picLocks noChangeAspect="1"/>
          </p:cNvPicPr>
          <p:nvPr/>
        </p:nvPicPr>
        <p:blipFill>
          <a:blip r:embed="rId3"/>
          <a:stretch>
            <a:fillRect/>
          </a:stretch>
        </p:blipFill>
        <p:spPr>
          <a:xfrm>
            <a:off x="1952803" y="1224408"/>
            <a:ext cx="2152017" cy="1076009"/>
          </a:xfrm>
          <a:prstGeom prst="rect">
            <a:avLst/>
          </a:prstGeom>
        </p:spPr>
      </p:pic>
      <p:pic>
        <p:nvPicPr>
          <p:cNvPr id="7" name="Picture 6"/>
          <p:cNvPicPr>
            <a:picLocks noChangeAspect="1"/>
          </p:cNvPicPr>
          <p:nvPr/>
        </p:nvPicPr>
        <p:blipFill>
          <a:blip r:embed="rId4"/>
          <a:stretch>
            <a:fillRect/>
          </a:stretch>
        </p:blipFill>
        <p:spPr>
          <a:xfrm>
            <a:off x="3993695" y="1430474"/>
            <a:ext cx="2103407" cy="1040308"/>
          </a:xfrm>
          <a:prstGeom prst="rect">
            <a:avLst/>
          </a:prstGeom>
        </p:spPr>
      </p:pic>
      <p:pic>
        <p:nvPicPr>
          <p:cNvPr id="8" name="Picture 7"/>
          <p:cNvPicPr>
            <a:picLocks noChangeAspect="1"/>
          </p:cNvPicPr>
          <p:nvPr/>
        </p:nvPicPr>
        <p:blipFill>
          <a:blip r:embed="rId5"/>
          <a:stretch>
            <a:fillRect/>
          </a:stretch>
        </p:blipFill>
        <p:spPr>
          <a:xfrm>
            <a:off x="5936818" y="1190892"/>
            <a:ext cx="1974629" cy="1000504"/>
          </a:xfrm>
          <a:prstGeom prst="rect">
            <a:avLst/>
          </a:prstGeom>
        </p:spPr>
      </p:pic>
      <p:pic>
        <p:nvPicPr>
          <p:cNvPr id="9" name="Picture 8"/>
          <p:cNvPicPr>
            <a:picLocks noChangeAspect="1"/>
          </p:cNvPicPr>
          <p:nvPr/>
        </p:nvPicPr>
        <p:blipFill>
          <a:blip r:embed="rId6"/>
          <a:stretch>
            <a:fillRect/>
          </a:stretch>
        </p:blipFill>
        <p:spPr>
          <a:xfrm>
            <a:off x="7781151" y="1412158"/>
            <a:ext cx="2133288" cy="1058624"/>
          </a:xfrm>
          <a:prstGeom prst="rect">
            <a:avLst/>
          </a:prstGeom>
        </p:spPr>
      </p:pic>
      <p:pic>
        <p:nvPicPr>
          <p:cNvPr id="10" name="Picture 9"/>
          <p:cNvPicPr>
            <a:picLocks noChangeAspect="1"/>
          </p:cNvPicPr>
          <p:nvPr/>
        </p:nvPicPr>
        <p:blipFill>
          <a:blip r:embed="rId7"/>
          <a:stretch>
            <a:fillRect/>
          </a:stretch>
        </p:blipFill>
        <p:spPr>
          <a:xfrm>
            <a:off x="9911265" y="1687466"/>
            <a:ext cx="2280735" cy="1085187"/>
          </a:xfrm>
          <a:prstGeom prst="rect">
            <a:avLst/>
          </a:prstGeom>
        </p:spPr>
      </p:pic>
      <p:sp>
        <p:nvSpPr>
          <p:cNvPr id="11" name="Title 1"/>
          <p:cNvSpPr txBox="1">
            <a:spLocks/>
          </p:cNvSpPr>
          <p:nvPr/>
        </p:nvSpPr>
        <p:spPr>
          <a:xfrm>
            <a:off x="599366" y="2787650"/>
            <a:ext cx="10972800" cy="1143000"/>
          </a:xfrm>
          <a:prstGeom prst="rect">
            <a:avLst/>
          </a:prstGeom>
        </p:spPr>
        <p:txBody>
          <a:bodyPr vert="horz" lIns="91440" tIns="45720" rIns="91440" bIns="45720" numCol="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GB" b="1" dirty="0">
                <a:solidFill>
                  <a:srgbClr val="C00000"/>
                </a:solidFill>
              </a:rPr>
              <a:t>RSP Phase II (2018-21)</a:t>
            </a:r>
            <a:endParaRPr lang="en-US" b="1" dirty="0">
              <a:solidFill>
                <a:srgbClr val="C00000"/>
              </a:solidFill>
            </a:endParaRPr>
          </a:p>
        </p:txBody>
      </p:sp>
      <p:pic>
        <p:nvPicPr>
          <p:cNvPr id="12" name="Picture 11"/>
          <p:cNvPicPr>
            <a:picLocks noChangeAspect="1"/>
          </p:cNvPicPr>
          <p:nvPr/>
        </p:nvPicPr>
        <p:blipFill>
          <a:blip r:embed="rId2"/>
          <a:stretch>
            <a:fillRect/>
          </a:stretch>
        </p:blipFill>
        <p:spPr>
          <a:xfrm>
            <a:off x="-12700" y="5049376"/>
            <a:ext cx="2301875" cy="866815"/>
          </a:xfrm>
          <a:prstGeom prst="rect">
            <a:avLst/>
          </a:prstGeom>
        </p:spPr>
      </p:pic>
      <p:pic>
        <p:nvPicPr>
          <p:cNvPr id="15" name="Picture 14"/>
          <p:cNvPicPr>
            <a:picLocks noChangeAspect="1"/>
          </p:cNvPicPr>
          <p:nvPr/>
        </p:nvPicPr>
        <p:blipFill>
          <a:blip r:embed="rId5"/>
          <a:stretch>
            <a:fillRect/>
          </a:stretch>
        </p:blipFill>
        <p:spPr>
          <a:xfrm>
            <a:off x="7311593" y="4280167"/>
            <a:ext cx="1974629" cy="1000504"/>
          </a:xfrm>
          <a:prstGeom prst="rect">
            <a:avLst/>
          </a:prstGeom>
        </p:spPr>
      </p:pic>
      <p:pic>
        <p:nvPicPr>
          <p:cNvPr id="16" name="Picture 15"/>
          <p:cNvPicPr>
            <a:picLocks noChangeAspect="1"/>
          </p:cNvPicPr>
          <p:nvPr/>
        </p:nvPicPr>
        <p:blipFill>
          <a:blip r:embed="rId6"/>
          <a:stretch>
            <a:fillRect/>
          </a:stretch>
        </p:blipFill>
        <p:spPr>
          <a:xfrm>
            <a:off x="8677587" y="5152308"/>
            <a:ext cx="2133288" cy="1058624"/>
          </a:xfrm>
          <a:prstGeom prst="rect">
            <a:avLst/>
          </a:prstGeom>
        </p:spPr>
      </p:pic>
      <p:pic>
        <p:nvPicPr>
          <p:cNvPr id="17" name="Picture 16"/>
          <p:cNvPicPr>
            <a:picLocks noChangeAspect="1"/>
          </p:cNvPicPr>
          <p:nvPr/>
        </p:nvPicPr>
        <p:blipFill>
          <a:blip r:embed="rId8"/>
          <a:stretch>
            <a:fillRect/>
          </a:stretch>
        </p:blipFill>
        <p:spPr>
          <a:xfrm>
            <a:off x="6080125" y="4905375"/>
            <a:ext cx="1635125" cy="1092117"/>
          </a:xfrm>
          <a:prstGeom prst="rect">
            <a:avLst/>
          </a:prstGeom>
        </p:spPr>
      </p:pic>
      <p:pic>
        <p:nvPicPr>
          <p:cNvPr id="14" name="Picture 13"/>
          <p:cNvPicPr>
            <a:picLocks noChangeAspect="1"/>
          </p:cNvPicPr>
          <p:nvPr/>
        </p:nvPicPr>
        <p:blipFill>
          <a:blip r:embed="rId4"/>
          <a:stretch>
            <a:fillRect/>
          </a:stretch>
        </p:blipFill>
        <p:spPr>
          <a:xfrm>
            <a:off x="4669970" y="4218124"/>
            <a:ext cx="1981655" cy="980092"/>
          </a:xfrm>
          <a:prstGeom prst="rect">
            <a:avLst/>
          </a:prstGeom>
        </p:spPr>
      </p:pic>
      <p:pic>
        <p:nvPicPr>
          <p:cNvPr id="18" name="Picture 17"/>
          <p:cNvPicPr>
            <a:picLocks noChangeAspect="1"/>
          </p:cNvPicPr>
          <p:nvPr/>
        </p:nvPicPr>
        <p:blipFill>
          <a:blip r:embed="rId9"/>
          <a:stretch>
            <a:fillRect/>
          </a:stretch>
        </p:blipFill>
        <p:spPr>
          <a:xfrm>
            <a:off x="3413125" y="5006975"/>
            <a:ext cx="1809750" cy="1090895"/>
          </a:xfrm>
          <a:prstGeom prst="rect">
            <a:avLst/>
          </a:prstGeom>
        </p:spPr>
      </p:pic>
      <p:pic>
        <p:nvPicPr>
          <p:cNvPr id="13" name="Picture 12"/>
          <p:cNvPicPr>
            <a:picLocks noChangeAspect="1"/>
          </p:cNvPicPr>
          <p:nvPr/>
        </p:nvPicPr>
        <p:blipFill>
          <a:blip r:embed="rId3"/>
          <a:stretch>
            <a:fillRect/>
          </a:stretch>
        </p:blipFill>
        <p:spPr>
          <a:xfrm>
            <a:off x="1771828" y="4281933"/>
            <a:ext cx="1958797" cy="979399"/>
          </a:xfrm>
          <a:prstGeom prst="rect">
            <a:avLst/>
          </a:prstGeom>
        </p:spPr>
      </p:pic>
      <p:pic>
        <p:nvPicPr>
          <p:cNvPr id="19" name="Picture 18"/>
          <p:cNvPicPr>
            <a:picLocks noChangeAspect="1"/>
          </p:cNvPicPr>
          <p:nvPr/>
        </p:nvPicPr>
        <p:blipFill>
          <a:blip r:embed="rId10"/>
          <a:stretch>
            <a:fillRect/>
          </a:stretch>
        </p:blipFill>
        <p:spPr>
          <a:xfrm>
            <a:off x="10258425" y="4111625"/>
            <a:ext cx="1933575" cy="1272463"/>
          </a:xfrm>
          <a:prstGeom prst="rect">
            <a:avLst/>
          </a:prstGeom>
        </p:spPr>
      </p:pic>
    </p:spTree>
    <p:extLst>
      <p:ext uri="{BB962C8B-B14F-4D97-AF65-F5344CB8AC3E}">
        <p14:creationId xmlns:p14="http://schemas.microsoft.com/office/powerpoint/2010/main" val="1595678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2250" y="207328"/>
            <a:ext cx="5064125" cy="5882913"/>
          </a:xfrm>
          <a:prstGeom prst="rect">
            <a:avLst/>
          </a:prstGeom>
        </p:spPr>
      </p:pic>
      <p:sp>
        <p:nvSpPr>
          <p:cNvPr id="4" name="Slide Number Placeholder 3"/>
          <p:cNvSpPr>
            <a:spLocks noGrp="1"/>
          </p:cNvSpPr>
          <p:nvPr>
            <p:ph type="sldNum" sz="quarter" idx="12"/>
          </p:nvPr>
        </p:nvSpPr>
        <p:spPr/>
        <p:txBody>
          <a:bodyPr numCol="1"/>
          <a:lstStyle/>
          <a:p>
            <a:fld id="{7AE50190-DB52-4C20-AB50-62AB29F47283}" type="slidenum">
              <a:rPr lang="en-GB" altLang="en-GB" smtClean="0"/>
              <a:t>15</a:t>
            </a:fld>
            <a:endParaRPr lang="en-GB" altLang="en-GB" dirty="0"/>
          </a:p>
        </p:txBody>
      </p:sp>
      <p:pic>
        <p:nvPicPr>
          <p:cNvPr id="1026" name="Picture 2" descr="https://www.unece.org/fileadmin/_processed_/f/4/csm_TitlePic_02_e70e823a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516070" y="259159"/>
            <a:ext cx="4924771" cy="626193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7717376" y="0"/>
            <a:ext cx="4474624" cy="1815882"/>
          </a:xfrm>
          <a:prstGeom prst="rect">
            <a:avLst/>
          </a:prstGeom>
          <a:solidFill>
            <a:srgbClr val="FFFFFF"/>
          </a:solidFill>
        </p:spPr>
        <p:txBody>
          <a:bodyPr wrap="square">
            <a:spAutoFit/>
          </a:bodyPr>
          <a:lstStyle/>
          <a:p>
            <a:r>
              <a:rPr lang="en-GB" altLang="en-GB" sz="2800" dirty="0">
                <a:solidFill>
                  <a:srgbClr val="000090"/>
                </a:solidFill>
              </a:rPr>
              <a:t>The United Nations Economic Commission for Europe (UNECE 2012)</a:t>
            </a:r>
          </a:p>
          <a:p>
            <a:r>
              <a:rPr lang="en-GB" altLang="en-GB" sz="2800" dirty="0">
                <a:solidFill>
                  <a:srgbClr val="000090"/>
                </a:solidFill>
              </a:rPr>
              <a:t>Defined 39 ‘competences’.</a:t>
            </a:r>
            <a:endParaRPr lang="en-GB" sz="3600" dirty="0">
              <a:solidFill>
                <a:srgbClr val="000090"/>
              </a:solidFill>
            </a:endParaRPr>
          </a:p>
        </p:txBody>
      </p:sp>
      <p:sp>
        <p:nvSpPr>
          <p:cNvPr id="7" name="Rectangle 6"/>
          <p:cNvSpPr/>
          <p:nvPr/>
        </p:nvSpPr>
        <p:spPr>
          <a:xfrm>
            <a:off x="239569" y="1491827"/>
            <a:ext cx="3146679" cy="523220"/>
          </a:xfrm>
          <a:prstGeom prst="rect">
            <a:avLst/>
          </a:prstGeom>
          <a:solidFill>
            <a:srgbClr val="FFFFFF"/>
          </a:solidFill>
        </p:spPr>
        <p:txBody>
          <a:bodyPr wrap="square">
            <a:spAutoFit/>
          </a:bodyPr>
          <a:lstStyle/>
          <a:p>
            <a:r>
              <a:rPr lang="en-GB" altLang="en-GB" sz="2800" dirty="0">
                <a:solidFill>
                  <a:srgbClr val="000090"/>
                </a:solidFill>
              </a:rPr>
              <a:t>(ENSI-CSCT 2008)</a:t>
            </a:r>
          </a:p>
        </p:txBody>
      </p:sp>
    </p:spTree>
    <p:extLst>
      <p:ext uri="{BB962C8B-B14F-4D97-AF65-F5344CB8AC3E}">
        <p14:creationId xmlns:p14="http://schemas.microsoft.com/office/powerpoint/2010/main" val="393693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677" y="188641"/>
            <a:ext cx="12170324" cy="6510848"/>
          </a:xfrm>
          <a:prstGeom prst="rect">
            <a:avLst/>
          </a:prstGeom>
        </p:spPr>
      </p:pic>
      <p:sp>
        <p:nvSpPr>
          <p:cNvPr id="6" name="TextBox 5"/>
          <p:cNvSpPr txBox="1"/>
          <p:nvPr/>
        </p:nvSpPr>
        <p:spPr>
          <a:xfrm>
            <a:off x="3887755" y="1340769"/>
            <a:ext cx="1056117" cy="1015663"/>
          </a:xfrm>
          <a:prstGeom prst="rect">
            <a:avLst/>
          </a:prstGeom>
          <a:noFill/>
        </p:spPr>
        <p:txBody>
          <a:bodyPr wrap="square" rtlCol="0">
            <a:spAutoFit/>
          </a:bodyPr>
          <a:lstStyle/>
          <a:p>
            <a:r>
              <a:rPr lang="en-GB" sz="6000" b="1" dirty="0">
                <a:solidFill>
                  <a:srgbClr val="FF0000"/>
                </a:solidFill>
              </a:rPr>
              <a:t>X</a:t>
            </a:r>
          </a:p>
        </p:txBody>
      </p:sp>
      <p:sp>
        <p:nvSpPr>
          <p:cNvPr id="7" name="TextBox 6"/>
          <p:cNvSpPr txBox="1"/>
          <p:nvPr/>
        </p:nvSpPr>
        <p:spPr>
          <a:xfrm>
            <a:off x="3887755" y="4725145"/>
            <a:ext cx="1056117" cy="1015663"/>
          </a:xfrm>
          <a:prstGeom prst="rect">
            <a:avLst/>
          </a:prstGeom>
          <a:noFill/>
        </p:spPr>
        <p:txBody>
          <a:bodyPr wrap="square" rtlCol="0">
            <a:spAutoFit/>
          </a:bodyPr>
          <a:lstStyle/>
          <a:p>
            <a:r>
              <a:rPr lang="en-GB" sz="6000" b="1" dirty="0">
                <a:solidFill>
                  <a:srgbClr val="FF0000"/>
                </a:solidFill>
              </a:rPr>
              <a:t>X</a:t>
            </a:r>
          </a:p>
        </p:txBody>
      </p:sp>
      <p:sp>
        <p:nvSpPr>
          <p:cNvPr id="8" name="TextBox 7"/>
          <p:cNvSpPr txBox="1"/>
          <p:nvPr/>
        </p:nvSpPr>
        <p:spPr>
          <a:xfrm>
            <a:off x="7632171" y="3861049"/>
            <a:ext cx="1056117" cy="1015663"/>
          </a:xfrm>
          <a:prstGeom prst="rect">
            <a:avLst/>
          </a:prstGeom>
          <a:noFill/>
        </p:spPr>
        <p:txBody>
          <a:bodyPr wrap="square" rtlCol="0">
            <a:spAutoFit/>
          </a:bodyPr>
          <a:lstStyle/>
          <a:p>
            <a:r>
              <a:rPr lang="en-GB" sz="6000" b="1" dirty="0">
                <a:solidFill>
                  <a:srgbClr val="FF0000"/>
                </a:solidFill>
              </a:rPr>
              <a:t>X</a:t>
            </a:r>
          </a:p>
        </p:txBody>
      </p:sp>
      <p:sp>
        <p:nvSpPr>
          <p:cNvPr id="9" name="TextBox 8"/>
          <p:cNvSpPr txBox="1"/>
          <p:nvPr/>
        </p:nvSpPr>
        <p:spPr>
          <a:xfrm>
            <a:off x="7632171" y="908721"/>
            <a:ext cx="1056117" cy="1015663"/>
          </a:xfrm>
          <a:prstGeom prst="rect">
            <a:avLst/>
          </a:prstGeom>
          <a:noFill/>
        </p:spPr>
        <p:txBody>
          <a:bodyPr wrap="square" rtlCol="0">
            <a:spAutoFit/>
          </a:bodyPr>
          <a:lstStyle/>
          <a:p>
            <a:r>
              <a:rPr lang="en-GB" sz="6000" b="1" dirty="0">
                <a:solidFill>
                  <a:srgbClr val="FF0000"/>
                </a:solidFill>
              </a:rPr>
              <a:t>X</a:t>
            </a:r>
          </a:p>
        </p:txBody>
      </p:sp>
      <p:sp>
        <p:nvSpPr>
          <p:cNvPr id="2" name="TextBox 1"/>
          <p:cNvSpPr txBox="1"/>
          <p:nvPr/>
        </p:nvSpPr>
        <p:spPr>
          <a:xfrm>
            <a:off x="1448821" y="304105"/>
            <a:ext cx="2110627" cy="400110"/>
          </a:xfrm>
          <a:prstGeom prst="rect">
            <a:avLst/>
          </a:prstGeom>
          <a:solidFill>
            <a:srgbClr val="FFFFFF"/>
          </a:solidFill>
        </p:spPr>
        <p:txBody>
          <a:bodyPr wrap="square" rtlCol="0">
            <a:spAutoFit/>
          </a:bodyPr>
          <a:lstStyle/>
          <a:p>
            <a:r>
              <a:rPr lang="en-GB" sz="2000" b="1" dirty="0"/>
              <a:t>Holistic Approach</a:t>
            </a:r>
          </a:p>
        </p:txBody>
      </p:sp>
      <p:sp>
        <p:nvSpPr>
          <p:cNvPr id="10" name="TextBox 9"/>
          <p:cNvSpPr txBox="1"/>
          <p:nvPr/>
        </p:nvSpPr>
        <p:spPr>
          <a:xfrm>
            <a:off x="1261373" y="1816030"/>
            <a:ext cx="2244413" cy="400110"/>
          </a:xfrm>
          <a:prstGeom prst="rect">
            <a:avLst/>
          </a:prstGeom>
          <a:solidFill>
            <a:srgbClr val="FFFFFF"/>
          </a:solidFill>
        </p:spPr>
        <p:txBody>
          <a:bodyPr wrap="square" rtlCol="0">
            <a:spAutoFit/>
          </a:bodyPr>
          <a:lstStyle/>
          <a:p>
            <a:r>
              <a:rPr lang="en-GB" sz="2000" b="1" dirty="0"/>
              <a:t>Envisioning Change</a:t>
            </a:r>
          </a:p>
        </p:txBody>
      </p:sp>
      <p:sp>
        <p:nvSpPr>
          <p:cNvPr id="11" name="TextBox 10"/>
          <p:cNvSpPr txBox="1"/>
          <p:nvPr/>
        </p:nvSpPr>
        <p:spPr>
          <a:xfrm>
            <a:off x="778432" y="3264998"/>
            <a:ext cx="2763127" cy="400110"/>
          </a:xfrm>
          <a:prstGeom prst="rect">
            <a:avLst/>
          </a:prstGeom>
          <a:solidFill>
            <a:srgbClr val="FFFFFF"/>
          </a:solidFill>
        </p:spPr>
        <p:txBody>
          <a:bodyPr wrap="square" rtlCol="0">
            <a:spAutoFit/>
          </a:bodyPr>
          <a:lstStyle/>
          <a:p>
            <a:r>
              <a:rPr lang="en-GB" sz="2000" b="1" dirty="0"/>
              <a:t>Achieve Transformation</a:t>
            </a:r>
          </a:p>
        </p:txBody>
      </p:sp>
      <p:sp>
        <p:nvSpPr>
          <p:cNvPr id="5" name="TextBox 4"/>
          <p:cNvSpPr txBox="1"/>
          <p:nvPr/>
        </p:nvSpPr>
        <p:spPr>
          <a:xfrm rot="21008954">
            <a:off x="-42161" y="788556"/>
            <a:ext cx="11988173" cy="3908762"/>
          </a:xfrm>
          <a:prstGeom prst="rect">
            <a:avLst/>
          </a:prstGeom>
          <a:solidFill>
            <a:srgbClr val="FFFF00"/>
          </a:solidFill>
        </p:spPr>
        <p:txBody>
          <a:bodyPr wrap="square" rtlCol="0">
            <a:spAutoFit/>
          </a:bodyPr>
          <a:lstStyle/>
          <a:p>
            <a:pPr algn="ctr"/>
            <a:r>
              <a:rPr lang="en-GB" sz="4000" b="1" dirty="0">
                <a:solidFill>
                  <a:srgbClr val="C00000"/>
                </a:solidFill>
              </a:rPr>
              <a:t>We ‘distilled’ the 39 UNECE competences</a:t>
            </a:r>
          </a:p>
          <a:p>
            <a:pPr algn="ctr"/>
            <a:r>
              <a:rPr lang="en-GB" sz="3600" b="1" dirty="0">
                <a:solidFill>
                  <a:srgbClr val="C00000"/>
                </a:solidFill>
              </a:rPr>
              <a:t> </a:t>
            </a:r>
          </a:p>
          <a:p>
            <a:pPr algn="ctr"/>
            <a:r>
              <a:rPr lang="en-GB" sz="3600" dirty="0">
                <a:solidFill>
                  <a:srgbClr val="000090"/>
                </a:solidFill>
              </a:rPr>
              <a:t>Refining, filtering, extracting the essential elements to define 12 competences</a:t>
            </a:r>
          </a:p>
          <a:p>
            <a:pPr algn="ctr"/>
            <a:r>
              <a:rPr lang="en-GB" sz="3600" dirty="0">
                <a:solidFill>
                  <a:srgbClr val="000090"/>
                </a:solidFill>
              </a:rPr>
              <a:t> </a:t>
            </a:r>
          </a:p>
          <a:p>
            <a:pPr algn="ctr"/>
            <a:endParaRPr lang="en-GB" sz="3600" dirty="0">
              <a:solidFill>
                <a:srgbClr val="000090"/>
              </a:solidFill>
            </a:endParaRPr>
          </a:p>
          <a:p>
            <a:pPr algn="ctr"/>
            <a:r>
              <a:rPr lang="en-GB" sz="2800" dirty="0">
                <a:solidFill>
                  <a:srgbClr val="000090"/>
                </a:solidFill>
              </a:rPr>
              <a:t>(Also using </a:t>
            </a:r>
            <a:r>
              <a:rPr lang="en-GB" sz="2800" dirty="0" err="1">
                <a:solidFill>
                  <a:srgbClr val="000090"/>
                </a:solidFill>
              </a:rPr>
              <a:t>Wiek</a:t>
            </a:r>
            <a:r>
              <a:rPr lang="en-GB" sz="2800" dirty="0">
                <a:solidFill>
                  <a:srgbClr val="000090"/>
                </a:solidFill>
              </a:rPr>
              <a:t> </a:t>
            </a:r>
            <a:r>
              <a:rPr lang="en-GB" sz="2800" i="1" dirty="0">
                <a:solidFill>
                  <a:srgbClr val="000090"/>
                </a:solidFill>
              </a:rPr>
              <a:t>et al</a:t>
            </a:r>
            <a:r>
              <a:rPr lang="en-GB" sz="2800" dirty="0">
                <a:solidFill>
                  <a:srgbClr val="000090"/>
                </a:solidFill>
              </a:rPr>
              <a:t> 2011 &amp; </a:t>
            </a:r>
            <a:r>
              <a:rPr lang="en-GB" sz="2800" dirty="0" err="1">
                <a:solidFill>
                  <a:srgbClr val="000090"/>
                </a:solidFill>
              </a:rPr>
              <a:t>Roorda</a:t>
            </a:r>
            <a:r>
              <a:rPr lang="en-GB" sz="2800" dirty="0">
                <a:solidFill>
                  <a:srgbClr val="000090"/>
                </a:solidFill>
              </a:rPr>
              <a:t> 2012)</a:t>
            </a:r>
          </a:p>
        </p:txBody>
      </p:sp>
    </p:spTree>
    <p:extLst>
      <p:ext uri="{BB962C8B-B14F-4D97-AF65-F5344CB8AC3E}">
        <p14:creationId xmlns:p14="http://schemas.microsoft.com/office/powerpoint/2010/main" val="61597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P spid="10" grpId="0" animBg="1"/>
      <p:bldP spid="11"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15000">
              <a:schemeClr val="accent6">
                <a:lumMod val="40000"/>
                <a:lumOff val="60000"/>
              </a:schemeClr>
            </a:gs>
            <a:gs pos="59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73017798"/>
              </p:ext>
            </p:extLst>
          </p:nvPr>
        </p:nvGraphicFramePr>
        <p:xfrm>
          <a:off x="444500" y="0"/>
          <a:ext cx="11137900" cy="7043212"/>
        </p:xfrm>
        <a:graphic>
          <a:graphicData uri="http://schemas.openxmlformats.org/drawingml/2006/table">
            <a:tbl>
              <a:tblPr firstRow="1" firstCol="1" bandRow="1">
                <a:tableStyleId>{5940675A-B579-460E-94D1-54222C63F5DA}</a:tableStyleId>
              </a:tblPr>
              <a:tblGrid>
                <a:gridCol w="4013200">
                  <a:extLst>
                    <a:ext uri="{9D8B030D-6E8A-4147-A177-3AD203B41FA5}">
                      <a16:colId xmlns:a16="http://schemas.microsoft.com/office/drawing/2014/main" val="1756407021"/>
                    </a:ext>
                  </a:extLst>
                </a:gridCol>
                <a:gridCol w="3733800">
                  <a:extLst>
                    <a:ext uri="{9D8B030D-6E8A-4147-A177-3AD203B41FA5}">
                      <a16:colId xmlns:a16="http://schemas.microsoft.com/office/drawing/2014/main" val="3940727726"/>
                    </a:ext>
                  </a:extLst>
                </a:gridCol>
                <a:gridCol w="3390900">
                  <a:extLst>
                    <a:ext uri="{9D8B030D-6E8A-4147-A177-3AD203B41FA5}">
                      <a16:colId xmlns:a16="http://schemas.microsoft.com/office/drawing/2014/main" val="3967614236"/>
                    </a:ext>
                  </a:extLst>
                </a:gridCol>
              </a:tblGrid>
              <a:tr h="291461">
                <a:tc>
                  <a:txBody>
                    <a:bodyPr/>
                    <a:lstStyle/>
                    <a:p>
                      <a:pPr algn="ctr">
                        <a:spcAft>
                          <a:spcPts val="0"/>
                        </a:spcAft>
                      </a:pPr>
                      <a:r>
                        <a:rPr lang="en-GB" sz="2000" b="1" kern="1200" dirty="0">
                          <a:solidFill>
                            <a:srgbClr val="002060"/>
                          </a:solidFill>
                          <a:effectLst/>
                          <a:latin typeface="+mn-lt"/>
                          <a:ea typeface="+mn-ea"/>
                          <a:cs typeface="+mn-cs"/>
                        </a:rPr>
                        <a:t>Thinking Holistically</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000" b="1" kern="1200" dirty="0">
                          <a:solidFill>
                            <a:srgbClr val="002060"/>
                          </a:solidFill>
                          <a:effectLst/>
                          <a:latin typeface="+mn-lt"/>
                          <a:ea typeface="+mn-ea"/>
                          <a:cs typeface="+mn-cs"/>
                        </a:rPr>
                        <a:t>Envisioning Change</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000" b="1" kern="1200" dirty="0">
                          <a:solidFill>
                            <a:srgbClr val="002060"/>
                          </a:solidFill>
                          <a:effectLst/>
                          <a:latin typeface="+mn-lt"/>
                          <a:ea typeface="+mn-ea"/>
                          <a:cs typeface="+mn-cs"/>
                        </a:rPr>
                        <a:t>Achieving Transformation</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8056817"/>
                  </a:ext>
                </a:extLst>
              </a:tr>
              <a:tr h="216510">
                <a:tc gridSpan="3">
                  <a:txBody>
                    <a:bodyPr/>
                    <a:lstStyle/>
                    <a:p>
                      <a:pPr algn="l">
                        <a:spcAft>
                          <a:spcPts val="0"/>
                        </a:spcAft>
                      </a:pPr>
                      <a:r>
                        <a:rPr lang="en-GB" sz="2000" b="0" dirty="0">
                          <a:solidFill>
                            <a:srgbClr val="002060"/>
                          </a:solidFill>
                          <a:effectLst/>
                        </a:rPr>
                        <a:t>Integration:</a:t>
                      </a:r>
                      <a:endParaRPr lang="en-GB" sz="2000" b="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2930382"/>
                  </a:ext>
                </a:extLst>
              </a:tr>
              <a:tr h="1547499">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Systems</a:t>
                      </a:r>
                    </a:p>
                    <a:p>
                      <a:pPr algn="l">
                        <a:spcAft>
                          <a:spcPts val="0"/>
                        </a:spcAft>
                      </a:pPr>
                      <a:r>
                        <a:rPr lang="en-GB" sz="1600" b="1" dirty="0">
                          <a:solidFill>
                            <a:schemeClr val="tx2"/>
                          </a:solidFill>
                          <a:effectLst/>
                          <a:latin typeface="+mj-lt"/>
                        </a:rPr>
                        <a:t>The educator helps learners to develop an understanding of the world as an interconnected whole and to look for connections across our social and natural worlds and consider the consequences of actions.</a:t>
                      </a:r>
                      <a:endParaRPr lang="en-GB" sz="1600" b="1" dirty="0">
                        <a:solidFill>
                          <a:schemeClr val="tx2"/>
                        </a:solidFill>
                        <a:effectLst/>
                        <a:latin typeface="+mj-lt"/>
                        <a:ea typeface="Times New Roman" panose="02020603050405020304" pitchFamily="18" charset="0"/>
                        <a:cs typeface="Times New Roman" panose="02020603050405020304" pitchFamily="18" charset="0"/>
                      </a:endParaRP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Futures</a:t>
                      </a:r>
                    </a:p>
                    <a:p>
                      <a:pPr algn="l">
                        <a:spcAft>
                          <a:spcPts val="0"/>
                        </a:spcAft>
                      </a:pPr>
                      <a:r>
                        <a:rPr lang="en-GB" sz="1600" b="1" kern="1200" dirty="0">
                          <a:solidFill>
                            <a:schemeClr val="tx2"/>
                          </a:solidFill>
                          <a:effectLst/>
                          <a:latin typeface="+mj-lt"/>
                          <a:ea typeface="+mn-ea"/>
                          <a:cs typeface="+mn-cs"/>
                        </a:rPr>
                        <a:t>The educator helps learners to explore alternative possibilities for the future and to use these to consider how behaviours might need to change</a:t>
                      </a:r>
                      <a:r>
                        <a:rPr lang="en-GB" sz="1600" kern="1200" dirty="0">
                          <a:solidFill>
                            <a:schemeClr val="tx1"/>
                          </a:solidFill>
                          <a:effectLst/>
                          <a:latin typeface="+mj-lt"/>
                          <a:ea typeface="+mn-ea"/>
                          <a:cs typeface="+mn-cs"/>
                        </a:rPr>
                        <a:t>.</a:t>
                      </a:r>
                      <a:r>
                        <a:rPr lang="en-GB" sz="1600" b="1" dirty="0">
                          <a:solidFill>
                            <a:schemeClr val="bg1"/>
                          </a:solidFill>
                          <a:effectLst/>
                          <a:latin typeface="+mj-lt"/>
                        </a:rPr>
                        <a:t>.</a:t>
                      </a:r>
                      <a:endParaRPr lang="en-GB" sz="1600" b="1" dirty="0">
                        <a:solidFill>
                          <a:schemeClr val="bg1"/>
                        </a:solidFill>
                        <a:effectLst/>
                        <a:latin typeface="+mj-lt"/>
                        <a:ea typeface="Times New Roman" panose="02020603050405020304" pitchFamily="18" charset="0"/>
                        <a:cs typeface="Times New Roman" panose="02020603050405020304" pitchFamily="18" charset="0"/>
                      </a:endParaRP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GB" sz="2000" b="1" kern="1200" dirty="0">
                          <a:solidFill>
                            <a:srgbClr val="C00000"/>
                          </a:solidFill>
                          <a:effectLst/>
                          <a:latin typeface="+mn-lt"/>
                          <a:ea typeface="+mn-ea"/>
                          <a:cs typeface="+mn-cs"/>
                        </a:rPr>
                        <a:t>Participation</a:t>
                      </a: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learners to contribute towards changes that will support sustainable development.</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66983193"/>
                  </a:ext>
                </a:extLst>
              </a:tr>
              <a:tr h="216510">
                <a:tc gridSpan="3">
                  <a:txBody>
                    <a:bodyPr/>
                    <a:lstStyle/>
                    <a:p>
                      <a:pPr marL="0" algn="l" defTabSz="914400" rtl="0" eaLnBrk="1" latinLnBrk="0" hangingPunct="1">
                        <a:spcAft>
                          <a:spcPts val="0"/>
                        </a:spcAft>
                      </a:pPr>
                      <a:r>
                        <a:rPr lang="en-GB" sz="2000" b="0" kern="1200" dirty="0">
                          <a:solidFill>
                            <a:srgbClr val="002060"/>
                          </a:solidFill>
                          <a:effectLst/>
                          <a:latin typeface="+mn-lt"/>
                          <a:ea typeface="+mn-ea"/>
                          <a:cs typeface="+mn-cs"/>
                        </a:rPr>
                        <a:t>Involvement:</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06179539"/>
                  </a:ext>
                </a:extLst>
              </a:tr>
              <a:tr h="1348101">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Attentiveness</a:t>
                      </a:r>
                      <a:endParaRPr lang="en-GB" sz="2000" b="1" kern="1200" dirty="0">
                        <a:solidFill>
                          <a:schemeClr val="tx2"/>
                        </a:solidFill>
                        <a:effectLst/>
                        <a:latin typeface="+mn-lt"/>
                        <a:ea typeface="+mn-ea"/>
                        <a:cs typeface="+mn-cs"/>
                      </a:endParaRP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learners to understand fundamentally unsustainable aspects of our society and the way it is developing and increases their awareness of the urgent need for change.</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Empathy</a:t>
                      </a: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learners to develop their self-awareness and their awareness of others.</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Engagement</a:t>
                      </a: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learners to work responsively and inclusively with others, remaining aware of their personal beliefs and values.</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10207084"/>
                  </a:ext>
                </a:extLst>
              </a:tr>
              <a:tr h="216510">
                <a:tc gridSpan="3">
                  <a:txBody>
                    <a:bodyPr/>
                    <a:lstStyle/>
                    <a:p>
                      <a:pPr marL="0" algn="l" defTabSz="914400" rtl="0" eaLnBrk="1" latinLnBrk="0" hangingPunct="1">
                        <a:spcAft>
                          <a:spcPts val="0"/>
                        </a:spcAft>
                      </a:pPr>
                      <a:r>
                        <a:rPr lang="en-GB" sz="2000" b="0" kern="1200" dirty="0">
                          <a:solidFill>
                            <a:srgbClr val="002060"/>
                          </a:solidFill>
                          <a:effectLst/>
                          <a:latin typeface="+mn-lt"/>
                          <a:ea typeface="+mn-ea"/>
                          <a:cs typeface="+mn-cs"/>
                        </a:rPr>
                        <a:t>Practice:</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8144769"/>
                  </a:ext>
                </a:extLst>
              </a:tr>
              <a:tr h="1270000">
                <a:tc>
                  <a:txBody>
                    <a:bodyPr/>
                    <a:lstStyle/>
                    <a:p>
                      <a:pPr marL="0" algn="ctr" defTabSz="914400" rtl="0" eaLnBrk="1" latinLnBrk="0" hangingPunct="1">
                        <a:spcAft>
                          <a:spcPts val="0"/>
                        </a:spcAft>
                      </a:pPr>
                      <a:r>
                        <a:rPr lang="en-GB" sz="2000" b="1" kern="1200" dirty="0" err="1">
                          <a:solidFill>
                            <a:srgbClr val="C00000"/>
                          </a:solidFill>
                          <a:effectLst/>
                          <a:latin typeface="+mn-lt"/>
                          <a:ea typeface="+mn-ea"/>
                          <a:cs typeface="+mn-cs"/>
                        </a:rPr>
                        <a:t>Transdisciplinarity</a:t>
                      </a:r>
                      <a:endParaRPr lang="en-GB" sz="2000" b="1" kern="1200" dirty="0">
                        <a:solidFill>
                          <a:srgbClr val="C00000"/>
                        </a:solidFill>
                        <a:effectLst/>
                        <a:latin typeface="+mn-lt"/>
                        <a:ea typeface="+mn-ea"/>
                        <a:cs typeface="+mn-cs"/>
                      </a:endParaRP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learners to act collaboratively both within and outside of their own discipline, role, perspectives and values.</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Innovation</a:t>
                      </a: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encourages creativity and flexibility within their learners.</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GB" sz="2000" b="1" kern="1200" dirty="0">
                          <a:solidFill>
                            <a:srgbClr val="C00000"/>
                          </a:solidFill>
                          <a:effectLst/>
                          <a:latin typeface="+mn-lt"/>
                          <a:ea typeface="+mn-ea"/>
                          <a:cs typeface="+mn-cs"/>
                        </a:rPr>
                        <a:t>Action</a:t>
                      </a: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the learners to take action in a proactive and considered manner.</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29433677"/>
                  </a:ext>
                </a:extLst>
              </a:tr>
              <a:tr h="216510">
                <a:tc gridSpan="3">
                  <a:txBody>
                    <a:bodyPr/>
                    <a:lstStyle/>
                    <a:p>
                      <a:pPr marL="0" algn="l" defTabSz="914400" rtl="0" eaLnBrk="1" latinLnBrk="0" hangingPunct="1">
                        <a:spcAft>
                          <a:spcPts val="0"/>
                        </a:spcAft>
                      </a:pPr>
                      <a:r>
                        <a:rPr lang="en-GB" sz="2000" b="0" kern="1200" dirty="0">
                          <a:solidFill>
                            <a:srgbClr val="002060"/>
                          </a:solidFill>
                          <a:effectLst/>
                          <a:latin typeface="+mn-lt"/>
                          <a:ea typeface="+mn-ea"/>
                          <a:cs typeface="+mn-cs"/>
                        </a:rPr>
                        <a:t>Reflection:</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8663650"/>
                  </a:ext>
                </a:extLst>
              </a:tr>
              <a:tr h="1177713">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Criticality</a:t>
                      </a: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learners to critically evaluate the relevance and reliability of assertions, sources, models and theories.</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Responsibility</a:t>
                      </a: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the learners to act transparently and to accept personal responsibility for their work.</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Decisiveness</a:t>
                      </a: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the learners to act in a cautious and timely manner even in situations of uncertainty.</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87558372"/>
                  </a:ext>
                </a:extLst>
              </a:tr>
            </a:tbl>
          </a:graphicData>
        </a:graphic>
      </p:graphicFrame>
    </p:spTree>
    <p:extLst>
      <p:ext uri="{BB962C8B-B14F-4D97-AF65-F5344CB8AC3E}">
        <p14:creationId xmlns:p14="http://schemas.microsoft.com/office/powerpoint/2010/main" val="1660389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5000">
              <a:schemeClr val="accent1">
                <a:lumMod val="60000"/>
                <a:lumOff val="40000"/>
              </a:schemeClr>
            </a:gs>
            <a:gs pos="59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6933"/>
            <a:ext cx="8229600" cy="869684"/>
          </a:xfrm>
        </p:spPr>
        <p:txBody>
          <a:bodyPr numCol="1"/>
          <a:lstStyle/>
          <a:p>
            <a:r>
              <a:rPr lang="en-GB" altLang="en-GB" b="1" dirty="0">
                <a:solidFill>
                  <a:srgbClr val="C00000"/>
                </a:solidFill>
                <a:latin typeface="+mn-lt"/>
              </a:rPr>
              <a:t>Example: Futures Competence</a:t>
            </a:r>
            <a:endParaRPr lang="en-US" b="1" dirty="0">
              <a:solidFill>
                <a:srgbClr val="C00000"/>
              </a:solidFill>
              <a:latin typeface="+mn-lt"/>
            </a:endParaRPr>
          </a:p>
        </p:txBody>
      </p:sp>
      <p:sp>
        <p:nvSpPr>
          <p:cNvPr id="3" name="Content Placeholder 2"/>
          <p:cNvSpPr>
            <a:spLocks noGrp="1"/>
          </p:cNvSpPr>
          <p:nvPr>
            <p:ph idx="1"/>
          </p:nvPr>
        </p:nvSpPr>
        <p:spPr>
          <a:xfrm>
            <a:off x="1524000" y="717284"/>
            <a:ext cx="9144000" cy="4525963"/>
          </a:xfrm>
        </p:spPr>
        <p:txBody>
          <a:bodyPr numCol="1"/>
          <a:lstStyle/>
          <a:p>
            <a:pPr marL="0" indent="0">
              <a:buNone/>
            </a:pPr>
            <a:r>
              <a:rPr lang="en-GB" dirty="0">
                <a:solidFill>
                  <a:srgbClr val="002060"/>
                </a:solidFill>
              </a:rPr>
              <a:t>The educator helps learners to explore alternative possibilities for the future and to use these to consider how behaviours might need to change.</a:t>
            </a:r>
          </a:p>
          <a:p>
            <a:pPr marL="0" indent="0">
              <a:buNone/>
            </a:pPr>
            <a:endParaRPr lang="en-US" dirty="0"/>
          </a:p>
        </p:txBody>
      </p:sp>
      <p:sp>
        <p:nvSpPr>
          <p:cNvPr id="4" name="Slide Number Placeholder 3"/>
          <p:cNvSpPr>
            <a:spLocks noGrp="1"/>
          </p:cNvSpPr>
          <p:nvPr>
            <p:ph type="sldNum" sz="quarter" idx="12"/>
          </p:nvPr>
        </p:nvSpPr>
        <p:spPr/>
        <p:txBody>
          <a:bodyPr numCol="1"/>
          <a:lstStyle/>
          <a:p>
            <a:fld id="{7AE50190-DB52-4C20-AB50-62AB29F47283}" type="slidenum">
              <a:rPr lang="en-GB" altLang="en-GB" smtClean="0"/>
              <a:t>18</a:t>
            </a:fld>
            <a:endParaRPr lang="en-GB" altLang="en-GB" dirty="0"/>
          </a:p>
        </p:txBody>
      </p:sp>
      <p:graphicFrame>
        <p:nvGraphicFramePr>
          <p:cNvPr id="6" name="Table 5"/>
          <p:cNvGraphicFramePr>
            <a:graphicFrameLocks noGrp="1"/>
          </p:cNvGraphicFramePr>
          <p:nvPr>
            <p:extLst>
              <p:ext uri="{D42A27DB-BD31-4B8C-83A1-F6EECF244321}">
                <p14:modId xmlns:p14="http://schemas.microsoft.com/office/powerpoint/2010/main" val="3105018467"/>
              </p:ext>
            </p:extLst>
          </p:nvPr>
        </p:nvGraphicFramePr>
        <p:xfrm>
          <a:off x="1524000" y="2252136"/>
          <a:ext cx="9144000" cy="3856241"/>
        </p:xfrm>
        <a:graphic>
          <a:graphicData uri="http://schemas.openxmlformats.org/drawingml/2006/table">
            <a:tbl>
              <a:tblPr firstRow="1" firstCol="1" bandRow="1">
                <a:tableStyleId>{5C22544A-7EE6-4342-B048-85BDC9FD1C3A}</a:tableStyleId>
              </a:tblPr>
              <a:tblGrid>
                <a:gridCol w="9144000">
                  <a:extLst>
                    <a:ext uri="{9D8B030D-6E8A-4147-A177-3AD203B41FA5}">
                      <a16:colId xmlns:a16="http://schemas.microsoft.com/office/drawing/2014/main" val="20000"/>
                    </a:ext>
                  </a:extLst>
                </a:gridCol>
              </a:tblGrid>
              <a:tr h="540061">
                <a:tc>
                  <a:txBody>
                    <a:bodyPr/>
                    <a:lstStyle/>
                    <a:p>
                      <a:pPr>
                        <a:spcAft>
                          <a:spcPts val="0"/>
                        </a:spcAft>
                      </a:pPr>
                      <a:r>
                        <a:rPr lang="en-GB" sz="2400" b="1" dirty="0">
                          <a:solidFill>
                            <a:srgbClr val="FFC000"/>
                          </a:solidFill>
                          <a:effectLst/>
                        </a:rPr>
                        <a:t>Learning Outcomes: </a:t>
                      </a:r>
                      <a:r>
                        <a:rPr lang="en-GB" sz="2400" dirty="0">
                          <a:solidFill>
                            <a:srgbClr val="FFFF00"/>
                          </a:solidFill>
                          <a:effectLst/>
                        </a:rPr>
                        <a:t>The educator helps learners to…</a:t>
                      </a:r>
                      <a:endParaRPr lang="en-GB" sz="2400" dirty="0">
                        <a:solidFill>
                          <a:srgbClr val="FFFF00"/>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1161159">
                <a:tc>
                  <a:txBody>
                    <a:bodyPr/>
                    <a:lstStyle/>
                    <a:p>
                      <a:r>
                        <a:rPr lang="en-GB" sz="2400" b="0" i="1" u="none" strike="noStrike" baseline="0" dirty="0">
                          <a:solidFill>
                            <a:srgbClr val="000000"/>
                          </a:solidFill>
                          <a:latin typeface="+mn-lt"/>
                        </a:rPr>
                        <a:t>5.1 </a:t>
                      </a:r>
                      <a:r>
                        <a:rPr lang="en-GB" sz="2400" b="0" i="1" kern="1200" dirty="0">
                          <a:solidFill>
                            <a:srgbClr val="000000"/>
                          </a:solidFill>
                          <a:effectLst/>
                          <a:latin typeface="+mn-lt"/>
                          <a:ea typeface="+mn-ea"/>
                          <a:cs typeface="+mn-cs"/>
                        </a:rPr>
                        <a:t>Envision a range of futures, considering and evaluating likely impacts (potentials and risks) attached to different scenarios</a:t>
                      </a:r>
                      <a:r>
                        <a:rPr lang="en-GB" sz="2400" b="0" i="1" dirty="0">
                          <a:solidFill>
                            <a:srgbClr val="000000"/>
                          </a:solidFill>
                          <a:effectLst/>
                          <a:latin typeface="+mn-lt"/>
                        </a:rPr>
                        <a:t> </a:t>
                      </a:r>
                      <a:endParaRPr lang="en-GB" sz="2400" b="0" i="1" u="none" strike="noStrike" baseline="0" dirty="0">
                        <a:solidFill>
                          <a:srgbClr val="000000"/>
                        </a:solidFill>
                        <a:latin typeface="+mn-lt"/>
                      </a:endParaRPr>
                    </a:p>
                  </a:txBody>
                  <a:tcPr marL="68580" marR="68580" marT="0" marB="0">
                    <a:solidFill>
                      <a:schemeClr val="accent1">
                        <a:lumMod val="20000"/>
                        <a:lumOff val="80000"/>
                      </a:schemeClr>
                    </a:solidFill>
                  </a:tcPr>
                </a:tc>
                <a:extLst>
                  <a:ext uri="{0D108BD9-81ED-4DB2-BD59-A6C34878D82A}">
                    <a16:rowId xmlns:a16="http://schemas.microsoft.com/office/drawing/2014/main" val="10001"/>
                  </a:ext>
                </a:extLst>
              </a:tr>
              <a:tr h="948266">
                <a:tc>
                  <a:txBody>
                    <a:bodyPr/>
                    <a:lstStyle/>
                    <a:p>
                      <a:r>
                        <a:rPr lang="en-GB" sz="2400" b="0" i="1" u="none" strike="noStrike" baseline="0" dirty="0">
                          <a:solidFill>
                            <a:srgbClr val="000000"/>
                          </a:solidFill>
                          <a:latin typeface="+mn-lt"/>
                        </a:rPr>
                        <a:t>5.2 </a:t>
                      </a:r>
                      <a:r>
                        <a:rPr lang="en-GB" sz="2400" b="0" i="1" kern="1200" dirty="0">
                          <a:solidFill>
                            <a:srgbClr val="000000"/>
                          </a:solidFill>
                          <a:effectLst/>
                          <a:latin typeface="+mn-lt"/>
                          <a:ea typeface="+mn-ea"/>
                          <a:cs typeface="+mn-cs"/>
                        </a:rPr>
                        <a:t>Identify and analyse the steps that would need to be taken to reach desired and possible future scenarios </a:t>
                      </a:r>
                      <a:endParaRPr lang="en-GB" sz="2400" b="0" i="0" u="none" strike="noStrike" baseline="0" dirty="0">
                        <a:solidFill>
                          <a:srgbClr val="000000"/>
                        </a:solidFill>
                        <a:latin typeface="+mn-lt"/>
                      </a:endParaRPr>
                    </a:p>
                  </a:txBody>
                  <a:tcPr marL="68580" marR="68580" marT="0" marB="0">
                    <a:solidFill>
                      <a:schemeClr val="accent1">
                        <a:lumMod val="20000"/>
                        <a:lumOff val="80000"/>
                      </a:schemeClr>
                    </a:solidFill>
                  </a:tcPr>
                </a:tc>
                <a:extLst>
                  <a:ext uri="{0D108BD9-81ED-4DB2-BD59-A6C34878D82A}">
                    <a16:rowId xmlns:a16="http://schemas.microsoft.com/office/drawing/2014/main" val="10002"/>
                  </a:ext>
                </a:extLst>
              </a:tr>
              <a:tr h="1206755">
                <a:tc>
                  <a:txBody>
                    <a:bodyPr/>
                    <a:lstStyle/>
                    <a:p>
                      <a:r>
                        <a:rPr lang="en-GB" sz="2400" b="0" i="1" u="none" strike="noStrike" baseline="0" dirty="0">
                          <a:solidFill>
                            <a:srgbClr val="000000"/>
                          </a:solidFill>
                          <a:latin typeface="+mn-lt"/>
                        </a:rPr>
                        <a:t>5.3 </a:t>
                      </a:r>
                      <a:r>
                        <a:rPr lang="en-GB" sz="2400" b="0" i="1" kern="1200" dirty="0">
                          <a:solidFill>
                            <a:srgbClr val="000000"/>
                          </a:solidFill>
                          <a:effectLst/>
                          <a:latin typeface="+mn-lt"/>
                          <a:ea typeface="+mn-ea"/>
                          <a:cs typeface="+mn-cs"/>
                        </a:rPr>
                        <a:t>Recognise relations and possible evolutions between the past, present, near future and far future </a:t>
                      </a:r>
                      <a:r>
                        <a:rPr lang="en-GB" sz="2400" b="0" i="0" u="none" strike="noStrike" baseline="0" dirty="0">
                          <a:solidFill>
                            <a:srgbClr val="000000"/>
                          </a:solidFill>
                          <a:latin typeface="+mn-lt"/>
                        </a:rPr>
                        <a:t>	</a:t>
                      </a:r>
                    </a:p>
                  </a:txBody>
                  <a:tcPr marL="68580" marR="68580" marT="0" marB="0">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36052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15000">
              <a:schemeClr val="bg1"/>
            </a:gs>
            <a:gs pos="5900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879639309"/>
              </p:ext>
            </p:extLst>
          </p:nvPr>
        </p:nvGraphicFramePr>
        <p:xfrm>
          <a:off x="1484313" y="592138"/>
          <a:ext cx="9223375" cy="5830887"/>
        </p:xfrm>
        <a:graphic>
          <a:graphicData uri="http://schemas.openxmlformats.org/presentationml/2006/ole">
            <mc:AlternateContent xmlns:mc="http://schemas.openxmlformats.org/markup-compatibility/2006">
              <mc:Choice xmlns:v="urn:schemas-microsoft-com:vml" Requires="v">
                <p:oleObj spid="_x0000_s5129" name="Document" r:id="rId4" imgW="5930900" imgH="3454400" progId="Word.Document.12">
                  <p:embed/>
                </p:oleObj>
              </mc:Choice>
              <mc:Fallback>
                <p:oleObj name="Document" r:id="rId4" imgW="5930900" imgH="3454400" progId="Word.Document.12">
                  <p:embed/>
                  <p:pic>
                    <p:nvPicPr>
                      <p:cNvPr id="4" name="Object 3"/>
                      <p:cNvPicPr/>
                      <p:nvPr/>
                    </p:nvPicPr>
                    <p:blipFill>
                      <a:blip r:embed="rId5"/>
                      <a:stretch>
                        <a:fillRect/>
                      </a:stretch>
                    </p:blipFill>
                    <p:spPr>
                      <a:xfrm>
                        <a:off x="1484313" y="592138"/>
                        <a:ext cx="9223375" cy="5830887"/>
                      </a:xfrm>
                      <a:prstGeom prst="rect">
                        <a:avLst/>
                      </a:prstGeom>
                    </p:spPr>
                  </p:pic>
                </p:oleObj>
              </mc:Fallback>
            </mc:AlternateContent>
          </a:graphicData>
        </a:graphic>
      </p:graphicFrame>
    </p:spTree>
    <p:extLst>
      <p:ext uri="{BB962C8B-B14F-4D97-AF65-F5344CB8AC3E}">
        <p14:creationId xmlns:p14="http://schemas.microsoft.com/office/powerpoint/2010/main" val="2663163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73285"/>
          </a:xfrm>
        </p:spPr>
        <p:txBody>
          <a:bodyPr/>
          <a:lstStyle/>
          <a:p>
            <a:r>
              <a:rPr lang="en-GB" b="1" dirty="0">
                <a:solidFill>
                  <a:srgbClr val="800000"/>
                </a:solidFill>
              </a:rPr>
              <a:t>Plan</a:t>
            </a:r>
          </a:p>
        </p:txBody>
      </p:sp>
      <p:sp>
        <p:nvSpPr>
          <p:cNvPr id="3" name="Content Placeholder 2"/>
          <p:cNvSpPr>
            <a:spLocks noGrp="1"/>
          </p:cNvSpPr>
          <p:nvPr>
            <p:ph idx="1"/>
          </p:nvPr>
        </p:nvSpPr>
        <p:spPr>
          <a:xfrm>
            <a:off x="838200" y="1484745"/>
            <a:ext cx="10515600" cy="4692218"/>
          </a:xfrm>
        </p:spPr>
        <p:txBody>
          <a:bodyPr>
            <a:normAutofit lnSpcReduction="10000"/>
          </a:bodyPr>
          <a:lstStyle/>
          <a:p>
            <a:pPr marL="0" indent="0">
              <a:buNone/>
            </a:pPr>
            <a:r>
              <a:rPr lang="en-GB" sz="3600" dirty="0"/>
              <a:t>- Introduction</a:t>
            </a:r>
            <a:br>
              <a:rPr lang="en-GB" sz="3600" dirty="0"/>
            </a:br>
            <a:endParaRPr lang="en-GB" sz="3600" dirty="0"/>
          </a:p>
          <a:p>
            <a:pPr>
              <a:buFontTx/>
              <a:buChar char="-"/>
            </a:pPr>
            <a:r>
              <a:rPr lang="en-US" sz="3600" dirty="0"/>
              <a:t>A Rounder Sense of Purpose – project and framework</a:t>
            </a:r>
            <a:br>
              <a:rPr lang="en-US" sz="3600" dirty="0"/>
            </a:br>
            <a:endParaRPr lang="en-US" sz="3600" dirty="0"/>
          </a:p>
          <a:p>
            <a:pPr>
              <a:buFontTx/>
              <a:buChar char="-"/>
            </a:pPr>
            <a:r>
              <a:rPr lang="en-US" sz="3600" dirty="0"/>
              <a:t>Examples of activities</a:t>
            </a:r>
            <a:br>
              <a:rPr lang="en-US" sz="3600" dirty="0"/>
            </a:br>
            <a:endParaRPr lang="en-US" sz="3600" dirty="0"/>
          </a:p>
          <a:p>
            <a:pPr>
              <a:buFontTx/>
              <a:buChar char="-"/>
            </a:pPr>
            <a:r>
              <a:rPr lang="en-US" sz="3600" dirty="0"/>
              <a:t>A word on assessment</a:t>
            </a:r>
            <a:br>
              <a:rPr lang="en-US" sz="3600" dirty="0"/>
            </a:br>
            <a:endParaRPr lang="en-US" sz="3600" dirty="0"/>
          </a:p>
          <a:p>
            <a:pPr>
              <a:buFontTx/>
              <a:buChar char="-"/>
            </a:pPr>
            <a:r>
              <a:rPr lang="en-US" sz="3600" dirty="0"/>
              <a:t>Some closing thoughts</a:t>
            </a:r>
          </a:p>
        </p:txBody>
      </p:sp>
    </p:spTree>
    <p:extLst>
      <p:ext uri="{BB962C8B-B14F-4D97-AF65-F5344CB8AC3E}">
        <p14:creationId xmlns:p14="http://schemas.microsoft.com/office/powerpoint/2010/main" val="3058607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15000">
              <a:schemeClr val="bg1"/>
            </a:gs>
            <a:gs pos="5900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619173081"/>
              </p:ext>
            </p:extLst>
          </p:nvPr>
        </p:nvGraphicFramePr>
        <p:xfrm>
          <a:off x="1519238" y="625475"/>
          <a:ext cx="9148762" cy="5691188"/>
        </p:xfrm>
        <a:graphic>
          <a:graphicData uri="http://schemas.openxmlformats.org/presentationml/2006/ole">
            <mc:AlternateContent xmlns:mc="http://schemas.openxmlformats.org/markup-compatibility/2006">
              <mc:Choice xmlns:v="urn:schemas-microsoft-com:vml" Requires="v">
                <p:oleObj spid="_x0000_s6152" name="Document" r:id="rId4" imgW="5880100" imgH="3657600" progId="Word.Document.12">
                  <p:embed/>
                </p:oleObj>
              </mc:Choice>
              <mc:Fallback>
                <p:oleObj name="Document" r:id="rId4" imgW="5880100" imgH="3657600" progId="Word.Document.12">
                  <p:embed/>
                  <p:pic>
                    <p:nvPicPr>
                      <p:cNvPr id="4" name="Object 3"/>
                      <p:cNvPicPr/>
                      <p:nvPr/>
                    </p:nvPicPr>
                    <p:blipFill>
                      <a:blip r:embed="rId5"/>
                      <a:stretch>
                        <a:fillRect/>
                      </a:stretch>
                    </p:blipFill>
                    <p:spPr>
                      <a:xfrm>
                        <a:off x="1519238" y="625475"/>
                        <a:ext cx="9148762" cy="5691188"/>
                      </a:xfrm>
                      <a:prstGeom prst="rect">
                        <a:avLst/>
                      </a:prstGeom>
                    </p:spPr>
                  </p:pic>
                </p:oleObj>
              </mc:Fallback>
            </mc:AlternateContent>
          </a:graphicData>
        </a:graphic>
      </p:graphicFrame>
    </p:spTree>
    <p:extLst>
      <p:ext uri="{BB962C8B-B14F-4D97-AF65-F5344CB8AC3E}">
        <p14:creationId xmlns:p14="http://schemas.microsoft.com/office/powerpoint/2010/main" val="1083395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br>
              <a:rPr lang="en-GB" sz="3000" dirty="0">
                <a:solidFill>
                  <a:schemeClr val="tx2"/>
                </a:solidFill>
              </a:rPr>
            </a:br>
            <a:r>
              <a:rPr lang="en-GB" sz="4000" dirty="0"/>
              <a:t>“As soon as you start to teach one of the competences, you inevitably touch on the other eleven.” </a:t>
            </a:r>
          </a:p>
          <a:p>
            <a:pPr marL="0" indent="0" algn="r">
              <a:buNone/>
            </a:pPr>
            <a:r>
              <a:rPr lang="en-GB" dirty="0"/>
              <a:t>(Teacher in The Netherlands)</a:t>
            </a:r>
          </a:p>
          <a:p>
            <a:endParaRPr lang="en-GB" dirty="0"/>
          </a:p>
        </p:txBody>
      </p:sp>
    </p:spTree>
    <p:extLst>
      <p:ext uri="{BB962C8B-B14F-4D97-AF65-F5344CB8AC3E}">
        <p14:creationId xmlns:p14="http://schemas.microsoft.com/office/powerpoint/2010/main" val="3378426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15000">
              <a:schemeClr val="accent1">
                <a:lumMod val="60000"/>
                <a:lumOff val="40000"/>
              </a:schemeClr>
            </a:gs>
            <a:gs pos="59000">
              <a:schemeClr val="bg1"/>
            </a:gs>
            <a:gs pos="100000">
              <a:schemeClr val="bg1"/>
            </a:gs>
          </a:gsLst>
          <a:lin ang="5400000" scaled="1"/>
          <a:tileRect/>
        </a:gra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216847978"/>
              </p:ext>
            </p:extLst>
          </p:nvPr>
        </p:nvGraphicFramePr>
        <p:xfrm>
          <a:off x="1964002" y="-749268"/>
          <a:ext cx="8445500" cy="6904038"/>
        </p:xfrm>
        <a:graphic>
          <a:graphicData uri="http://schemas.openxmlformats.org/presentationml/2006/ole">
            <mc:AlternateContent xmlns:mc="http://schemas.openxmlformats.org/markup-compatibility/2006">
              <mc:Choice xmlns:v="urn:schemas-microsoft-com:vml" Requires="v">
                <p:oleObj spid="_x0000_s7173" name="Document" r:id="rId3" imgW="5778500" imgH="4724400" progId="Word.Document.12">
                  <p:embed/>
                </p:oleObj>
              </mc:Choice>
              <mc:Fallback>
                <p:oleObj name="Document" r:id="rId3" imgW="5778500" imgH="4724400" progId="Word.Document.12">
                  <p:embed/>
                  <p:pic>
                    <p:nvPicPr>
                      <p:cNvPr id="0" name=""/>
                      <p:cNvPicPr/>
                      <p:nvPr/>
                    </p:nvPicPr>
                    <p:blipFill>
                      <a:blip r:embed="rId4"/>
                      <a:stretch>
                        <a:fillRect/>
                      </a:stretch>
                    </p:blipFill>
                    <p:spPr>
                      <a:xfrm>
                        <a:off x="1964002" y="-749268"/>
                        <a:ext cx="8445500" cy="6904038"/>
                      </a:xfrm>
                      <a:prstGeom prst="rect">
                        <a:avLst/>
                      </a:prstGeom>
                    </p:spPr>
                  </p:pic>
                </p:oleObj>
              </mc:Fallback>
            </mc:AlternateContent>
          </a:graphicData>
        </a:graphic>
      </p:graphicFrame>
    </p:spTree>
    <p:extLst>
      <p:ext uri="{BB962C8B-B14F-4D97-AF65-F5344CB8AC3E}">
        <p14:creationId xmlns:p14="http://schemas.microsoft.com/office/powerpoint/2010/main" val="3672392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999" y="1122363"/>
            <a:ext cx="11604625" cy="2387600"/>
          </a:xfrm>
        </p:spPr>
        <p:txBody>
          <a:bodyPr>
            <a:normAutofit/>
          </a:bodyPr>
          <a:lstStyle/>
          <a:p>
            <a:r>
              <a:rPr lang="en-GB" dirty="0">
                <a:hlinkClick r:id="rId2"/>
              </a:rPr>
              <a:t>www.aroundersenseofpurpose.eu</a:t>
            </a:r>
            <a:r>
              <a:rPr lang="en-GB" dirty="0"/>
              <a:t> </a:t>
            </a:r>
          </a:p>
        </p:txBody>
      </p:sp>
      <p:sp>
        <p:nvSpPr>
          <p:cNvPr id="3" name="TextBox 2"/>
          <p:cNvSpPr txBox="1"/>
          <p:nvPr/>
        </p:nvSpPr>
        <p:spPr>
          <a:xfrm rot="755090">
            <a:off x="4453780" y="4210122"/>
            <a:ext cx="3219601" cy="1384995"/>
          </a:xfrm>
          <a:prstGeom prst="rect">
            <a:avLst/>
          </a:prstGeom>
          <a:solidFill>
            <a:schemeClr val="bg1"/>
          </a:solidFill>
          <a:ln>
            <a:solidFill>
              <a:schemeClr val="bg1">
                <a:lumMod val="85000"/>
              </a:schemeClr>
            </a:solidFill>
          </a:ln>
          <a:effectLst>
            <a:outerShdw blurRad="50800" dist="38100" dir="8100000" algn="tr" rotWithShape="0">
              <a:prstClr val="black">
                <a:alpha val="40000"/>
              </a:prstClr>
            </a:outerShdw>
          </a:effectLst>
        </p:spPr>
        <p:txBody>
          <a:bodyPr wrap="square" rtlCol="0">
            <a:spAutoFit/>
          </a:bodyPr>
          <a:lstStyle/>
          <a:p>
            <a:pPr algn="ctr"/>
            <a:r>
              <a:rPr lang="en-GB" sz="2800" i="1" dirty="0"/>
              <a:t>Updated version to be posted after Easter </a:t>
            </a:r>
          </a:p>
        </p:txBody>
      </p:sp>
    </p:spTree>
    <p:extLst>
      <p:ext uri="{BB962C8B-B14F-4D97-AF65-F5344CB8AC3E}">
        <p14:creationId xmlns:p14="http://schemas.microsoft.com/office/powerpoint/2010/main" val="88157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5000">
              <a:schemeClr val="bg1"/>
            </a:gs>
            <a:gs pos="59000">
              <a:schemeClr val="bg1"/>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5520" y="2690629"/>
            <a:ext cx="10515600" cy="1325563"/>
          </a:xfrm>
        </p:spPr>
        <p:txBody>
          <a:bodyPr>
            <a:normAutofit/>
          </a:bodyPr>
          <a:lstStyle/>
          <a:p>
            <a:pPr algn="ctr"/>
            <a:r>
              <a:rPr lang="en-US" b="1" dirty="0">
                <a:solidFill>
                  <a:srgbClr val="800000"/>
                </a:solidFill>
              </a:rPr>
              <a:t>Examples of activities</a:t>
            </a:r>
            <a:br>
              <a:rPr lang="en-US" b="1" dirty="0">
                <a:solidFill>
                  <a:srgbClr val="800000"/>
                </a:solidFill>
              </a:rPr>
            </a:br>
            <a:endParaRPr lang="en-GB" b="1" dirty="0">
              <a:solidFill>
                <a:srgbClr val="800000"/>
              </a:solidFill>
            </a:endParaRPr>
          </a:p>
        </p:txBody>
      </p:sp>
    </p:spTree>
    <p:extLst>
      <p:ext uri="{BB962C8B-B14F-4D97-AF65-F5344CB8AC3E}">
        <p14:creationId xmlns:p14="http://schemas.microsoft.com/office/powerpoint/2010/main" val="1334146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GB" b="1" dirty="0">
                <a:solidFill>
                  <a:srgbClr val="000000"/>
                </a:solidFill>
              </a:rPr>
              <a:t>Systems</a:t>
            </a:r>
            <a:r>
              <a:rPr lang="en-GB" dirty="0">
                <a:solidFill>
                  <a:srgbClr val="000000"/>
                </a:solidFill>
              </a:rPr>
              <a:t> – helping learners to see that everything is connected and how this impacts our lives </a:t>
            </a:r>
            <a:br>
              <a:rPr lang="en-GB" dirty="0">
                <a:solidFill>
                  <a:srgbClr val="000000"/>
                </a:solidFill>
              </a:rPr>
            </a:br>
            <a:r>
              <a:rPr lang="en-GB" dirty="0">
                <a:solidFill>
                  <a:srgbClr val="000000"/>
                </a:solidFill>
              </a:rPr>
              <a:t>  </a:t>
            </a:r>
          </a:p>
          <a:p>
            <a:pPr marL="0" indent="0">
              <a:lnSpc>
                <a:spcPct val="80000"/>
              </a:lnSpc>
              <a:buFont typeface="Arial" panose="020B0604020202020204" pitchFamily="34" charset="0"/>
              <a:buNone/>
            </a:pPr>
            <a:r>
              <a:rPr lang="en-GB" b="1" dirty="0">
                <a:solidFill>
                  <a:srgbClr val="000000"/>
                </a:solidFill>
              </a:rPr>
              <a:t>Attentiveness</a:t>
            </a:r>
            <a:r>
              <a:rPr lang="en-GB" dirty="0">
                <a:solidFill>
                  <a:srgbClr val="000000"/>
                </a:solidFill>
              </a:rPr>
              <a:t> – researching issues to discover their importance, impact and possibilities for change</a:t>
            </a:r>
            <a:br>
              <a:rPr lang="en-GB" dirty="0">
                <a:solidFill>
                  <a:srgbClr val="000000"/>
                </a:solidFill>
              </a:rPr>
            </a:br>
            <a:endParaRPr lang="en-GB" dirty="0">
              <a:solidFill>
                <a:srgbClr val="000000"/>
              </a:solidFill>
            </a:endParaRPr>
          </a:p>
          <a:p>
            <a:pPr marL="0" indent="0">
              <a:lnSpc>
                <a:spcPct val="80000"/>
              </a:lnSpc>
              <a:buFont typeface="Arial" panose="020B0604020202020204" pitchFamily="34" charset="0"/>
              <a:buNone/>
            </a:pPr>
            <a:r>
              <a:rPr lang="en-GB" b="1" dirty="0" err="1">
                <a:solidFill>
                  <a:srgbClr val="000000"/>
                </a:solidFill>
              </a:rPr>
              <a:t>Transdisciplinarity</a:t>
            </a:r>
            <a:r>
              <a:rPr lang="en-GB" dirty="0">
                <a:solidFill>
                  <a:srgbClr val="000000"/>
                </a:solidFill>
              </a:rPr>
              <a:t> – working together with people from different backgrounds </a:t>
            </a:r>
          </a:p>
          <a:p>
            <a:pPr marL="0" indent="0">
              <a:lnSpc>
                <a:spcPct val="80000"/>
              </a:lnSpc>
              <a:buFont typeface="Arial" panose="020B0604020202020204" pitchFamily="34" charset="0"/>
              <a:buNone/>
            </a:pPr>
            <a:br>
              <a:rPr lang="en-GB" b="1" dirty="0">
                <a:solidFill>
                  <a:srgbClr val="000000"/>
                </a:solidFill>
              </a:rPr>
            </a:br>
            <a:r>
              <a:rPr lang="en-GB" b="1" dirty="0">
                <a:solidFill>
                  <a:srgbClr val="000000"/>
                </a:solidFill>
              </a:rPr>
              <a:t>Criticality</a:t>
            </a:r>
            <a:r>
              <a:rPr lang="en-GB" dirty="0">
                <a:solidFill>
                  <a:srgbClr val="000000"/>
                </a:solidFill>
              </a:rPr>
              <a:t> – asking why things are as they are, checking sources, recognising perspectives</a:t>
            </a:r>
          </a:p>
          <a:p>
            <a:endParaRPr lang="en-GB" dirty="0"/>
          </a:p>
        </p:txBody>
      </p:sp>
      <p:sp>
        <p:nvSpPr>
          <p:cNvPr id="3" name="Title 1"/>
          <p:cNvSpPr txBox="1">
            <a:spLocks/>
          </p:cNvSpPr>
          <p:nvPr/>
        </p:nvSpPr>
        <p:spPr>
          <a:xfrm>
            <a:off x="661823" y="419768"/>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solidFill>
                  <a:srgbClr val="C00000"/>
                </a:solidFill>
              </a:rPr>
              <a:t>Thinking holistically</a:t>
            </a:r>
          </a:p>
        </p:txBody>
      </p:sp>
    </p:spTree>
    <p:extLst>
      <p:ext uri="{BB962C8B-B14F-4D97-AF65-F5344CB8AC3E}">
        <p14:creationId xmlns:p14="http://schemas.microsoft.com/office/powerpoint/2010/main" val="32583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6141" y="666377"/>
            <a:ext cx="10579676" cy="5357906"/>
          </a:xfrm>
          <a:prstGeom prst="rect">
            <a:avLst/>
          </a:prstGeom>
        </p:spPr>
      </p:pic>
    </p:spTree>
    <p:extLst>
      <p:ext uri="{BB962C8B-B14F-4D97-AF65-F5344CB8AC3E}">
        <p14:creationId xmlns:p14="http://schemas.microsoft.com/office/powerpoint/2010/main" val="2244166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64085" y="6525344"/>
            <a:ext cx="4515115" cy="369332"/>
          </a:xfrm>
          <a:prstGeom prst="rect">
            <a:avLst/>
          </a:prstGeom>
          <a:noFill/>
        </p:spPr>
        <p:txBody>
          <a:bodyPr wrap="square" rtlCol="0">
            <a:spAutoFit/>
          </a:bodyPr>
          <a:lstStyle/>
          <a:p>
            <a:endParaRPr lang="en-GB" dirty="0"/>
          </a:p>
        </p:txBody>
      </p:sp>
      <p:sp>
        <p:nvSpPr>
          <p:cNvPr id="6" name="TextBox 5"/>
          <p:cNvSpPr txBox="1"/>
          <p:nvPr/>
        </p:nvSpPr>
        <p:spPr>
          <a:xfrm>
            <a:off x="4124712" y="6488668"/>
            <a:ext cx="8064896" cy="369332"/>
          </a:xfrm>
          <a:prstGeom prst="rect">
            <a:avLst/>
          </a:prstGeom>
          <a:noFill/>
        </p:spPr>
        <p:txBody>
          <a:bodyPr wrap="square" rtlCol="0">
            <a:spAutoFit/>
          </a:bodyPr>
          <a:lstStyle/>
          <a:p>
            <a:r>
              <a:rPr lang="en-GB" dirty="0"/>
              <a:t>http://www.bbc.co.uk/education/guides/z2m39j6/revision/2</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345" y="344593"/>
            <a:ext cx="7926387" cy="5805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393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55840" y="6453336"/>
            <a:ext cx="7296811" cy="369332"/>
          </a:xfrm>
          <a:prstGeom prst="rect">
            <a:avLst/>
          </a:prstGeom>
          <a:noFill/>
        </p:spPr>
        <p:txBody>
          <a:bodyPr wrap="square" rtlCol="0">
            <a:spAutoFit/>
          </a:bodyPr>
          <a:lstStyle/>
          <a:p>
            <a:r>
              <a:rPr lang="en-GB" dirty="0"/>
              <a:t>http://www.visualcomplexity.com/vc/project.cfm?id=47</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193" y="441710"/>
            <a:ext cx="7632848" cy="57246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205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171" y="197303"/>
            <a:ext cx="5292588" cy="35283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517" y="1741264"/>
            <a:ext cx="6190158" cy="41319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2717" y="2277155"/>
            <a:ext cx="5773905" cy="4330429"/>
          </a:xfrm>
          <a:prstGeom prst="rect">
            <a:avLst/>
          </a:prstGeom>
        </p:spPr>
      </p:pic>
    </p:spTree>
    <p:extLst>
      <p:ext uri="{BB962C8B-B14F-4D97-AF65-F5344CB8AC3E}">
        <p14:creationId xmlns:p14="http://schemas.microsoft.com/office/powerpoint/2010/main" val="166557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0"/>
            <a:ext cx="11560969" cy="6858000"/>
          </a:xfrm>
          <a:prstGeom prst="rect">
            <a:avLst/>
          </a:prstGeom>
        </p:spPr>
      </p:pic>
    </p:spTree>
    <p:extLst>
      <p:ext uri="{BB962C8B-B14F-4D97-AF65-F5344CB8AC3E}">
        <p14:creationId xmlns:p14="http://schemas.microsoft.com/office/powerpoint/2010/main" val="2941724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7817835377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9940" y="174811"/>
            <a:ext cx="4333813" cy="6508377"/>
          </a:xfrm>
          <a:prstGeom prst="rect">
            <a:avLst/>
          </a:prstGeom>
        </p:spPr>
      </p:pic>
    </p:spTree>
    <p:extLst>
      <p:ext uri="{BB962C8B-B14F-4D97-AF65-F5344CB8AC3E}">
        <p14:creationId xmlns:p14="http://schemas.microsoft.com/office/powerpoint/2010/main" val="3945326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5753100" y="3556000"/>
            <a:ext cx="342900" cy="685800"/>
          </a:xfrm>
          <a:prstGeom prst="line">
            <a:avLst/>
          </a:prstGeom>
          <a:ln w="9525" cmpd="sng">
            <a:solidFill>
              <a:srgbClr val="000000"/>
            </a:solidFill>
          </a:ln>
          <a:effectLst>
            <a:outerShdw blurRad="53975" dir="5400000" sx="107000" sy="107000" rotWithShape="0">
              <a:srgbClr val="000000">
                <a:alpha val="86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5524500" y="30988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flipV="1">
            <a:off x="4953000" y="3327400"/>
            <a:ext cx="228600" cy="2286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5295900" y="3670300"/>
            <a:ext cx="457200" cy="457200"/>
          </a:xfrm>
          <a:prstGeom prst="line">
            <a:avLst/>
          </a:prstGeom>
          <a:ln w="6350" cmpd="sng">
            <a:solidFill>
              <a:srgbClr val="000000"/>
            </a:solidFill>
          </a:ln>
          <a:effectLst>
            <a:outerShdw blurRad="222250" dist="1397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181600" y="4127500"/>
            <a:ext cx="114300" cy="228600"/>
          </a:xfrm>
          <a:prstGeom prst="line">
            <a:avLst/>
          </a:prstGeom>
          <a:ln w="12700" cmpd="sng">
            <a:solidFill>
              <a:srgbClr val="000000"/>
            </a:solidFill>
          </a:ln>
          <a:effectLst>
            <a:outerShdw blurRad="136525" dist="25400" dir="5400000" sx="102000" sy="102000" rotWithShape="0">
              <a:srgbClr val="000000">
                <a:alpha val="95000"/>
              </a:srgbClr>
            </a:outerShdw>
          </a:effectLst>
        </p:spPr>
        <p:style>
          <a:lnRef idx="2">
            <a:schemeClr val="accent1"/>
          </a:lnRef>
          <a:fillRef idx="0">
            <a:schemeClr val="accent1"/>
          </a:fillRef>
          <a:effectRef idx="1">
            <a:schemeClr val="accent1"/>
          </a:effectRef>
          <a:fontRef idx="minor">
            <a:schemeClr val="tx1"/>
          </a:fontRef>
        </p:style>
      </p:cxnSp>
      <p:sp>
        <p:nvSpPr>
          <p:cNvPr id="49" name="Rectangle 48"/>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0" name="Rectangle 49"/>
          <p:cNvSpPr>
            <a:spLocks noChangeArrowheads="1"/>
          </p:cNvSpPr>
          <p:nvPr/>
        </p:nvSpPr>
        <p:spPr bwMode="auto">
          <a:xfrm>
            <a:off x="1524001" y="5011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1" name="Rectangle 50"/>
          <p:cNvSpPr>
            <a:spLocks noChangeArrowheads="1"/>
          </p:cNvSpPr>
          <p:nvPr/>
        </p:nvSpPr>
        <p:spPr bwMode="auto">
          <a:xfrm>
            <a:off x="1524001" y="9583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cxnSp>
        <p:nvCxnSpPr>
          <p:cNvPr id="52" name="Straight Connector 51"/>
          <p:cNvCxnSpPr/>
          <p:nvPr/>
        </p:nvCxnSpPr>
        <p:spPr>
          <a:xfrm>
            <a:off x="5524500" y="3098800"/>
            <a:ext cx="571500" cy="457200"/>
          </a:xfrm>
          <a:prstGeom prst="line">
            <a:avLst/>
          </a:prstGeom>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flipH="1">
            <a:off x="4953000" y="3098800"/>
            <a:ext cx="571500" cy="228600"/>
          </a:xfrm>
          <a:prstGeom prst="line">
            <a:avLst/>
          </a:prstGeom>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flipH="1">
            <a:off x="4724400" y="33274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a:off x="4724400" y="3898900"/>
            <a:ext cx="457200" cy="45720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5181600" y="4241800"/>
            <a:ext cx="571500" cy="114300"/>
          </a:xfrm>
          <a:prstGeom prst="line">
            <a:avLst/>
          </a:prstGeom>
          <a:ln w="12700" cmpd="sng">
            <a:solidFill>
              <a:srgbClr val="000000"/>
            </a:solidFill>
          </a:ln>
          <a:effectLst>
            <a:outerShdw blurRad="69850" dir="16200000" sx="89000" sy="890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5753100" y="3556000"/>
            <a:ext cx="342900" cy="114300"/>
          </a:xfrm>
          <a:prstGeom prst="line">
            <a:avLst/>
          </a:prstGeom>
          <a:ln w="9525" cmpd="sng">
            <a:solidFill>
              <a:srgbClr val="000000"/>
            </a:solidFill>
          </a:ln>
          <a:effectLst>
            <a:outerShdw blurRad="111125" dist="254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753100" y="3663950"/>
            <a:ext cx="0" cy="571500"/>
          </a:xfrm>
          <a:prstGeom prst="line">
            <a:avLst/>
          </a:prstGeom>
          <a:ln w="9525" cmpd="sng">
            <a:solidFill>
              <a:srgbClr val="000000"/>
            </a:solidFill>
          </a:ln>
          <a:effectLst>
            <a:outerShdw blurRad="136525" dir="5400000" sx="115000" sy="115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5181600" y="3092450"/>
            <a:ext cx="342900" cy="4572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5181600" y="3556000"/>
            <a:ext cx="571500" cy="1143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4724400" y="3556000"/>
            <a:ext cx="457200" cy="342900"/>
          </a:xfrm>
          <a:prstGeom prst="line">
            <a:avLst/>
          </a:prstGeom>
          <a:ln w="3175" cmpd="sng"/>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4724400" y="3898900"/>
            <a:ext cx="571500" cy="228600"/>
          </a:xfrm>
          <a:prstGeom prst="line">
            <a:avLst/>
          </a:prstGeom>
          <a:ln w="9525" cmpd="sng">
            <a:solidFill>
              <a:schemeClr val="tx1"/>
            </a:solidFill>
          </a:ln>
          <a:effectLst>
            <a:outerShdw blurRad="165100" dist="25400" dir="5400000" rotWithShape="0">
              <a:srgbClr val="000000">
                <a:alpha val="91000"/>
              </a:srgbClr>
            </a:outerShdw>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181600" y="3556000"/>
            <a:ext cx="114300" cy="5715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95900" y="4127500"/>
            <a:ext cx="457200" cy="114300"/>
          </a:xfrm>
          <a:prstGeom prst="line">
            <a:avLst/>
          </a:prstGeom>
          <a:ln w="12700" cmpd="sng">
            <a:solidFill>
              <a:srgbClr val="000000"/>
            </a:solidFill>
          </a:ln>
          <a:effectLst>
            <a:outerShdw blurRad="50800" dist="38100" dir="2700000" sx="89000" sy="89000" algn="tl" rotWithShape="0">
              <a:prstClr val="black">
                <a:alpha val="86000"/>
              </a:prstClr>
            </a:outerShdw>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396158" y="2155828"/>
            <a:ext cx="7056784" cy="584775"/>
          </a:xfrm>
          <a:prstGeom prst="rect">
            <a:avLst/>
          </a:prstGeom>
          <a:noFill/>
        </p:spPr>
        <p:txBody>
          <a:bodyPr wrap="square" rtlCol="0">
            <a:spAutoFit/>
          </a:bodyPr>
          <a:lstStyle/>
          <a:p>
            <a:pPr algn="ctr"/>
            <a:r>
              <a:rPr lang="en-GB" sz="3200" dirty="0">
                <a:solidFill>
                  <a:srgbClr val="002060"/>
                </a:solidFill>
              </a:rPr>
              <a:t>‘Wicked’ problems are multi-faceted…</a:t>
            </a:r>
          </a:p>
        </p:txBody>
      </p:sp>
      <p:sp>
        <p:nvSpPr>
          <p:cNvPr id="3" name="TextBox 2"/>
          <p:cNvSpPr txBox="1"/>
          <p:nvPr/>
        </p:nvSpPr>
        <p:spPr>
          <a:xfrm>
            <a:off x="2396158" y="308470"/>
            <a:ext cx="7848872" cy="1200329"/>
          </a:xfrm>
          <a:prstGeom prst="rect">
            <a:avLst/>
          </a:prstGeom>
          <a:noFill/>
        </p:spPr>
        <p:txBody>
          <a:bodyPr wrap="square" rtlCol="0">
            <a:spAutoFit/>
          </a:bodyPr>
          <a:lstStyle/>
          <a:p>
            <a:pPr algn="ctr"/>
            <a:r>
              <a:rPr lang="en-GB" sz="4000" b="1" dirty="0" err="1"/>
              <a:t>Transdisciplinarity</a:t>
            </a:r>
            <a:endParaRPr lang="en-GB" sz="3200" dirty="0"/>
          </a:p>
          <a:p>
            <a:endParaRPr lang="en-GB" sz="3200" dirty="0"/>
          </a:p>
        </p:txBody>
      </p:sp>
    </p:spTree>
    <p:extLst>
      <p:ext uri="{BB962C8B-B14F-4D97-AF65-F5344CB8AC3E}">
        <p14:creationId xmlns:p14="http://schemas.microsoft.com/office/powerpoint/2010/main" val="3667774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5753100" y="3556000"/>
            <a:ext cx="342900" cy="685800"/>
          </a:xfrm>
          <a:prstGeom prst="line">
            <a:avLst/>
          </a:prstGeom>
          <a:ln w="9525" cmpd="sng">
            <a:solidFill>
              <a:srgbClr val="000000"/>
            </a:solidFill>
          </a:ln>
          <a:effectLst>
            <a:outerShdw blurRad="53975" dir="5400000" sx="107000" sy="107000" rotWithShape="0">
              <a:srgbClr val="000000">
                <a:alpha val="86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5524500" y="30988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flipV="1">
            <a:off x="4953000" y="3327400"/>
            <a:ext cx="228600" cy="2286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5295900" y="3670300"/>
            <a:ext cx="457200" cy="457200"/>
          </a:xfrm>
          <a:prstGeom prst="line">
            <a:avLst/>
          </a:prstGeom>
          <a:ln w="6350" cmpd="sng">
            <a:solidFill>
              <a:srgbClr val="000000"/>
            </a:solidFill>
          </a:ln>
          <a:effectLst>
            <a:outerShdw blurRad="222250" dist="1397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181600" y="4127500"/>
            <a:ext cx="114300" cy="228600"/>
          </a:xfrm>
          <a:prstGeom prst="line">
            <a:avLst/>
          </a:prstGeom>
          <a:ln w="12700" cmpd="sng">
            <a:solidFill>
              <a:srgbClr val="000000"/>
            </a:solidFill>
          </a:ln>
          <a:effectLst>
            <a:outerShdw blurRad="136525" dist="25400" dir="5400000" sx="102000" sy="102000" rotWithShape="0">
              <a:srgbClr val="000000">
                <a:alpha val="95000"/>
              </a:srgbClr>
            </a:outerShdw>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5766435" y="201549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p:cNvSpPr/>
          <p:nvPr/>
        </p:nvSpPr>
        <p:spPr>
          <a:xfrm>
            <a:off x="6923405" y="261747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p:cNvSpPr/>
          <p:nvPr/>
        </p:nvSpPr>
        <p:spPr>
          <a:xfrm>
            <a:off x="7122795" y="410972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p:cNvSpPr/>
          <p:nvPr/>
        </p:nvSpPr>
        <p:spPr>
          <a:xfrm>
            <a:off x="4521200" y="2223135"/>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p:cNvSpPr/>
          <p:nvPr/>
        </p:nvSpPr>
        <p:spPr>
          <a:xfrm>
            <a:off x="3467100" y="320675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p:cNvSpPr/>
          <p:nvPr/>
        </p:nvSpPr>
        <p:spPr>
          <a:xfrm>
            <a:off x="5898515" y="494792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p:cNvSpPr/>
          <p:nvPr/>
        </p:nvSpPr>
        <p:spPr>
          <a:xfrm>
            <a:off x="3857625" y="4675505"/>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7" name="Straight Arrow Connector 26"/>
          <p:cNvCxnSpPr/>
          <p:nvPr/>
        </p:nvCxnSpPr>
        <p:spPr>
          <a:xfrm flipH="1">
            <a:off x="6029960" y="2846071"/>
            <a:ext cx="866140" cy="635635"/>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H="1" flipV="1">
            <a:off x="5898515" y="3957320"/>
            <a:ext cx="1150620" cy="2286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H="1" flipV="1">
            <a:off x="5638800" y="4235450"/>
            <a:ext cx="335280" cy="6858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flipV="1">
            <a:off x="4135120" y="4127500"/>
            <a:ext cx="754380" cy="5715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3733800" y="3401060"/>
            <a:ext cx="1143000" cy="23495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flipH="1">
            <a:off x="5524500" y="2292350"/>
            <a:ext cx="342900" cy="103505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a:off x="4724401" y="2451735"/>
            <a:ext cx="382905" cy="79756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sp>
        <p:nvSpPr>
          <p:cNvPr id="49" name="Rectangle 48"/>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0" name="Rectangle 49"/>
          <p:cNvSpPr>
            <a:spLocks noChangeArrowheads="1"/>
          </p:cNvSpPr>
          <p:nvPr/>
        </p:nvSpPr>
        <p:spPr bwMode="auto">
          <a:xfrm>
            <a:off x="1524001" y="5011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1" name="Rectangle 50"/>
          <p:cNvSpPr>
            <a:spLocks noChangeArrowheads="1"/>
          </p:cNvSpPr>
          <p:nvPr/>
        </p:nvSpPr>
        <p:spPr bwMode="auto">
          <a:xfrm>
            <a:off x="1524001" y="9583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cxnSp>
        <p:nvCxnSpPr>
          <p:cNvPr id="52" name="Straight Connector 51"/>
          <p:cNvCxnSpPr/>
          <p:nvPr/>
        </p:nvCxnSpPr>
        <p:spPr>
          <a:xfrm>
            <a:off x="5524500" y="3098800"/>
            <a:ext cx="571500" cy="457200"/>
          </a:xfrm>
          <a:prstGeom prst="line">
            <a:avLst/>
          </a:prstGeom>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flipH="1">
            <a:off x="4953000" y="3098800"/>
            <a:ext cx="571500" cy="228600"/>
          </a:xfrm>
          <a:prstGeom prst="line">
            <a:avLst/>
          </a:prstGeom>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flipH="1">
            <a:off x="4724400" y="33274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a:off x="4724400" y="3898900"/>
            <a:ext cx="457200" cy="45720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5181600" y="4241800"/>
            <a:ext cx="571500" cy="114300"/>
          </a:xfrm>
          <a:prstGeom prst="line">
            <a:avLst/>
          </a:prstGeom>
          <a:ln w="12700" cmpd="sng">
            <a:solidFill>
              <a:srgbClr val="000000"/>
            </a:solidFill>
          </a:ln>
          <a:effectLst>
            <a:outerShdw blurRad="69850" dir="16200000" sx="89000" sy="890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5753100" y="3556000"/>
            <a:ext cx="342900" cy="114300"/>
          </a:xfrm>
          <a:prstGeom prst="line">
            <a:avLst/>
          </a:prstGeom>
          <a:ln w="9525" cmpd="sng">
            <a:solidFill>
              <a:srgbClr val="000000"/>
            </a:solidFill>
          </a:ln>
          <a:effectLst>
            <a:outerShdw blurRad="111125" dist="254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753100" y="3663950"/>
            <a:ext cx="0" cy="571500"/>
          </a:xfrm>
          <a:prstGeom prst="line">
            <a:avLst/>
          </a:prstGeom>
          <a:ln w="9525" cmpd="sng">
            <a:solidFill>
              <a:srgbClr val="000000"/>
            </a:solidFill>
          </a:ln>
          <a:effectLst>
            <a:outerShdw blurRad="136525" dir="5400000" sx="115000" sy="115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5181600" y="3092450"/>
            <a:ext cx="342900" cy="4572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5181600" y="3556000"/>
            <a:ext cx="571500" cy="1143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4724400" y="3556000"/>
            <a:ext cx="457200" cy="342900"/>
          </a:xfrm>
          <a:prstGeom prst="line">
            <a:avLst/>
          </a:prstGeom>
          <a:ln w="3175" cmpd="sng"/>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4724400" y="3898900"/>
            <a:ext cx="571500" cy="228600"/>
          </a:xfrm>
          <a:prstGeom prst="line">
            <a:avLst/>
          </a:prstGeom>
          <a:ln w="9525" cmpd="sng">
            <a:solidFill>
              <a:schemeClr val="tx1"/>
            </a:solidFill>
          </a:ln>
          <a:effectLst>
            <a:outerShdw blurRad="165100" dist="25400" dir="5400000" rotWithShape="0">
              <a:srgbClr val="000000">
                <a:alpha val="91000"/>
              </a:srgbClr>
            </a:outerShdw>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181600" y="3556000"/>
            <a:ext cx="114300" cy="5715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95900" y="4127500"/>
            <a:ext cx="457200" cy="114300"/>
          </a:xfrm>
          <a:prstGeom prst="line">
            <a:avLst/>
          </a:prstGeom>
          <a:ln w="12700" cmpd="sng">
            <a:solidFill>
              <a:srgbClr val="000000"/>
            </a:solidFill>
          </a:ln>
          <a:effectLst>
            <a:outerShdw blurRad="50800" dist="38100" dir="2700000" sx="89000" sy="89000" algn="tl" rotWithShape="0">
              <a:prstClr val="black">
                <a:alpha val="86000"/>
              </a:prstClr>
            </a:outerShdw>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203214" y="1164481"/>
            <a:ext cx="10305002" cy="523220"/>
          </a:xfrm>
          <a:prstGeom prst="rect">
            <a:avLst/>
          </a:prstGeom>
        </p:spPr>
        <p:txBody>
          <a:bodyPr wrap="square">
            <a:spAutoFit/>
          </a:bodyPr>
          <a:lstStyle/>
          <a:p>
            <a:r>
              <a:rPr lang="en-GB" sz="2800" dirty="0">
                <a:solidFill>
                  <a:srgbClr val="002060"/>
                </a:solidFill>
              </a:rPr>
              <a:t>There will always be a need for expertise from </a:t>
            </a:r>
            <a:r>
              <a:rPr lang="en-GB" sz="2800" i="1" dirty="0">
                <a:solidFill>
                  <a:srgbClr val="002060"/>
                </a:solidFill>
              </a:rPr>
              <a:t>multiple</a:t>
            </a:r>
            <a:r>
              <a:rPr lang="en-GB" sz="2800" dirty="0">
                <a:solidFill>
                  <a:srgbClr val="002060"/>
                </a:solidFill>
              </a:rPr>
              <a:t> disciplines</a:t>
            </a:r>
          </a:p>
        </p:txBody>
      </p:sp>
    </p:spTree>
    <p:extLst>
      <p:ext uri="{BB962C8B-B14F-4D97-AF65-F5344CB8AC3E}">
        <p14:creationId xmlns:p14="http://schemas.microsoft.com/office/powerpoint/2010/main" val="913180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5753100" y="3556000"/>
            <a:ext cx="342900" cy="685800"/>
          </a:xfrm>
          <a:prstGeom prst="line">
            <a:avLst/>
          </a:prstGeom>
          <a:ln w="9525" cmpd="sng">
            <a:solidFill>
              <a:srgbClr val="000000"/>
            </a:solidFill>
          </a:ln>
          <a:effectLst>
            <a:outerShdw blurRad="53975" dir="5400000" sx="107000" sy="107000" rotWithShape="0">
              <a:srgbClr val="000000">
                <a:alpha val="86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5524500" y="30988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flipV="1">
            <a:off x="4953000" y="3327400"/>
            <a:ext cx="228600" cy="2286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5295900" y="3670300"/>
            <a:ext cx="457200" cy="457200"/>
          </a:xfrm>
          <a:prstGeom prst="line">
            <a:avLst/>
          </a:prstGeom>
          <a:ln w="6350" cmpd="sng">
            <a:solidFill>
              <a:srgbClr val="000000"/>
            </a:solidFill>
          </a:ln>
          <a:effectLst>
            <a:outerShdw blurRad="222250" dist="1397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181600" y="4127500"/>
            <a:ext cx="114300" cy="228600"/>
          </a:xfrm>
          <a:prstGeom prst="line">
            <a:avLst/>
          </a:prstGeom>
          <a:ln w="12700" cmpd="sng">
            <a:solidFill>
              <a:srgbClr val="000000"/>
            </a:solidFill>
          </a:ln>
          <a:effectLst>
            <a:outerShdw blurRad="136525" dist="25400" dir="5400000" sx="102000" sy="102000" rotWithShape="0">
              <a:srgbClr val="000000">
                <a:alpha val="95000"/>
              </a:srgbClr>
            </a:outerShdw>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5766435" y="201549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p:cNvSpPr/>
          <p:nvPr/>
        </p:nvSpPr>
        <p:spPr>
          <a:xfrm>
            <a:off x="6923405" y="261747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p:cNvSpPr/>
          <p:nvPr/>
        </p:nvSpPr>
        <p:spPr>
          <a:xfrm>
            <a:off x="7122795" y="410972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p:cNvSpPr/>
          <p:nvPr/>
        </p:nvSpPr>
        <p:spPr>
          <a:xfrm>
            <a:off x="4521200" y="2223135"/>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p:cNvSpPr/>
          <p:nvPr/>
        </p:nvSpPr>
        <p:spPr>
          <a:xfrm>
            <a:off x="3467100" y="320675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p:cNvSpPr/>
          <p:nvPr/>
        </p:nvSpPr>
        <p:spPr>
          <a:xfrm>
            <a:off x="5898515" y="494792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p:cNvSpPr/>
          <p:nvPr/>
        </p:nvSpPr>
        <p:spPr>
          <a:xfrm>
            <a:off x="3857625" y="4675505"/>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7" name="Straight Arrow Connector 26"/>
          <p:cNvCxnSpPr/>
          <p:nvPr/>
        </p:nvCxnSpPr>
        <p:spPr>
          <a:xfrm flipH="1">
            <a:off x="6029960" y="2846071"/>
            <a:ext cx="866140" cy="635635"/>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H="1" flipV="1">
            <a:off x="5898515" y="3957320"/>
            <a:ext cx="1150620" cy="2286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H="1" flipV="1">
            <a:off x="5638800" y="4235450"/>
            <a:ext cx="335280" cy="6858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flipV="1">
            <a:off x="4135120" y="4127500"/>
            <a:ext cx="754380" cy="5715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3733800" y="3401060"/>
            <a:ext cx="1143000" cy="23495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flipH="1">
            <a:off x="5524500" y="2292350"/>
            <a:ext cx="342900" cy="103505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a:off x="4724401" y="2451735"/>
            <a:ext cx="382905" cy="79756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42" name="Straight Arrow Connector 41"/>
          <p:cNvCxnSpPr/>
          <p:nvPr/>
        </p:nvCxnSpPr>
        <p:spPr>
          <a:xfrm flipV="1">
            <a:off x="3695700" y="2406650"/>
            <a:ext cx="914400" cy="91440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3" name="Straight Arrow Connector 42"/>
          <p:cNvCxnSpPr/>
          <p:nvPr/>
        </p:nvCxnSpPr>
        <p:spPr>
          <a:xfrm flipV="1">
            <a:off x="4764406" y="2178050"/>
            <a:ext cx="1001395" cy="11430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4" name="Straight Arrow Connector 43"/>
          <p:cNvCxnSpPr/>
          <p:nvPr/>
        </p:nvCxnSpPr>
        <p:spPr>
          <a:xfrm>
            <a:off x="5995036" y="2223136"/>
            <a:ext cx="901065" cy="526415"/>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a:off x="7010400" y="2863850"/>
            <a:ext cx="193040" cy="124587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a:off x="3581400" y="3481071"/>
            <a:ext cx="342900" cy="1217295"/>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flipV="1">
            <a:off x="6127115" y="4241800"/>
            <a:ext cx="995680" cy="70612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8" name="Straight Arrow Connector 47"/>
          <p:cNvCxnSpPr/>
          <p:nvPr/>
        </p:nvCxnSpPr>
        <p:spPr>
          <a:xfrm>
            <a:off x="4135120" y="4826635"/>
            <a:ext cx="1732280" cy="20828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sp>
        <p:nvSpPr>
          <p:cNvPr id="49" name="Rectangle 48"/>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0" name="Rectangle 49"/>
          <p:cNvSpPr>
            <a:spLocks noChangeArrowheads="1"/>
          </p:cNvSpPr>
          <p:nvPr/>
        </p:nvSpPr>
        <p:spPr bwMode="auto">
          <a:xfrm>
            <a:off x="1524001" y="5011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1" name="Rectangle 50"/>
          <p:cNvSpPr>
            <a:spLocks noChangeArrowheads="1"/>
          </p:cNvSpPr>
          <p:nvPr/>
        </p:nvSpPr>
        <p:spPr bwMode="auto">
          <a:xfrm>
            <a:off x="1524001" y="9583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cxnSp>
        <p:nvCxnSpPr>
          <p:cNvPr id="52" name="Straight Connector 51"/>
          <p:cNvCxnSpPr/>
          <p:nvPr/>
        </p:nvCxnSpPr>
        <p:spPr>
          <a:xfrm>
            <a:off x="5524500" y="3098800"/>
            <a:ext cx="571500" cy="457200"/>
          </a:xfrm>
          <a:prstGeom prst="line">
            <a:avLst/>
          </a:prstGeom>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flipH="1">
            <a:off x="4953000" y="3098800"/>
            <a:ext cx="571500" cy="228600"/>
          </a:xfrm>
          <a:prstGeom prst="line">
            <a:avLst/>
          </a:prstGeom>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flipH="1">
            <a:off x="4724400" y="33274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a:off x="4724400" y="3898900"/>
            <a:ext cx="457200" cy="45720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5181600" y="4241800"/>
            <a:ext cx="571500" cy="114300"/>
          </a:xfrm>
          <a:prstGeom prst="line">
            <a:avLst/>
          </a:prstGeom>
          <a:ln w="12700" cmpd="sng">
            <a:solidFill>
              <a:srgbClr val="000000"/>
            </a:solidFill>
          </a:ln>
          <a:effectLst>
            <a:outerShdw blurRad="69850" dir="16200000" sx="89000" sy="890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5753100" y="3556000"/>
            <a:ext cx="342900" cy="114300"/>
          </a:xfrm>
          <a:prstGeom prst="line">
            <a:avLst/>
          </a:prstGeom>
          <a:ln w="9525" cmpd="sng">
            <a:solidFill>
              <a:srgbClr val="000000"/>
            </a:solidFill>
          </a:ln>
          <a:effectLst>
            <a:outerShdw blurRad="111125" dist="254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753100" y="3663950"/>
            <a:ext cx="0" cy="571500"/>
          </a:xfrm>
          <a:prstGeom prst="line">
            <a:avLst/>
          </a:prstGeom>
          <a:ln w="9525" cmpd="sng">
            <a:solidFill>
              <a:srgbClr val="000000"/>
            </a:solidFill>
          </a:ln>
          <a:effectLst>
            <a:outerShdw blurRad="136525" dir="5400000" sx="115000" sy="115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5181600" y="3092450"/>
            <a:ext cx="342900" cy="4572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5181600" y="3556000"/>
            <a:ext cx="571500" cy="1143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4724400" y="3556000"/>
            <a:ext cx="457200" cy="342900"/>
          </a:xfrm>
          <a:prstGeom prst="line">
            <a:avLst/>
          </a:prstGeom>
          <a:ln w="3175" cmpd="sng"/>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4724400" y="3898900"/>
            <a:ext cx="571500" cy="228600"/>
          </a:xfrm>
          <a:prstGeom prst="line">
            <a:avLst/>
          </a:prstGeom>
          <a:ln/>
        </p:spPr>
        <p:style>
          <a:lnRef idx="2">
            <a:schemeClr val="dk1"/>
          </a:lnRef>
          <a:fillRef idx="0">
            <a:schemeClr val="dk1"/>
          </a:fillRef>
          <a:effectRef idx="1">
            <a:schemeClr val="dk1"/>
          </a:effectRef>
          <a:fontRef idx="minor">
            <a:schemeClr val="tx1"/>
          </a:fontRef>
        </p:style>
      </p:cxnSp>
      <p:cxnSp>
        <p:nvCxnSpPr>
          <p:cNvPr id="63" name="Straight Connector 62"/>
          <p:cNvCxnSpPr/>
          <p:nvPr/>
        </p:nvCxnSpPr>
        <p:spPr>
          <a:xfrm>
            <a:off x="5181600" y="3556000"/>
            <a:ext cx="114300" cy="5715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95900" y="4127500"/>
            <a:ext cx="457200" cy="114300"/>
          </a:xfrm>
          <a:prstGeom prst="line">
            <a:avLst/>
          </a:prstGeom>
          <a:ln w="12700" cmpd="sng">
            <a:solidFill>
              <a:srgbClr val="000000"/>
            </a:solidFill>
          </a:ln>
          <a:effectLst>
            <a:outerShdw blurRad="50800" dist="38100" dir="2700000" sx="89000" sy="89000" algn="tl" rotWithShape="0">
              <a:prstClr val="black">
                <a:alpha val="86000"/>
              </a:prstClr>
            </a:outerShdw>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26" idx="7"/>
            <a:endCxn id="23" idx="4"/>
          </p:cNvCxnSpPr>
          <p:nvPr/>
        </p:nvCxnSpPr>
        <p:spPr>
          <a:xfrm flipV="1">
            <a:off x="4052748" y="2451735"/>
            <a:ext cx="582753" cy="2257248"/>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sp>
        <p:nvSpPr>
          <p:cNvPr id="67" name="TextBox 66"/>
          <p:cNvSpPr txBox="1"/>
          <p:nvPr/>
        </p:nvSpPr>
        <p:spPr>
          <a:xfrm>
            <a:off x="1457960" y="1187509"/>
            <a:ext cx="9144000" cy="584776"/>
          </a:xfrm>
          <a:prstGeom prst="rect">
            <a:avLst/>
          </a:prstGeom>
          <a:noFill/>
        </p:spPr>
        <p:txBody>
          <a:bodyPr wrap="square" rtlCol="0">
            <a:spAutoFit/>
          </a:bodyPr>
          <a:lstStyle/>
          <a:p>
            <a:pPr algn="ctr"/>
            <a:r>
              <a:rPr lang="en-GB" sz="3200" dirty="0">
                <a:solidFill>
                  <a:srgbClr val="002060"/>
                </a:solidFill>
              </a:rPr>
              <a:t>…which demands </a:t>
            </a:r>
            <a:r>
              <a:rPr lang="en-GB" sz="3200" i="1" dirty="0">
                <a:solidFill>
                  <a:srgbClr val="002060"/>
                </a:solidFill>
              </a:rPr>
              <a:t>inter</a:t>
            </a:r>
            <a:r>
              <a:rPr lang="en-GB" sz="3200" dirty="0">
                <a:solidFill>
                  <a:srgbClr val="002060"/>
                </a:solidFill>
              </a:rPr>
              <a:t>-disciplinary working…</a:t>
            </a:r>
          </a:p>
        </p:txBody>
      </p:sp>
    </p:spTree>
    <p:extLst>
      <p:ext uri="{BB962C8B-B14F-4D97-AF65-F5344CB8AC3E}">
        <p14:creationId xmlns:p14="http://schemas.microsoft.com/office/powerpoint/2010/main" val="3454339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5753100" y="3556000"/>
            <a:ext cx="342900" cy="685800"/>
          </a:xfrm>
          <a:prstGeom prst="line">
            <a:avLst/>
          </a:prstGeom>
          <a:ln w="9525" cmpd="sng">
            <a:solidFill>
              <a:srgbClr val="000000"/>
            </a:solidFill>
          </a:ln>
          <a:effectLst>
            <a:outerShdw blurRad="53975" dir="5400000" sx="107000" sy="107000" rotWithShape="0">
              <a:srgbClr val="000000">
                <a:alpha val="86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5524500" y="30988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flipV="1">
            <a:off x="4953000" y="3327400"/>
            <a:ext cx="228600" cy="2286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5295900" y="3670300"/>
            <a:ext cx="457200" cy="457200"/>
          </a:xfrm>
          <a:prstGeom prst="line">
            <a:avLst/>
          </a:prstGeom>
          <a:ln w="6350" cmpd="sng">
            <a:solidFill>
              <a:srgbClr val="000000"/>
            </a:solidFill>
          </a:ln>
          <a:effectLst>
            <a:outerShdw blurRad="222250" dist="1397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181600" y="4127500"/>
            <a:ext cx="114300" cy="228600"/>
          </a:xfrm>
          <a:prstGeom prst="line">
            <a:avLst/>
          </a:prstGeom>
          <a:ln w="12700" cmpd="sng">
            <a:solidFill>
              <a:srgbClr val="000000"/>
            </a:solidFill>
          </a:ln>
          <a:effectLst>
            <a:outerShdw blurRad="136525" dist="25400" dir="5400000" sx="102000" sy="102000" rotWithShape="0">
              <a:srgbClr val="000000">
                <a:alpha val="95000"/>
              </a:srgbClr>
            </a:outerShdw>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5766435" y="201549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p:cNvSpPr/>
          <p:nvPr/>
        </p:nvSpPr>
        <p:spPr>
          <a:xfrm>
            <a:off x="6923405" y="261747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p:cNvSpPr/>
          <p:nvPr/>
        </p:nvSpPr>
        <p:spPr>
          <a:xfrm>
            <a:off x="7122795" y="410972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p:cNvSpPr/>
          <p:nvPr/>
        </p:nvSpPr>
        <p:spPr>
          <a:xfrm>
            <a:off x="4521200" y="2223135"/>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p:cNvSpPr/>
          <p:nvPr/>
        </p:nvSpPr>
        <p:spPr>
          <a:xfrm>
            <a:off x="3467100" y="320675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p:cNvSpPr/>
          <p:nvPr/>
        </p:nvSpPr>
        <p:spPr>
          <a:xfrm>
            <a:off x="5898515" y="494792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p:cNvSpPr/>
          <p:nvPr/>
        </p:nvSpPr>
        <p:spPr>
          <a:xfrm>
            <a:off x="3857625" y="4675505"/>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7" name="Straight Arrow Connector 26"/>
          <p:cNvCxnSpPr/>
          <p:nvPr/>
        </p:nvCxnSpPr>
        <p:spPr>
          <a:xfrm flipH="1">
            <a:off x="6029960" y="2846071"/>
            <a:ext cx="866140" cy="635635"/>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H="1" flipV="1">
            <a:off x="5898515" y="3957320"/>
            <a:ext cx="1150620" cy="2286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H="1" flipV="1">
            <a:off x="5638800" y="4235450"/>
            <a:ext cx="335280" cy="6858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flipV="1">
            <a:off x="4135120" y="4127500"/>
            <a:ext cx="754380" cy="5715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3733800" y="3401060"/>
            <a:ext cx="1143000" cy="23495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flipH="1">
            <a:off x="5524500" y="2292350"/>
            <a:ext cx="342900" cy="103505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a:off x="4724401" y="2451735"/>
            <a:ext cx="382905" cy="79756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sp>
        <p:nvSpPr>
          <p:cNvPr id="34" name="8-Point Star 33"/>
          <p:cNvSpPr/>
          <p:nvPr/>
        </p:nvSpPr>
        <p:spPr>
          <a:xfrm>
            <a:off x="4838701" y="1149350"/>
            <a:ext cx="440055" cy="457200"/>
          </a:xfrm>
          <a:prstGeom prst="star8">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Left-Right Arrow 37"/>
          <p:cNvSpPr/>
          <p:nvPr/>
        </p:nvSpPr>
        <p:spPr>
          <a:xfrm rot="7464464">
            <a:off x="3234691" y="2273936"/>
            <a:ext cx="2061845" cy="97155"/>
          </a:xfrm>
          <a:prstGeom prst="leftRightArrow">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 name="Left-Right Arrow 38"/>
          <p:cNvSpPr/>
          <p:nvPr/>
        </p:nvSpPr>
        <p:spPr>
          <a:xfrm rot="6789440">
            <a:off x="4484371" y="1852931"/>
            <a:ext cx="720725" cy="99695"/>
          </a:xfrm>
          <a:prstGeom prst="leftRightArrow">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Left-Right Arrow 39"/>
          <p:cNvSpPr/>
          <p:nvPr/>
        </p:nvSpPr>
        <p:spPr>
          <a:xfrm rot="2677818">
            <a:off x="5100956" y="1726565"/>
            <a:ext cx="720725" cy="132080"/>
          </a:xfrm>
          <a:prstGeom prst="leftRightArrow">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Left-Right Arrow 40"/>
          <p:cNvSpPr/>
          <p:nvPr/>
        </p:nvSpPr>
        <p:spPr>
          <a:xfrm rot="2112139">
            <a:off x="5107305" y="1945006"/>
            <a:ext cx="1983740" cy="111125"/>
          </a:xfrm>
          <a:prstGeom prst="leftRightArrow">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42" name="Straight Arrow Connector 41"/>
          <p:cNvCxnSpPr/>
          <p:nvPr/>
        </p:nvCxnSpPr>
        <p:spPr>
          <a:xfrm flipV="1">
            <a:off x="3695700" y="2406650"/>
            <a:ext cx="914400" cy="91440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3" name="Straight Arrow Connector 42"/>
          <p:cNvCxnSpPr/>
          <p:nvPr/>
        </p:nvCxnSpPr>
        <p:spPr>
          <a:xfrm flipV="1">
            <a:off x="4764406" y="2178050"/>
            <a:ext cx="1001395" cy="11430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4" name="Straight Arrow Connector 43"/>
          <p:cNvCxnSpPr/>
          <p:nvPr/>
        </p:nvCxnSpPr>
        <p:spPr>
          <a:xfrm>
            <a:off x="5995036" y="2223136"/>
            <a:ext cx="901065" cy="526415"/>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a:off x="7010400" y="2863850"/>
            <a:ext cx="193040" cy="124587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a:off x="3581400" y="3481071"/>
            <a:ext cx="342900" cy="1217295"/>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flipV="1">
            <a:off x="6127115" y="4241800"/>
            <a:ext cx="995680" cy="70612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8" name="Straight Arrow Connector 47"/>
          <p:cNvCxnSpPr/>
          <p:nvPr/>
        </p:nvCxnSpPr>
        <p:spPr>
          <a:xfrm>
            <a:off x="4135120" y="4826635"/>
            <a:ext cx="1732280" cy="20828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sp>
        <p:nvSpPr>
          <p:cNvPr id="49" name="Rectangle 48"/>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0" name="Rectangle 49"/>
          <p:cNvSpPr>
            <a:spLocks noChangeArrowheads="1"/>
          </p:cNvSpPr>
          <p:nvPr/>
        </p:nvSpPr>
        <p:spPr bwMode="auto">
          <a:xfrm>
            <a:off x="1524001" y="5011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1" name="Rectangle 50"/>
          <p:cNvSpPr>
            <a:spLocks noChangeArrowheads="1"/>
          </p:cNvSpPr>
          <p:nvPr/>
        </p:nvSpPr>
        <p:spPr bwMode="auto">
          <a:xfrm>
            <a:off x="1524001" y="9583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cxnSp>
        <p:nvCxnSpPr>
          <p:cNvPr id="52" name="Straight Connector 51"/>
          <p:cNvCxnSpPr/>
          <p:nvPr/>
        </p:nvCxnSpPr>
        <p:spPr>
          <a:xfrm>
            <a:off x="5524500" y="3098800"/>
            <a:ext cx="571500" cy="457200"/>
          </a:xfrm>
          <a:prstGeom prst="line">
            <a:avLst/>
          </a:prstGeom>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flipH="1">
            <a:off x="4953000" y="3098800"/>
            <a:ext cx="571500" cy="228600"/>
          </a:xfrm>
          <a:prstGeom prst="line">
            <a:avLst/>
          </a:prstGeom>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flipH="1">
            <a:off x="4724400" y="33274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a:off x="4724400" y="3898900"/>
            <a:ext cx="457200" cy="45720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5181600" y="4241800"/>
            <a:ext cx="571500" cy="114300"/>
          </a:xfrm>
          <a:prstGeom prst="line">
            <a:avLst/>
          </a:prstGeom>
          <a:ln w="12700" cmpd="sng">
            <a:solidFill>
              <a:srgbClr val="000000"/>
            </a:solidFill>
          </a:ln>
          <a:effectLst>
            <a:outerShdw blurRad="69850" dir="16200000" sx="89000" sy="890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5753100" y="3556000"/>
            <a:ext cx="342900" cy="114300"/>
          </a:xfrm>
          <a:prstGeom prst="line">
            <a:avLst/>
          </a:prstGeom>
          <a:ln w="9525" cmpd="sng">
            <a:solidFill>
              <a:srgbClr val="000000"/>
            </a:solidFill>
          </a:ln>
          <a:effectLst>
            <a:outerShdw blurRad="111125" dist="254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753100" y="3663950"/>
            <a:ext cx="0" cy="571500"/>
          </a:xfrm>
          <a:prstGeom prst="line">
            <a:avLst/>
          </a:prstGeom>
          <a:ln w="9525" cmpd="sng">
            <a:solidFill>
              <a:srgbClr val="000000"/>
            </a:solidFill>
          </a:ln>
          <a:effectLst>
            <a:outerShdw blurRad="136525" dir="5400000" sx="115000" sy="115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5181600" y="3092450"/>
            <a:ext cx="342900" cy="4572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5181600" y="3556000"/>
            <a:ext cx="571500" cy="1143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4724400" y="3556000"/>
            <a:ext cx="457200" cy="342900"/>
          </a:xfrm>
          <a:prstGeom prst="line">
            <a:avLst/>
          </a:prstGeom>
          <a:ln w="3175" cmpd="sng"/>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4724400" y="3898900"/>
            <a:ext cx="571500" cy="228600"/>
          </a:xfrm>
          <a:prstGeom prst="line">
            <a:avLst/>
          </a:prstGeom>
          <a:ln w="9525" cmpd="sng">
            <a:solidFill>
              <a:schemeClr val="tx1"/>
            </a:solidFill>
          </a:ln>
          <a:effectLst>
            <a:outerShdw blurRad="165100" dist="25400" dir="5400000" rotWithShape="0">
              <a:srgbClr val="000000">
                <a:alpha val="91000"/>
              </a:srgbClr>
            </a:outerShdw>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181600" y="3556000"/>
            <a:ext cx="114300" cy="5715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95900" y="4127500"/>
            <a:ext cx="457200" cy="114300"/>
          </a:xfrm>
          <a:prstGeom prst="line">
            <a:avLst/>
          </a:prstGeom>
          <a:ln w="12700" cmpd="sng">
            <a:solidFill>
              <a:srgbClr val="000000"/>
            </a:solidFill>
          </a:ln>
          <a:effectLst>
            <a:outerShdw blurRad="50800" dist="38100" dir="2700000" sx="89000" sy="89000" algn="tl" rotWithShape="0">
              <a:prstClr val="black">
                <a:alpha val="86000"/>
              </a:prstClr>
            </a:outerShdw>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4052748" y="2451735"/>
            <a:ext cx="582753" cy="2257248"/>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sp>
        <p:nvSpPr>
          <p:cNvPr id="66" name="TextBox 65"/>
          <p:cNvSpPr txBox="1"/>
          <p:nvPr/>
        </p:nvSpPr>
        <p:spPr>
          <a:xfrm>
            <a:off x="1234440" y="493934"/>
            <a:ext cx="9144000" cy="584775"/>
          </a:xfrm>
          <a:prstGeom prst="rect">
            <a:avLst/>
          </a:prstGeom>
          <a:noFill/>
        </p:spPr>
        <p:txBody>
          <a:bodyPr wrap="square" rtlCol="0">
            <a:spAutoFit/>
          </a:bodyPr>
          <a:lstStyle/>
          <a:p>
            <a:pPr algn="ctr"/>
            <a:r>
              <a:rPr lang="en-GB" sz="3200" dirty="0">
                <a:solidFill>
                  <a:srgbClr val="002060"/>
                </a:solidFill>
              </a:rPr>
              <a:t>This can still leave key people out of the picture…</a:t>
            </a:r>
          </a:p>
        </p:txBody>
      </p:sp>
      <p:sp>
        <p:nvSpPr>
          <p:cNvPr id="68" name="Oval 67"/>
          <p:cNvSpPr/>
          <p:nvPr/>
        </p:nvSpPr>
        <p:spPr>
          <a:xfrm>
            <a:off x="6713084" y="1564005"/>
            <a:ext cx="228600" cy="228600"/>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0" name="Oval 69"/>
          <p:cNvSpPr/>
          <p:nvPr/>
        </p:nvSpPr>
        <p:spPr>
          <a:xfrm>
            <a:off x="3365679" y="1716405"/>
            <a:ext cx="228600" cy="228600"/>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2" name="Oval 71"/>
          <p:cNvSpPr/>
          <p:nvPr/>
        </p:nvSpPr>
        <p:spPr>
          <a:xfrm>
            <a:off x="3071664" y="5176091"/>
            <a:ext cx="228600" cy="228600"/>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3" name="Oval 72"/>
          <p:cNvSpPr/>
          <p:nvPr/>
        </p:nvSpPr>
        <p:spPr>
          <a:xfrm>
            <a:off x="6580762" y="5709285"/>
            <a:ext cx="228600" cy="228600"/>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1204569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5753100" y="3556000"/>
            <a:ext cx="342900" cy="685800"/>
          </a:xfrm>
          <a:prstGeom prst="line">
            <a:avLst/>
          </a:prstGeom>
          <a:ln w="9525" cmpd="sng">
            <a:solidFill>
              <a:srgbClr val="000000"/>
            </a:solidFill>
          </a:ln>
          <a:effectLst>
            <a:outerShdw blurRad="53975" dir="5400000" sx="107000" sy="107000" rotWithShape="0">
              <a:srgbClr val="000000">
                <a:alpha val="86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5524500" y="30988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flipV="1">
            <a:off x="4953000" y="3327400"/>
            <a:ext cx="228600" cy="2286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5295900" y="3670300"/>
            <a:ext cx="457200" cy="457200"/>
          </a:xfrm>
          <a:prstGeom prst="line">
            <a:avLst/>
          </a:prstGeom>
          <a:ln w="6350" cmpd="sng">
            <a:solidFill>
              <a:srgbClr val="000000"/>
            </a:solidFill>
          </a:ln>
          <a:effectLst>
            <a:outerShdw blurRad="222250" dist="1397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181600" y="4127500"/>
            <a:ext cx="114300" cy="228600"/>
          </a:xfrm>
          <a:prstGeom prst="line">
            <a:avLst/>
          </a:prstGeom>
          <a:ln w="12700" cmpd="sng">
            <a:solidFill>
              <a:srgbClr val="000000"/>
            </a:solidFill>
          </a:ln>
          <a:effectLst>
            <a:outerShdw blurRad="136525" dist="25400" dir="5400000" sx="102000" sy="102000" rotWithShape="0">
              <a:srgbClr val="000000">
                <a:alpha val="95000"/>
              </a:srgbClr>
            </a:outerShdw>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5766435" y="201549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p:cNvSpPr/>
          <p:nvPr/>
        </p:nvSpPr>
        <p:spPr>
          <a:xfrm>
            <a:off x="6923405" y="261747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p:cNvSpPr/>
          <p:nvPr/>
        </p:nvSpPr>
        <p:spPr>
          <a:xfrm>
            <a:off x="7122795" y="410972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p:cNvSpPr/>
          <p:nvPr/>
        </p:nvSpPr>
        <p:spPr>
          <a:xfrm>
            <a:off x="4521200" y="2223135"/>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p:cNvSpPr/>
          <p:nvPr/>
        </p:nvSpPr>
        <p:spPr>
          <a:xfrm>
            <a:off x="3467100" y="320675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p:cNvSpPr/>
          <p:nvPr/>
        </p:nvSpPr>
        <p:spPr>
          <a:xfrm>
            <a:off x="5898515" y="494792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p:cNvSpPr/>
          <p:nvPr/>
        </p:nvSpPr>
        <p:spPr>
          <a:xfrm>
            <a:off x="3857625" y="4675505"/>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7" name="Straight Arrow Connector 26"/>
          <p:cNvCxnSpPr/>
          <p:nvPr/>
        </p:nvCxnSpPr>
        <p:spPr>
          <a:xfrm flipH="1">
            <a:off x="6029960" y="2846071"/>
            <a:ext cx="866140" cy="635635"/>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H="1" flipV="1">
            <a:off x="5898515" y="3957320"/>
            <a:ext cx="1150620" cy="2286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H="1" flipV="1">
            <a:off x="5638800" y="4235450"/>
            <a:ext cx="335280" cy="6858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flipV="1">
            <a:off x="4135120" y="4127500"/>
            <a:ext cx="754380" cy="5715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3733800" y="3401060"/>
            <a:ext cx="1143000" cy="23495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flipH="1">
            <a:off x="5524500" y="2292350"/>
            <a:ext cx="342900" cy="103505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a:off x="4724401" y="2451735"/>
            <a:ext cx="382905" cy="79756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sp>
        <p:nvSpPr>
          <p:cNvPr id="34" name="8-Point Star 33"/>
          <p:cNvSpPr/>
          <p:nvPr/>
        </p:nvSpPr>
        <p:spPr>
          <a:xfrm>
            <a:off x="4838701" y="1149350"/>
            <a:ext cx="440055" cy="457200"/>
          </a:xfrm>
          <a:prstGeom prst="star8">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Curved Left Arrow 34"/>
          <p:cNvSpPr/>
          <p:nvPr/>
        </p:nvSpPr>
        <p:spPr>
          <a:xfrm>
            <a:off x="5507355" y="1191895"/>
            <a:ext cx="2171700" cy="5143500"/>
          </a:xfrm>
          <a:prstGeom prst="curvedLeftArrow">
            <a:avLst>
              <a:gd name="adj1" fmla="val 6292"/>
              <a:gd name="adj2" fmla="val 19439"/>
              <a:gd name="adj3" fmla="val 26251"/>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8-Point Star 35"/>
          <p:cNvSpPr/>
          <p:nvPr/>
        </p:nvSpPr>
        <p:spPr>
          <a:xfrm>
            <a:off x="4879976" y="5823585"/>
            <a:ext cx="440055" cy="457200"/>
          </a:xfrm>
          <a:prstGeom prst="star8">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Curved Left Arrow 36"/>
          <p:cNvSpPr/>
          <p:nvPr/>
        </p:nvSpPr>
        <p:spPr>
          <a:xfrm rot="10800000">
            <a:off x="2572386" y="1116965"/>
            <a:ext cx="2077085" cy="5143500"/>
          </a:xfrm>
          <a:prstGeom prst="curvedLeftArrow">
            <a:avLst>
              <a:gd name="adj1" fmla="val 6295"/>
              <a:gd name="adj2" fmla="val 19439"/>
              <a:gd name="adj3" fmla="val 25417"/>
            </a:avLst>
          </a:prstGeom>
          <a:ln>
            <a:headEnd type="none"/>
            <a:tailEnd type="none"/>
          </a:ln>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Left-Right Arrow 37"/>
          <p:cNvSpPr/>
          <p:nvPr/>
        </p:nvSpPr>
        <p:spPr>
          <a:xfrm rot="7464464">
            <a:off x="3234691" y="2273936"/>
            <a:ext cx="2061845" cy="97155"/>
          </a:xfrm>
          <a:prstGeom prst="leftRightArrow">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 name="Left-Right Arrow 38"/>
          <p:cNvSpPr/>
          <p:nvPr/>
        </p:nvSpPr>
        <p:spPr>
          <a:xfrm rot="6789440">
            <a:off x="4484371" y="1852931"/>
            <a:ext cx="720725" cy="99695"/>
          </a:xfrm>
          <a:prstGeom prst="leftRightArrow">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Left-Right Arrow 39"/>
          <p:cNvSpPr/>
          <p:nvPr/>
        </p:nvSpPr>
        <p:spPr>
          <a:xfrm rot="2677818">
            <a:off x="5100956" y="1726565"/>
            <a:ext cx="720725" cy="132080"/>
          </a:xfrm>
          <a:prstGeom prst="leftRightArrow">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Left-Right Arrow 40"/>
          <p:cNvSpPr/>
          <p:nvPr/>
        </p:nvSpPr>
        <p:spPr>
          <a:xfrm rot="2112139">
            <a:off x="5107305" y="1945006"/>
            <a:ext cx="1983740" cy="111125"/>
          </a:xfrm>
          <a:prstGeom prst="leftRightArrow">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42" name="Straight Arrow Connector 41"/>
          <p:cNvCxnSpPr/>
          <p:nvPr/>
        </p:nvCxnSpPr>
        <p:spPr>
          <a:xfrm flipV="1">
            <a:off x="3695700" y="2406650"/>
            <a:ext cx="914400" cy="91440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3" name="Straight Arrow Connector 42"/>
          <p:cNvCxnSpPr/>
          <p:nvPr/>
        </p:nvCxnSpPr>
        <p:spPr>
          <a:xfrm flipV="1">
            <a:off x="4764406" y="2178050"/>
            <a:ext cx="1001395" cy="11430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4" name="Straight Arrow Connector 43"/>
          <p:cNvCxnSpPr/>
          <p:nvPr/>
        </p:nvCxnSpPr>
        <p:spPr>
          <a:xfrm>
            <a:off x="5995036" y="2223136"/>
            <a:ext cx="901065" cy="526415"/>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a:off x="7010400" y="2863850"/>
            <a:ext cx="193040" cy="124587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a:off x="3581400" y="3481071"/>
            <a:ext cx="342900" cy="1217295"/>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flipV="1">
            <a:off x="6127115" y="4241800"/>
            <a:ext cx="995680" cy="70612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8" name="Straight Arrow Connector 47"/>
          <p:cNvCxnSpPr/>
          <p:nvPr/>
        </p:nvCxnSpPr>
        <p:spPr>
          <a:xfrm>
            <a:off x="4135120" y="4826635"/>
            <a:ext cx="1732280" cy="20828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sp>
        <p:nvSpPr>
          <p:cNvPr id="49" name="Rectangle 48"/>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0" name="Rectangle 49"/>
          <p:cNvSpPr>
            <a:spLocks noChangeArrowheads="1"/>
          </p:cNvSpPr>
          <p:nvPr/>
        </p:nvSpPr>
        <p:spPr bwMode="auto">
          <a:xfrm>
            <a:off x="1524001" y="5011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1" name="Rectangle 50"/>
          <p:cNvSpPr>
            <a:spLocks noChangeArrowheads="1"/>
          </p:cNvSpPr>
          <p:nvPr/>
        </p:nvSpPr>
        <p:spPr bwMode="auto">
          <a:xfrm>
            <a:off x="1524001" y="9583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cxnSp>
        <p:nvCxnSpPr>
          <p:cNvPr id="52" name="Straight Connector 51"/>
          <p:cNvCxnSpPr/>
          <p:nvPr/>
        </p:nvCxnSpPr>
        <p:spPr>
          <a:xfrm>
            <a:off x="5524500" y="3098800"/>
            <a:ext cx="571500" cy="457200"/>
          </a:xfrm>
          <a:prstGeom prst="line">
            <a:avLst/>
          </a:prstGeom>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flipH="1">
            <a:off x="4953000" y="3098800"/>
            <a:ext cx="571500" cy="228600"/>
          </a:xfrm>
          <a:prstGeom prst="line">
            <a:avLst/>
          </a:prstGeom>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flipH="1">
            <a:off x="4724400" y="33274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a:off x="4724400" y="3898900"/>
            <a:ext cx="457200" cy="45720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5181600" y="4241800"/>
            <a:ext cx="571500" cy="114300"/>
          </a:xfrm>
          <a:prstGeom prst="line">
            <a:avLst/>
          </a:prstGeom>
          <a:ln w="12700" cmpd="sng">
            <a:solidFill>
              <a:srgbClr val="000000"/>
            </a:solidFill>
          </a:ln>
          <a:effectLst>
            <a:outerShdw blurRad="69850" dir="16200000" sx="89000" sy="890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5753100" y="3556000"/>
            <a:ext cx="342900" cy="114300"/>
          </a:xfrm>
          <a:prstGeom prst="line">
            <a:avLst/>
          </a:prstGeom>
          <a:ln w="9525" cmpd="sng">
            <a:solidFill>
              <a:srgbClr val="000000"/>
            </a:solidFill>
          </a:ln>
          <a:effectLst>
            <a:outerShdw blurRad="111125" dist="254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753100" y="3663950"/>
            <a:ext cx="0" cy="571500"/>
          </a:xfrm>
          <a:prstGeom prst="line">
            <a:avLst/>
          </a:prstGeom>
          <a:ln w="9525" cmpd="sng">
            <a:solidFill>
              <a:srgbClr val="000000"/>
            </a:solidFill>
          </a:ln>
          <a:effectLst>
            <a:outerShdw blurRad="136525" dir="5400000" sx="115000" sy="115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5181600" y="3092450"/>
            <a:ext cx="342900" cy="4572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5181600" y="3556000"/>
            <a:ext cx="571500" cy="1143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4724400" y="3556000"/>
            <a:ext cx="457200" cy="342900"/>
          </a:xfrm>
          <a:prstGeom prst="line">
            <a:avLst/>
          </a:prstGeom>
          <a:ln w="3175" cmpd="sng"/>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4724400" y="3898900"/>
            <a:ext cx="571500" cy="228600"/>
          </a:xfrm>
          <a:prstGeom prst="line">
            <a:avLst/>
          </a:prstGeom>
          <a:ln w="9525" cmpd="sng">
            <a:solidFill>
              <a:schemeClr val="tx1"/>
            </a:solidFill>
          </a:ln>
          <a:effectLst>
            <a:outerShdw blurRad="165100" dist="25400" dir="5400000" rotWithShape="0">
              <a:srgbClr val="000000">
                <a:alpha val="91000"/>
              </a:srgbClr>
            </a:outerShdw>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181600" y="3556000"/>
            <a:ext cx="114300" cy="5715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95900" y="4127500"/>
            <a:ext cx="457200" cy="114300"/>
          </a:xfrm>
          <a:prstGeom prst="line">
            <a:avLst/>
          </a:prstGeom>
          <a:ln w="12700" cmpd="sng">
            <a:solidFill>
              <a:srgbClr val="000000"/>
            </a:solidFill>
          </a:ln>
          <a:effectLst>
            <a:outerShdw blurRad="50800" dist="38100" dir="2700000" sx="89000" sy="89000" algn="tl" rotWithShape="0">
              <a:prstClr val="black">
                <a:alpha val="86000"/>
              </a:prstClr>
            </a:outerShdw>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4052748" y="2451735"/>
            <a:ext cx="582753" cy="2257248"/>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sp>
        <p:nvSpPr>
          <p:cNvPr id="66" name="TextBox 65"/>
          <p:cNvSpPr txBox="1"/>
          <p:nvPr/>
        </p:nvSpPr>
        <p:spPr>
          <a:xfrm>
            <a:off x="725020" y="341413"/>
            <a:ext cx="10399059" cy="584775"/>
          </a:xfrm>
          <a:prstGeom prst="rect">
            <a:avLst/>
          </a:prstGeom>
          <a:noFill/>
        </p:spPr>
        <p:txBody>
          <a:bodyPr wrap="square" rtlCol="0">
            <a:spAutoFit/>
          </a:bodyPr>
          <a:lstStyle/>
          <a:p>
            <a:pPr algn="ctr"/>
            <a:r>
              <a:rPr lang="en-GB" sz="3200" dirty="0">
                <a:solidFill>
                  <a:srgbClr val="002060"/>
                </a:solidFill>
              </a:rPr>
              <a:t>…hence the need for  </a:t>
            </a:r>
            <a:r>
              <a:rPr lang="en-GB" sz="3200" i="1" dirty="0">
                <a:solidFill>
                  <a:srgbClr val="002060"/>
                </a:solidFill>
              </a:rPr>
              <a:t>trans-disciplinary</a:t>
            </a:r>
            <a:r>
              <a:rPr lang="en-GB" sz="3200" dirty="0">
                <a:solidFill>
                  <a:srgbClr val="002060"/>
                </a:solidFill>
              </a:rPr>
              <a:t> thinking and working</a:t>
            </a:r>
          </a:p>
        </p:txBody>
      </p:sp>
      <p:sp>
        <p:nvSpPr>
          <p:cNvPr id="68" name="Oval 67"/>
          <p:cNvSpPr/>
          <p:nvPr/>
        </p:nvSpPr>
        <p:spPr>
          <a:xfrm>
            <a:off x="3071664" y="5176091"/>
            <a:ext cx="228600" cy="228600"/>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9" name="Oval 68"/>
          <p:cNvSpPr/>
          <p:nvPr/>
        </p:nvSpPr>
        <p:spPr>
          <a:xfrm>
            <a:off x="3365679" y="1716405"/>
            <a:ext cx="228600" cy="228600"/>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0" name="Oval 69"/>
          <p:cNvSpPr/>
          <p:nvPr/>
        </p:nvSpPr>
        <p:spPr>
          <a:xfrm>
            <a:off x="6713084" y="1564005"/>
            <a:ext cx="228600" cy="228600"/>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1" name="Oval 70"/>
          <p:cNvSpPr/>
          <p:nvPr/>
        </p:nvSpPr>
        <p:spPr>
          <a:xfrm>
            <a:off x="6580762" y="5709285"/>
            <a:ext cx="228600" cy="228600"/>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4174486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5000">
              <a:schemeClr val="bg1"/>
            </a:gs>
            <a:gs pos="59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3479894" y="0"/>
            <a:ext cx="5425998" cy="6858000"/>
          </a:xfrm>
          <a:prstGeom prst="rect">
            <a:avLst/>
          </a:prstGeom>
          <a:noFill/>
          <a:ln>
            <a:noFill/>
          </a:ln>
        </p:spPr>
      </p:pic>
      <p:sp>
        <p:nvSpPr>
          <p:cNvPr id="3" name="Rectangle 2"/>
          <p:cNvSpPr/>
          <p:nvPr/>
        </p:nvSpPr>
        <p:spPr>
          <a:xfrm>
            <a:off x="5999046" y="6457890"/>
            <a:ext cx="2906846" cy="400110"/>
          </a:xfrm>
          <a:prstGeom prst="rect">
            <a:avLst/>
          </a:prstGeom>
        </p:spPr>
        <p:txBody>
          <a:bodyPr wrap="square">
            <a:spAutoFit/>
          </a:bodyPr>
          <a:lstStyle/>
          <a:p>
            <a:pPr algn="r"/>
            <a:r>
              <a:rPr lang="en-GB" sz="2000" dirty="0" err="1"/>
              <a:t>Vare</a:t>
            </a:r>
            <a:r>
              <a:rPr lang="en-GB" sz="2000" dirty="0"/>
              <a:t> (2014)</a:t>
            </a:r>
          </a:p>
        </p:txBody>
      </p:sp>
    </p:spTree>
    <p:extLst>
      <p:ext uri="{BB962C8B-B14F-4D97-AF65-F5344CB8AC3E}">
        <p14:creationId xmlns:p14="http://schemas.microsoft.com/office/powerpoint/2010/main" val="84808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GB" b="1" dirty="0">
                <a:solidFill>
                  <a:srgbClr val="000000"/>
                </a:solidFill>
              </a:rPr>
              <a:t>Futures</a:t>
            </a:r>
            <a:r>
              <a:rPr lang="en-GB" dirty="0">
                <a:solidFill>
                  <a:srgbClr val="000000"/>
                </a:solidFill>
              </a:rPr>
              <a:t> – imagining different possibilities for the future and describing their consequences </a:t>
            </a:r>
            <a:br>
              <a:rPr lang="en-GB" dirty="0">
                <a:solidFill>
                  <a:srgbClr val="000000"/>
                </a:solidFill>
              </a:rPr>
            </a:br>
            <a:endParaRPr lang="en-GB" dirty="0">
              <a:solidFill>
                <a:srgbClr val="000000"/>
              </a:solidFill>
            </a:endParaRPr>
          </a:p>
          <a:p>
            <a:pPr marL="0" indent="0">
              <a:lnSpc>
                <a:spcPct val="80000"/>
              </a:lnSpc>
              <a:buFont typeface="Arial" panose="020B0604020202020204" pitchFamily="34" charset="0"/>
              <a:buNone/>
            </a:pPr>
            <a:r>
              <a:rPr lang="en-GB" b="1" dirty="0">
                <a:solidFill>
                  <a:srgbClr val="000000"/>
                </a:solidFill>
              </a:rPr>
              <a:t>Empathy</a:t>
            </a:r>
            <a:r>
              <a:rPr lang="en-GB" dirty="0">
                <a:solidFill>
                  <a:srgbClr val="000000"/>
                </a:solidFill>
              </a:rPr>
              <a:t> – understanding the centrality of emotions to learning; seeing situations as others do </a:t>
            </a:r>
          </a:p>
          <a:p>
            <a:pPr marL="0" indent="0">
              <a:lnSpc>
                <a:spcPct val="80000"/>
              </a:lnSpc>
              <a:buFont typeface="Arial" panose="020B0604020202020204" pitchFamily="34" charset="0"/>
              <a:buNone/>
            </a:pPr>
            <a:endParaRPr lang="en-GB" dirty="0">
              <a:solidFill>
                <a:srgbClr val="000000"/>
              </a:solidFill>
            </a:endParaRPr>
          </a:p>
          <a:p>
            <a:pPr marL="0" indent="0">
              <a:lnSpc>
                <a:spcPct val="80000"/>
              </a:lnSpc>
              <a:buFont typeface="Arial" panose="020B0604020202020204" pitchFamily="34" charset="0"/>
              <a:buNone/>
            </a:pPr>
            <a:r>
              <a:rPr lang="en-GB" b="1" dirty="0">
                <a:solidFill>
                  <a:srgbClr val="000000"/>
                </a:solidFill>
              </a:rPr>
              <a:t>Innovation</a:t>
            </a:r>
            <a:r>
              <a:rPr lang="en-GB" dirty="0">
                <a:solidFill>
                  <a:srgbClr val="000000"/>
                </a:solidFill>
              </a:rPr>
              <a:t> – considering new ideas while learning from the past </a:t>
            </a:r>
            <a:br>
              <a:rPr lang="en-GB" dirty="0">
                <a:solidFill>
                  <a:srgbClr val="000000"/>
                </a:solidFill>
              </a:rPr>
            </a:br>
            <a:endParaRPr lang="en-GB" dirty="0">
              <a:solidFill>
                <a:srgbClr val="000000"/>
              </a:solidFill>
            </a:endParaRPr>
          </a:p>
          <a:p>
            <a:pPr marL="0" indent="0">
              <a:lnSpc>
                <a:spcPct val="80000"/>
              </a:lnSpc>
              <a:buFont typeface="Arial" panose="020B0604020202020204" pitchFamily="34" charset="0"/>
              <a:buNone/>
            </a:pPr>
            <a:r>
              <a:rPr lang="en-GB" b="1" dirty="0">
                <a:solidFill>
                  <a:srgbClr val="000000"/>
                </a:solidFill>
              </a:rPr>
              <a:t>Responsibility</a:t>
            </a:r>
            <a:r>
              <a:rPr lang="en-GB" dirty="0">
                <a:solidFill>
                  <a:srgbClr val="000000"/>
                </a:solidFill>
              </a:rPr>
              <a:t> – being personally responsible and transparent in how we work </a:t>
            </a:r>
          </a:p>
        </p:txBody>
      </p:sp>
      <p:sp>
        <p:nvSpPr>
          <p:cNvPr id="3" name="Title 1"/>
          <p:cNvSpPr txBox="1">
            <a:spLocks/>
          </p:cNvSpPr>
          <p:nvPr/>
        </p:nvSpPr>
        <p:spPr>
          <a:xfrm>
            <a:off x="697099" y="34609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solidFill>
                  <a:srgbClr val="C00000"/>
                </a:solidFill>
              </a:rPr>
              <a:t>Envisioning</a:t>
            </a:r>
            <a:r>
              <a:rPr lang="en-GB" dirty="0">
                <a:solidFill>
                  <a:srgbClr val="C00000"/>
                </a:solidFill>
              </a:rPr>
              <a:t> </a:t>
            </a:r>
            <a:r>
              <a:rPr lang="en-GB" sz="6000" b="1" dirty="0">
                <a:solidFill>
                  <a:srgbClr val="C00000"/>
                </a:solidFill>
              </a:rPr>
              <a:t>change</a:t>
            </a:r>
            <a:endParaRPr lang="en-GB" dirty="0">
              <a:solidFill>
                <a:srgbClr val="C00000"/>
              </a:solidFill>
            </a:endParaRPr>
          </a:p>
        </p:txBody>
      </p:sp>
    </p:spTree>
    <p:extLst>
      <p:ext uri="{BB962C8B-B14F-4D97-AF65-F5344CB8AC3E}">
        <p14:creationId xmlns:p14="http://schemas.microsoft.com/office/powerpoint/2010/main" val="364980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7568" y="404665"/>
            <a:ext cx="8028384" cy="984885"/>
          </a:xfrm>
          <a:prstGeom prst="rect">
            <a:avLst/>
          </a:prstGeom>
          <a:noFill/>
        </p:spPr>
        <p:txBody>
          <a:bodyPr wrap="square" rtlCol="0">
            <a:spAutoFit/>
          </a:bodyPr>
          <a:lstStyle/>
          <a:p>
            <a:pPr algn="ctr"/>
            <a:r>
              <a:rPr lang="en-GB" sz="4000" b="1" dirty="0"/>
              <a:t>Futures</a:t>
            </a:r>
            <a:endParaRPr lang="en-GB" sz="4000" dirty="0"/>
          </a:p>
          <a:p>
            <a:endParaRPr lang="en-GB" dirty="0"/>
          </a:p>
        </p:txBody>
      </p:sp>
      <p:pic>
        <p:nvPicPr>
          <p:cNvPr id="3" name="Content Placeholder 2" descr="Backcasting_AllBox.png"/>
          <p:cNvPicPr>
            <a:picLocks noChangeAspect="1"/>
          </p:cNvPicPr>
          <p:nvPr/>
        </p:nvPicPr>
        <p:blipFill>
          <a:blip r:embed="rId2">
            <a:extLst>
              <a:ext uri="{28A0092B-C50C-407E-A947-70E740481C1C}">
                <a14:useLocalDpi xmlns:a14="http://schemas.microsoft.com/office/drawing/2010/main" val="0"/>
              </a:ext>
            </a:extLst>
          </a:blip>
          <a:srcRect t="2436" b="2436"/>
          <a:stretch>
            <a:fillRect/>
          </a:stretch>
        </p:blipFill>
        <p:spPr>
          <a:xfrm>
            <a:off x="1330025" y="1389550"/>
            <a:ext cx="9535778" cy="5160538"/>
          </a:xfrm>
          <a:prstGeom prst="rect">
            <a:avLst/>
          </a:prstGeom>
        </p:spPr>
      </p:pic>
    </p:spTree>
    <p:extLst>
      <p:ext uri="{BB962C8B-B14F-4D97-AF65-F5344CB8AC3E}">
        <p14:creationId xmlns:p14="http://schemas.microsoft.com/office/powerpoint/2010/main" val="4010834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800000"/>
                </a:solidFill>
              </a:rPr>
              <a:t>Hope…</a:t>
            </a:r>
          </a:p>
        </p:txBody>
      </p:sp>
      <p:sp>
        <p:nvSpPr>
          <p:cNvPr id="3" name="Content Placeholder 2"/>
          <p:cNvSpPr>
            <a:spLocks noGrp="1"/>
          </p:cNvSpPr>
          <p:nvPr>
            <p:ph idx="1"/>
          </p:nvPr>
        </p:nvSpPr>
        <p:spPr/>
        <p:txBody>
          <a:bodyPr>
            <a:normAutofit/>
          </a:bodyPr>
          <a:lstStyle/>
          <a:p>
            <a:pPr marL="0" indent="0">
              <a:buNone/>
            </a:pPr>
            <a:r>
              <a:rPr lang="en-GB" sz="3600" dirty="0"/>
              <a:t>…</a:t>
            </a:r>
            <a:r>
              <a:rPr lang="en-US" sz="3600" dirty="0"/>
              <a:t>has multiple dimensions.</a:t>
            </a:r>
          </a:p>
          <a:p>
            <a:pPr marL="0" indent="0">
              <a:buNone/>
            </a:pPr>
            <a:r>
              <a:rPr lang="en-US" sz="3600" dirty="0"/>
              <a:t>Blind hope could be a form of denial, whereas hope founded on evidence can help us act constructively on our fears and anxieties.</a:t>
            </a:r>
          </a:p>
          <a:p>
            <a:pPr marL="0" indent="0" algn="r">
              <a:buNone/>
            </a:pPr>
            <a:r>
              <a:rPr lang="en-US" sz="2400" dirty="0"/>
              <a:t>(</a:t>
            </a:r>
            <a:r>
              <a:rPr lang="en-US" sz="2400" dirty="0" err="1"/>
              <a:t>Ojala</a:t>
            </a:r>
            <a:r>
              <a:rPr lang="en-US" sz="2400" dirty="0"/>
              <a:t>, 2016) </a:t>
            </a:r>
            <a:r>
              <a:rPr lang="en-GB" sz="2400" dirty="0"/>
              <a:t> </a:t>
            </a:r>
          </a:p>
        </p:txBody>
      </p:sp>
    </p:spTree>
    <p:extLst>
      <p:ext uri="{BB962C8B-B14F-4D97-AF65-F5344CB8AC3E}">
        <p14:creationId xmlns:p14="http://schemas.microsoft.com/office/powerpoint/2010/main" val="3702993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5000">
              <a:schemeClr val="bg1"/>
            </a:gs>
            <a:gs pos="59000">
              <a:schemeClr val="bg1"/>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784540" y="1796204"/>
            <a:ext cx="10515600" cy="1325563"/>
          </a:xfrm>
        </p:spPr>
        <p:txBody>
          <a:bodyPr/>
          <a:lstStyle/>
          <a:p>
            <a:pPr algn="ctr"/>
            <a:r>
              <a:rPr lang="en-GB" b="1" dirty="0">
                <a:solidFill>
                  <a:srgbClr val="800000"/>
                </a:solidFill>
              </a:rPr>
              <a:t>Introduction</a:t>
            </a:r>
          </a:p>
        </p:txBody>
      </p:sp>
    </p:spTree>
    <p:extLst>
      <p:ext uri="{BB962C8B-B14F-4D97-AF65-F5344CB8AC3E}">
        <p14:creationId xmlns:p14="http://schemas.microsoft.com/office/powerpoint/2010/main" val="918594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5000">
              <a:schemeClr val="bg1"/>
            </a:gs>
            <a:gs pos="59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050" name="Picture 2" descr="C:\Users\s2112358\Desktop\Circular_economy_diagram_Foundation_Feb2015-01_cqrtnr[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6693" y="-34505"/>
            <a:ext cx="8981602" cy="693355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336176" y="232192"/>
            <a:ext cx="2727948" cy="707886"/>
          </a:xfrm>
          <a:prstGeom prst="rect">
            <a:avLst/>
          </a:prstGeom>
          <a:solidFill>
            <a:schemeClr val="bg1"/>
          </a:solidFill>
        </p:spPr>
        <p:txBody>
          <a:bodyPr wrap="square">
            <a:spAutoFit/>
          </a:bodyPr>
          <a:lstStyle/>
          <a:p>
            <a:r>
              <a:rPr lang="en-GB" sz="4000" b="1" dirty="0">
                <a:solidFill>
                  <a:srgbClr val="000000"/>
                </a:solidFill>
              </a:rPr>
              <a:t>Innovation</a:t>
            </a:r>
            <a:endParaRPr lang="en-GB" sz="4000" dirty="0"/>
          </a:p>
        </p:txBody>
      </p:sp>
    </p:spTree>
    <p:extLst>
      <p:ext uri="{BB962C8B-B14F-4D97-AF65-F5344CB8AC3E}">
        <p14:creationId xmlns:p14="http://schemas.microsoft.com/office/powerpoint/2010/main" val="4240988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GB" b="1" dirty="0">
                <a:solidFill>
                  <a:srgbClr val="000000"/>
                </a:solidFill>
              </a:rPr>
              <a:t>Participation</a:t>
            </a:r>
            <a:r>
              <a:rPr lang="en-GB" dirty="0">
                <a:solidFill>
                  <a:srgbClr val="000000"/>
                </a:solidFill>
              </a:rPr>
              <a:t> – collaborating with others to improve the places where we live and work </a:t>
            </a:r>
          </a:p>
          <a:p>
            <a:pPr marL="0" indent="0">
              <a:lnSpc>
                <a:spcPct val="80000"/>
              </a:lnSpc>
              <a:buFont typeface="Arial" panose="020B0604020202020204" pitchFamily="34" charset="0"/>
              <a:buNone/>
            </a:pPr>
            <a:br>
              <a:rPr lang="en-GB" b="1" dirty="0">
                <a:solidFill>
                  <a:srgbClr val="000000"/>
                </a:solidFill>
              </a:rPr>
            </a:br>
            <a:r>
              <a:rPr lang="en-GB" b="1" dirty="0">
                <a:solidFill>
                  <a:srgbClr val="000000"/>
                </a:solidFill>
              </a:rPr>
              <a:t>Engagement</a:t>
            </a:r>
            <a:r>
              <a:rPr lang="en-GB" dirty="0">
                <a:solidFill>
                  <a:srgbClr val="000000"/>
                </a:solidFill>
              </a:rPr>
              <a:t> – working from ‘who I am’ recognising my values and those held by others</a:t>
            </a:r>
          </a:p>
          <a:p>
            <a:pPr marL="0" indent="0">
              <a:lnSpc>
                <a:spcPct val="80000"/>
              </a:lnSpc>
              <a:buFont typeface="Arial" panose="020B0604020202020204" pitchFamily="34" charset="0"/>
              <a:buNone/>
            </a:pPr>
            <a:br>
              <a:rPr lang="en-GB" b="1" dirty="0">
                <a:solidFill>
                  <a:srgbClr val="000000"/>
                </a:solidFill>
              </a:rPr>
            </a:br>
            <a:r>
              <a:rPr lang="en-GB" b="1" dirty="0">
                <a:solidFill>
                  <a:srgbClr val="000000"/>
                </a:solidFill>
              </a:rPr>
              <a:t>Action</a:t>
            </a:r>
            <a:r>
              <a:rPr lang="en-GB" dirty="0">
                <a:solidFill>
                  <a:srgbClr val="000000"/>
                </a:solidFill>
              </a:rPr>
              <a:t> – developing agency through involvement in meaningful, community-based change projects</a:t>
            </a:r>
          </a:p>
          <a:p>
            <a:pPr marL="0" indent="0">
              <a:lnSpc>
                <a:spcPct val="80000"/>
              </a:lnSpc>
              <a:buFont typeface="Arial" panose="020B0604020202020204" pitchFamily="34" charset="0"/>
              <a:buNone/>
            </a:pPr>
            <a:br>
              <a:rPr lang="en-GB" b="1" dirty="0">
                <a:solidFill>
                  <a:srgbClr val="000000"/>
                </a:solidFill>
              </a:rPr>
            </a:br>
            <a:r>
              <a:rPr lang="en-GB" b="1" dirty="0">
                <a:solidFill>
                  <a:srgbClr val="000000"/>
                </a:solidFill>
              </a:rPr>
              <a:t>Decisiveness</a:t>
            </a:r>
            <a:r>
              <a:rPr lang="en-GB" dirty="0">
                <a:solidFill>
                  <a:srgbClr val="000000"/>
                </a:solidFill>
              </a:rPr>
              <a:t> – acting in good time, even when faced with dilemmas or situations of uncertainty.</a:t>
            </a:r>
          </a:p>
          <a:p>
            <a:endParaRPr lang="en-GB" dirty="0"/>
          </a:p>
        </p:txBody>
      </p:sp>
      <p:sp>
        <p:nvSpPr>
          <p:cNvPr id="3"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solidFill>
                  <a:srgbClr val="C00000"/>
                </a:solidFill>
              </a:rPr>
              <a:t>Achieving transformation</a:t>
            </a:r>
          </a:p>
        </p:txBody>
      </p:sp>
    </p:spTree>
    <p:extLst>
      <p:ext uri="{BB962C8B-B14F-4D97-AF65-F5344CB8AC3E}">
        <p14:creationId xmlns:p14="http://schemas.microsoft.com/office/powerpoint/2010/main" val="187518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arn(inVertical)">
                                      <p:cBhvr>
                                        <p:cTn id="2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47" y="1437520"/>
            <a:ext cx="10515600" cy="4351338"/>
          </a:xfrm>
        </p:spPr>
        <p:txBody>
          <a:bodyPr/>
          <a:lstStyle/>
          <a:p>
            <a:pPr marL="0" indent="0">
              <a:buNone/>
            </a:pPr>
            <a:r>
              <a:rPr lang="en-US" sz="3600" dirty="0"/>
              <a:t>Human development </a:t>
            </a:r>
            <a:r>
              <a:rPr lang="en-GB" sz="3600" dirty="0"/>
              <a:t>rests on people </a:t>
            </a:r>
          </a:p>
          <a:p>
            <a:pPr marL="0" indent="0">
              <a:buNone/>
            </a:pPr>
            <a:r>
              <a:rPr lang="en-GB" sz="3600" dirty="0"/>
              <a:t>having… </a:t>
            </a:r>
          </a:p>
          <a:p>
            <a:pPr marL="0" indent="0">
              <a:buNone/>
            </a:pPr>
            <a:r>
              <a:rPr lang="en-GB" sz="4000" i="1" dirty="0"/>
              <a:t>“…the freedom to lead lives that </a:t>
            </a:r>
          </a:p>
          <a:p>
            <a:pPr marL="0" indent="0">
              <a:buNone/>
            </a:pPr>
            <a:r>
              <a:rPr lang="en-GB" sz="4000" i="1" dirty="0"/>
              <a:t>they have reason to value.” </a:t>
            </a:r>
          </a:p>
          <a:p>
            <a:pPr marL="0" indent="0">
              <a:buNone/>
            </a:pPr>
            <a:endParaRPr lang="en-GB" dirty="0"/>
          </a:p>
          <a:p>
            <a:pPr marL="0" indent="0">
              <a:buNone/>
            </a:pPr>
            <a:r>
              <a:rPr lang="en-GB" sz="3200" dirty="0"/>
              <a:t>(</a:t>
            </a:r>
            <a:r>
              <a:rPr lang="en-GB" sz="3200" dirty="0" err="1"/>
              <a:t>Armartya</a:t>
            </a:r>
            <a:r>
              <a:rPr lang="en-GB" sz="3200" dirty="0"/>
              <a:t> </a:t>
            </a:r>
            <a:r>
              <a:rPr lang="en-GB" sz="3200" dirty="0" err="1"/>
              <a:t>Sen</a:t>
            </a:r>
            <a:r>
              <a:rPr lang="en-GB" sz="3200" dirty="0"/>
              <a:t> 1999)</a:t>
            </a:r>
          </a:p>
          <a:p>
            <a:pPr marL="0" indent="0">
              <a:buNone/>
            </a:pPr>
            <a:endParaRPr lang="en-GB" dirty="0"/>
          </a:p>
        </p:txBody>
      </p:sp>
      <p:pic>
        <p:nvPicPr>
          <p:cNvPr id="4" name="Picture 3" descr="File:Development as Freedom.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45985">
            <a:off x="8265164" y="299900"/>
            <a:ext cx="3365013" cy="54983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62217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5000">
              <a:schemeClr val="bg1"/>
            </a:gs>
            <a:gs pos="59000">
              <a:schemeClr val="bg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79" y="0"/>
            <a:ext cx="7987221" cy="54975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828880" y="5301209"/>
            <a:ext cx="7987220" cy="1938992"/>
          </a:xfrm>
          <a:prstGeom prst="rect">
            <a:avLst/>
          </a:prstGeom>
          <a:solidFill>
            <a:schemeClr val="bg1"/>
          </a:solidFill>
        </p:spPr>
        <p:txBody>
          <a:bodyPr wrap="square" rtlCol="0">
            <a:spAutoFit/>
          </a:bodyPr>
          <a:lstStyle/>
          <a:p>
            <a:pPr algn="ctr"/>
            <a:r>
              <a:rPr lang="en-GB" sz="4000" b="1" dirty="0"/>
              <a:t>Criteria for ‘action’</a:t>
            </a:r>
          </a:p>
          <a:p>
            <a:pPr algn="ctr"/>
            <a:r>
              <a:rPr lang="en-GB" sz="4000" b="1" dirty="0">
                <a:solidFill>
                  <a:schemeClr val="bg1"/>
                </a:solidFill>
              </a:rPr>
              <a:t>’</a:t>
            </a:r>
          </a:p>
          <a:p>
            <a:pPr algn="ctr"/>
            <a:endParaRPr lang="en-GB" sz="4000" b="1" dirty="0"/>
          </a:p>
        </p:txBody>
      </p:sp>
      <p:sp>
        <p:nvSpPr>
          <p:cNvPr id="3" name="TextBox 2"/>
          <p:cNvSpPr txBox="1"/>
          <p:nvPr/>
        </p:nvSpPr>
        <p:spPr>
          <a:xfrm>
            <a:off x="6036188" y="6270705"/>
            <a:ext cx="3779912" cy="400110"/>
          </a:xfrm>
          <a:prstGeom prst="rect">
            <a:avLst/>
          </a:prstGeom>
          <a:noFill/>
        </p:spPr>
        <p:txBody>
          <a:bodyPr wrap="square" rtlCol="0">
            <a:spAutoFit/>
          </a:bodyPr>
          <a:lstStyle/>
          <a:p>
            <a:pPr algn="r"/>
            <a:r>
              <a:rPr lang="en-GB" sz="2000" dirty="0"/>
              <a:t>Jensen &amp; Schnack 1997</a:t>
            </a:r>
          </a:p>
        </p:txBody>
      </p:sp>
    </p:spTree>
    <p:extLst>
      <p:ext uri="{BB962C8B-B14F-4D97-AF65-F5344CB8AC3E}">
        <p14:creationId xmlns:p14="http://schemas.microsoft.com/office/powerpoint/2010/main" val="3232754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24000">
              <a:schemeClr val="bg1"/>
            </a:gs>
            <a:gs pos="59000">
              <a:schemeClr val="bg1"/>
            </a:gs>
            <a:gs pos="93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blip>
          <a:stretch>
            <a:fillRect/>
          </a:stretch>
        </p:blipFill>
        <p:spPr>
          <a:xfrm>
            <a:off x="4547241" y="1695611"/>
            <a:ext cx="3254400" cy="4543524"/>
          </a:xfrm>
          <a:prstGeom prst="rect">
            <a:avLst/>
          </a:prstGeom>
          <a:effectLst>
            <a:softEdge rad="38100"/>
          </a:effectLst>
        </p:spPr>
      </p:pic>
      <p:sp>
        <p:nvSpPr>
          <p:cNvPr id="3" name="Rectangle 2"/>
          <p:cNvSpPr/>
          <p:nvPr/>
        </p:nvSpPr>
        <p:spPr>
          <a:xfrm>
            <a:off x="156882" y="606687"/>
            <a:ext cx="12035118" cy="846386"/>
          </a:xfrm>
          <a:prstGeom prst="rect">
            <a:avLst/>
          </a:prstGeom>
        </p:spPr>
        <p:txBody>
          <a:bodyPr wrap="square">
            <a:spAutoFit/>
          </a:bodyPr>
          <a:lstStyle/>
          <a:p>
            <a:endParaRPr lang="en-GB" sz="900" dirty="0">
              <a:solidFill>
                <a:srgbClr val="000000"/>
              </a:solidFill>
              <a:latin typeface="Calibri" panose="020F0502020204030204" pitchFamily="34" charset="0"/>
            </a:endParaRPr>
          </a:p>
          <a:p>
            <a:r>
              <a:rPr lang="en-GB" sz="4000" b="1" dirty="0">
                <a:latin typeface="Calibri" panose="020F0502020204030204" pitchFamily="34" charset="0"/>
              </a:rPr>
              <a:t>I CAP </a:t>
            </a:r>
            <a:r>
              <a:rPr lang="en-GB" sz="4000" dirty="0">
                <a:latin typeface="Calibri" panose="020F0502020204030204" pitchFamily="34" charset="0"/>
              </a:rPr>
              <a:t>= Innovation capacity – ‘letting go of the learning’ </a:t>
            </a:r>
            <a:endParaRPr lang="en-GB" sz="4000" dirty="0"/>
          </a:p>
        </p:txBody>
      </p:sp>
    </p:spTree>
    <p:extLst>
      <p:ext uri="{BB962C8B-B14F-4D97-AF65-F5344CB8AC3E}">
        <p14:creationId xmlns:p14="http://schemas.microsoft.com/office/powerpoint/2010/main" val="1508905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15000">
              <a:schemeClr val="accent1">
                <a:lumMod val="60000"/>
                <a:lumOff val="40000"/>
              </a:schemeClr>
            </a:gs>
            <a:gs pos="59000">
              <a:schemeClr val="bg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8176" y="4046671"/>
            <a:ext cx="5873462" cy="396716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700" y="1766980"/>
            <a:ext cx="4920618" cy="2600326"/>
          </a:xfrm>
          <a:prstGeom prst="rect">
            <a:avLst/>
          </a:prstGeom>
        </p:spPr>
      </p:pic>
      <p:sp>
        <p:nvSpPr>
          <p:cNvPr id="4" name="TextBox 3"/>
          <p:cNvSpPr txBox="1"/>
          <p:nvPr/>
        </p:nvSpPr>
        <p:spPr>
          <a:xfrm>
            <a:off x="2016700" y="4367306"/>
            <a:ext cx="3048000" cy="646331"/>
          </a:xfrm>
          <a:prstGeom prst="rect">
            <a:avLst/>
          </a:prstGeom>
          <a:noFill/>
        </p:spPr>
        <p:txBody>
          <a:bodyPr wrap="square" rtlCol="0">
            <a:spAutoFit/>
          </a:bodyPr>
          <a:lstStyle/>
          <a:p>
            <a:r>
              <a:rPr lang="en-GB" sz="3600" dirty="0"/>
              <a:t>Dr Chad </a:t>
            </a:r>
            <a:r>
              <a:rPr lang="en-GB" sz="3600" dirty="0" err="1"/>
              <a:t>Varah</a:t>
            </a:r>
            <a:endParaRPr lang="en-GB" sz="3600" dirty="0"/>
          </a:p>
        </p:txBody>
      </p:sp>
      <p:sp>
        <p:nvSpPr>
          <p:cNvPr id="5" name="TextBox 4"/>
          <p:cNvSpPr txBox="1"/>
          <p:nvPr/>
        </p:nvSpPr>
        <p:spPr>
          <a:xfrm>
            <a:off x="2016700" y="376578"/>
            <a:ext cx="8807824" cy="769441"/>
          </a:xfrm>
          <a:prstGeom prst="rect">
            <a:avLst/>
          </a:prstGeom>
          <a:noFill/>
        </p:spPr>
        <p:txBody>
          <a:bodyPr wrap="square" rtlCol="0">
            <a:spAutoFit/>
          </a:bodyPr>
          <a:lstStyle/>
          <a:p>
            <a:r>
              <a:rPr lang="en-GB" sz="4400" dirty="0"/>
              <a:t>Can you empower another person?</a:t>
            </a:r>
          </a:p>
        </p:txBody>
      </p:sp>
    </p:spTree>
    <p:extLst>
      <p:ext uri="{BB962C8B-B14F-4D97-AF65-F5344CB8AC3E}">
        <p14:creationId xmlns:p14="http://schemas.microsoft.com/office/powerpoint/2010/main" val="376293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5000">
              <a:schemeClr val="bg1"/>
            </a:gs>
            <a:gs pos="59000">
              <a:schemeClr val="bg1"/>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5520" y="2690629"/>
            <a:ext cx="10515600" cy="1325563"/>
          </a:xfrm>
        </p:spPr>
        <p:txBody>
          <a:bodyPr>
            <a:normAutofit/>
          </a:bodyPr>
          <a:lstStyle/>
          <a:p>
            <a:pPr algn="ctr"/>
            <a:r>
              <a:rPr lang="en-US" b="1" dirty="0">
                <a:solidFill>
                  <a:srgbClr val="800000"/>
                </a:solidFill>
              </a:rPr>
              <a:t>A word on assessment </a:t>
            </a:r>
            <a:br>
              <a:rPr lang="en-US" b="1" dirty="0">
                <a:solidFill>
                  <a:srgbClr val="800000"/>
                </a:solidFill>
              </a:rPr>
            </a:br>
            <a:endParaRPr lang="en-GB" b="1" dirty="0">
              <a:solidFill>
                <a:srgbClr val="800000"/>
              </a:solidFill>
            </a:endParaRPr>
          </a:p>
        </p:txBody>
      </p:sp>
    </p:spTree>
    <p:extLst>
      <p:ext uri="{BB962C8B-B14F-4D97-AF65-F5344CB8AC3E}">
        <p14:creationId xmlns:p14="http://schemas.microsoft.com/office/powerpoint/2010/main" val="1723513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76516" y="0"/>
            <a:ext cx="9291484" cy="6858000"/>
          </a:xfrm>
          <a:prstGeom prst="rect">
            <a:avLst/>
          </a:prstGeom>
        </p:spPr>
      </p:pic>
      <p:sp>
        <p:nvSpPr>
          <p:cNvPr id="3" name="Content Placeholder 2"/>
          <p:cNvSpPr>
            <a:spLocks noGrp="1"/>
          </p:cNvSpPr>
          <p:nvPr>
            <p:ph idx="1"/>
          </p:nvPr>
        </p:nvSpPr>
        <p:spPr>
          <a:xfrm>
            <a:off x="2252133" y="2614987"/>
            <a:ext cx="8229600" cy="868440"/>
          </a:xfrm>
          <a:solidFill>
            <a:schemeClr val="accent2">
              <a:lumMod val="40000"/>
              <a:lumOff val="60000"/>
            </a:schemeClr>
          </a:solidFill>
        </p:spPr>
        <p:txBody>
          <a:bodyPr>
            <a:normAutofit/>
          </a:bodyPr>
          <a:lstStyle/>
          <a:p>
            <a:pPr marL="0" indent="0" algn="ctr">
              <a:buNone/>
            </a:pPr>
            <a:r>
              <a:rPr lang="en-GB" sz="3600" b="1" dirty="0">
                <a:solidFill>
                  <a:srgbClr val="000090"/>
                </a:solidFill>
              </a:rPr>
              <a:t>The atomisation of learning</a:t>
            </a:r>
          </a:p>
          <a:p>
            <a:pPr marL="0" indent="0" algn="ctr">
              <a:buNone/>
            </a:pPr>
            <a:endParaRPr lang="en-GB" sz="3600" b="1" dirty="0">
              <a:solidFill>
                <a:srgbClr val="000090"/>
              </a:solidFill>
            </a:endParaRPr>
          </a:p>
        </p:txBody>
      </p:sp>
      <p:sp>
        <p:nvSpPr>
          <p:cNvPr id="2" name="TextBox 1"/>
          <p:cNvSpPr txBox="1"/>
          <p:nvPr/>
        </p:nvSpPr>
        <p:spPr>
          <a:xfrm>
            <a:off x="2565399" y="953551"/>
            <a:ext cx="7603067" cy="707886"/>
          </a:xfrm>
          <a:prstGeom prst="rect">
            <a:avLst/>
          </a:prstGeom>
          <a:solidFill>
            <a:srgbClr val="FFFF00"/>
          </a:solidFill>
        </p:spPr>
        <p:txBody>
          <a:bodyPr wrap="square" rtlCol="0">
            <a:spAutoFit/>
          </a:bodyPr>
          <a:lstStyle/>
          <a:p>
            <a:pPr algn="ctr"/>
            <a:r>
              <a:rPr lang="en-GB" sz="4000" b="1" dirty="0">
                <a:solidFill>
                  <a:srgbClr val="000090"/>
                </a:solidFill>
              </a:rPr>
              <a:t>This is one approach to assessment</a:t>
            </a:r>
          </a:p>
        </p:txBody>
      </p:sp>
    </p:spTree>
    <p:extLst>
      <p:ext uri="{BB962C8B-B14F-4D97-AF65-F5344CB8AC3E}">
        <p14:creationId xmlns:p14="http://schemas.microsoft.com/office/powerpoint/2010/main" val="428090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p:tgtEl>
                                          <p:spTgt spid="3">
                                            <p:bg/>
                                          </p:spTgt>
                                        </p:tgtEl>
                                        <p:attrNameLst>
                                          <p:attrName>ppt_y</p:attrName>
                                        </p:attrNameLst>
                                      </p:cBhvr>
                                      <p:tavLst>
                                        <p:tav tm="0">
                                          <p:val>
                                            <p:strVal val="#ppt_y+#ppt_h*1.125000"/>
                                          </p:val>
                                        </p:tav>
                                        <p:tav tm="100000">
                                          <p:val>
                                            <p:strVal val="#ppt_y"/>
                                          </p:val>
                                        </p:tav>
                                      </p:tavLst>
                                    </p:anim>
                                    <p:animEffect transition="in" filter="wipe(up)">
                                      <p:cBhvr>
                                        <p:cTn id="8" dur="500"/>
                                        <p:tgtEl>
                                          <p:spTgt spid="3">
                                            <p:bg/>
                                          </p:spTgt>
                                        </p:tgtEl>
                                      </p:cBhvr>
                                    </p:animEffect>
                                  </p:childTnLst>
                                </p:cTn>
                              </p:par>
                            </p:childTnLst>
                          </p:cTn>
                        </p:par>
                      </p:childTnLst>
                    </p:cTn>
                  </p:par>
                  <p:par>
                    <p:cTn id="9" fill="hold">
                      <p:stCondLst>
                        <p:cond delay="indefinite"/>
                      </p:stCondLst>
                      <p:childTnLst>
                        <p:par>
                          <p:cTn id="10" fill="hold">
                            <p:stCondLst>
                              <p:cond delay="0"/>
                            </p:stCondLst>
                            <p:childTnLst>
                              <p:par>
                                <p:cTn id="11" presetID="38" presetClass="entr" presetSubtype="0" accel="50000" fill="hold" nodeType="clickEffect">
                                  <p:stCondLst>
                                    <p:cond delay="0"/>
                                  </p:stCondLst>
                                  <p:iterate type="lt">
                                    <p:tmPct val="50000"/>
                                  </p:iterate>
                                  <p:childTnLst>
                                    <p:set>
                                      <p:cBhvr>
                                        <p:cTn id="12" dur="1" fill="hold">
                                          <p:stCondLst>
                                            <p:cond delay="0"/>
                                          </p:stCondLst>
                                        </p:cTn>
                                        <p:tgtEl>
                                          <p:spTgt spid="3">
                                            <p:txEl>
                                              <p:pRg st="0" end="0"/>
                                            </p:txEl>
                                          </p:spTgt>
                                        </p:tgtEl>
                                        <p:attrNameLst>
                                          <p:attrName>style.visibility</p:attrName>
                                        </p:attrNameLst>
                                      </p:cBhvr>
                                      <p:to>
                                        <p:strVal val="visible"/>
                                      </p:to>
                                    </p:set>
                                    <p:set>
                                      <p:cBhvr>
                                        <p:cTn id="13" dur="455" fill="hold">
                                          <p:stCondLst>
                                            <p:cond delay="0"/>
                                          </p:stCondLst>
                                        </p:cTn>
                                        <p:tgtEl>
                                          <p:spTgt spid="3">
                                            <p:txEl>
                                              <p:pRg st="0" end="0"/>
                                            </p:txEl>
                                          </p:spTgt>
                                        </p:tgtEl>
                                        <p:attrNameLst>
                                          <p:attrName>style.rotation</p:attrName>
                                        </p:attrNameLst>
                                      </p:cBhvr>
                                      <p:to>
                                        <p:strVal val="-45.0"/>
                                      </p:to>
                                    </p:set>
                                    <p:anim calcmode="lin" valueType="num">
                                      <p:cBhvr>
                                        <p:cTn id="14"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5"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6"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7"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GB" b="1" dirty="0">
                <a:solidFill>
                  <a:srgbClr val="800000"/>
                </a:solidFill>
                <a:latin typeface="+mn-lt"/>
              </a:rPr>
              <a:t>Levels of Assessment</a:t>
            </a:r>
          </a:p>
        </p:txBody>
      </p:sp>
      <p:sp>
        <p:nvSpPr>
          <p:cNvPr id="3" name="Content Placeholder 2"/>
          <p:cNvSpPr>
            <a:spLocks noGrp="1"/>
          </p:cNvSpPr>
          <p:nvPr>
            <p:ph idx="1"/>
          </p:nvPr>
        </p:nvSpPr>
        <p:spPr>
          <a:xfrm>
            <a:off x="838200" y="1423050"/>
            <a:ext cx="10515600" cy="5434950"/>
          </a:xfrm>
        </p:spPr>
        <p:txBody>
          <a:bodyPr>
            <a:normAutofit/>
          </a:bodyPr>
          <a:lstStyle/>
          <a:p>
            <a:pPr marL="0" indent="0">
              <a:buNone/>
            </a:pPr>
            <a:r>
              <a:rPr lang="en-US" sz="3600" b="1" dirty="0"/>
              <a:t>Level 1 </a:t>
            </a:r>
            <a:r>
              <a:rPr lang="en-US" sz="3600" dirty="0"/>
              <a:t>– The educator uses the competence effectively </a:t>
            </a:r>
          </a:p>
          <a:p>
            <a:pPr marL="0" indent="0">
              <a:buNone/>
            </a:pPr>
            <a:r>
              <a:rPr lang="en-US" sz="3600" dirty="0"/>
              <a:t> </a:t>
            </a:r>
            <a:endParaRPr lang="en-GB" sz="3600" dirty="0"/>
          </a:p>
          <a:p>
            <a:pPr marL="0" indent="0">
              <a:buNone/>
            </a:pPr>
            <a:r>
              <a:rPr lang="en-US" sz="3600" b="1" dirty="0"/>
              <a:t>Level 2 </a:t>
            </a:r>
            <a:r>
              <a:rPr lang="en-US" sz="3600" dirty="0"/>
              <a:t>– The educator reflects on the competence and is able to use it in new contexts</a:t>
            </a:r>
            <a:endParaRPr lang="en-GB" sz="3600" dirty="0"/>
          </a:p>
          <a:p>
            <a:pPr marL="0" indent="0">
              <a:buNone/>
            </a:pPr>
            <a:r>
              <a:rPr lang="en-US" sz="3600" dirty="0"/>
              <a:t> </a:t>
            </a:r>
            <a:endParaRPr lang="en-GB" sz="3600" dirty="0"/>
          </a:p>
          <a:p>
            <a:pPr marL="0" indent="0">
              <a:buNone/>
            </a:pPr>
            <a:r>
              <a:rPr lang="en-US" sz="3600" b="1" dirty="0"/>
              <a:t>Level 3 </a:t>
            </a:r>
            <a:r>
              <a:rPr lang="en-US" sz="3600" dirty="0"/>
              <a:t>– The educator has mastery of the competence, improves it and promotes it among colleagues.</a:t>
            </a:r>
            <a:r>
              <a:rPr lang="en-GB" sz="3600" dirty="0"/>
              <a:t> </a:t>
            </a:r>
          </a:p>
        </p:txBody>
      </p:sp>
    </p:spTree>
    <p:extLst>
      <p:ext uri="{BB962C8B-B14F-4D97-AF65-F5344CB8AC3E}">
        <p14:creationId xmlns:p14="http://schemas.microsoft.com/office/powerpoint/2010/main" val="256216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1000"/>
                                        <p:tgtEl>
                                          <p:spTgt spid="3">
                                            <p:txEl>
                                              <p:pRg st="4" end="4"/>
                                            </p:txEl>
                                          </p:spTgt>
                                        </p:tgtEl>
                                      </p:cBhvr>
                                    </p:animEffect>
                                    <p:anim calcmode="lin" valueType="num">
                                      <p:cBhvr>
                                        <p:cTn id="1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487"/>
            <a:ext cx="12192000" cy="1325563"/>
          </a:xfrm>
        </p:spPr>
        <p:txBody>
          <a:bodyPr/>
          <a:lstStyle/>
          <a:p>
            <a:pPr algn="ctr"/>
            <a:r>
              <a:rPr lang="en-GB" b="1" dirty="0">
                <a:solidFill>
                  <a:srgbClr val="800000"/>
                </a:solidFill>
                <a:latin typeface="+mn-lt"/>
              </a:rPr>
              <a:t>A word of warning: </a:t>
            </a:r>
            <a:br>
              <a:rPr lang="en-GB" b="1" dirty="0">
                <a:solidFill>
                  <a:srgbClr val="800000"/>
                </a:solidFill>
                <a:latin typeface="+mn-lt"/>
              </a:rPr>
            </a:br>
            <a:r>
              <a:rPr lang="en-GB" b="1" dirty="0">
                <a:solidFill>
                  <a:srgbClr val="800000"/>
                </a:solidFill>
              </a:rPr>
              <a:t>learn to think </a:t>
            </a:r>
            <a:r>
              <a:rPr lang="en-GB" b="1" i="1" dirty="0">
                <a:solidFill>
                  <a:srgbClr val="800000"/>
                </a:solidFill>
              </a:rPr>
              <a:t>beyond</a:t>
            </a:r>
            <a:r>
              <a:rPr lang="en-GB" b="1" dirty="0">
                <a:solidFill>
                  <a:srgbClr val="800000"/>
                </a:solidFill>
              </a:rPr>
              <a:t> the competences</a:t>
            </a:r>
          </a:p>
        </p:txBody>
      </p:sp>
      <p:sp>
        <p:nvSpPr>
          <p:cNvPr id="3" name="Content Placeholder 2"/>
          <p:cNvSpPr>
            <a:spLocks noGrp="1"/>
          </p:cNvSpPr>
          <p:nvPr>
            <p:ph idx="1"/>
          </p:nvPr>
        </p:nvSpPr>
        <p:spPr>
          <a:xfrm>
            <a:off x="838200" y="1423050"/>
            <a:ext cx="10515600" cy="5434950"/>
          </a:xfrm>
        </p:spPr>
        <p:txBody>
          <a:bodyPr>
            <a:normAutofit/>
          </a:bodyPr>
          <a:lstStyle/>
          <a:p>
            <a:pPr marL="0" indent="0">
              <a:buNone/>
            </a:pPr>
            <a:endParaRPr lang="en-US" dirty="0"/>
          </a:p>
          <a:p>
            <a:r>
              <a:rPr lang="en-GB" sz="3600" dirty="0"/>
              <a:t>Expert teachers </a:t>
            </a:r>
            <a:r>
              <a:rPr lang="en-GB" sz="3600" i="1" dirty="0"/>
              <a:t>act</a:t>
            </a:r>
            <a:r>
              <a:rPr lang="en-GB" sz="3600" dirty="0"/>
              <a:t> and </a:t>
            </a:r>
            <a:r>
              <a:rPr lang="en-GB" sz="3600" i="1" dirty="0"/>
              <a:t>think</a:t>
            </a:r>
            <a:r>
              <a:rPr lang="en-GB" sz="3600" dirty="0"/>
              <a:t> differently from novices</a:t>
            </a:r>
            <a:br>
              <a:rPr lang="en-GB" sz="3600" dirty="0"/>
            </a:br>
            <a:endParaRPr lang="en-GB" sz="3600" dirty="0"/>
          </a:p>
          <a:p>
            <a:r>
              <a:rPr lang="en-GB" sz="3600" dirty="0"/>
              <a:t>Novices require rules and guidelines</a:t>
            </a:r>
            <a:br>
              <a:rPr lang="en-GB" sz="3600" dirty="0"/>
            </a:br>
            <a:endParaRPr lang="en-GB" sz="3600" dirty="0"/>
          </a:p>
          <a:p>
            <a:r>
              <a:rPr lang="en-GB" sz="3600" dirty="0"/>
              <a:t>Experienced professionals need freedom to develop their own style </a:t>
            </a:r>
          </a:p>
          <a:p>
            <a:pPr marL="0" indent="0">
              <a:buNone/>
            </a:pPr>
            <a:endParaRPr lang="en-GB" sz="3600" dirty="0"/>
          </a:p>
          <a:p>
            <a:pPr marL="0" indent="0" algn="ctr">
              <a:buNone/>
            </a:pPr>
            <a:r>
              <a:rPr lang="en-US" sz="3600" dirty="0"/>
              <a:t>“</a:t>
            </a:r>
            <a:r>
              <a:rPr lang="en-US" sz="3600" b="1" i="1" dirty="0"/>
              <a:t>Objectives limit learning…</a:t>
            </a:r>
            <a:r>
              <a:rPr lang="en-US" sz="3600" dirty="0"/>
              <a:t>” </a:t>
            </a:r>
            <a:r>
              <a:rPr lang="en-US" dirty="0"/>
              <a:t>(John Dewey 1916) </a:t>
            </a:r>
          </a:p>
        </p:txBody>
      </p:sp>
    </p:spTree>
    <p:extLst>
      <p:ext uri="{BB962C8B-B14F-4D97-AF65-F5344CB8AC3E}">
        <p14:creationId xmlns:p14="http://schemas.microsoft.com/office/powerpoint/2010/main" val="305308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24095" y="5478873"/>
            <a:ext cx="3697879" cy="1281931"/>
          </a:xfrm>
          <a:prstGeom prst="rect">
            <a:avLst/>
          </a:prstGeom>
        </p:spPr>
      </p:pic>
      <p:sp>
        <p:nvSpPr>
          <p:cNvPr id="8" name="Rectangle 7"/>
          <p:cNvSpPr/>
          <p:nvPr/>
        </p:nvSpPr>
        <p:spPr>
          <a:xfrm>
            <a:off x="238577" y="4781434"/>
            <a:ext cx="4003487" cy="707886"/>
          </a:xfrm>
          <a:prstGeom prst="rect">
            <a:avLst/>
          </a:prstGeom>
        </p:spPr>
        <p:txBody>
          <a:bodyPr wrap="square">
            <a:spAutoFit/>
          </a:bodyPr>
          <a:lstStyle/>
          <a:p>
            <a:r>
              <a:rPr lang="en-GB" sz="2000" dirty="0"/>
              <a:t>The Environmental Association for Universities and Colleges</a:t>
            </a:r>
          </a:p>
        </p:txBody>
      </p:sp>
      <p:pic>
        <p:nvPicPr>
          <p:cNvPr id="9" name="Picture 8" descr="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71" y="3677108"/>
            <a:ext cx="2673421" cy="1104832"/>
          </a:xfrm>
          <a:prstGeom prst="rect">
            <a:avLst/>
          </a:prstGeom>
        </p:spPr>
      </p:pic>
      <p:pic>
        <p:nvPicPr>
          <p:cNvPr id="10" name="Picture 9" descr="header-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076" y="0"/>
            <a:ext cx="5780564" cy="1281540"/>
          </a:xfrm>
          <a:prstGeom prst="rect">
            <a:avLst/>
          </a:prstGeom>
        </p:spPr>
      </p:pic>
      <p:pic>
        <p:nvPicPr>
          <p:cNvPr id="3" name="Picture 2"/>
          <p:cNvPicPr>
            <a:picLocks noChangeAspect="1"/>
          </p:cNvPicPr>
          <p:nvPr/>
        </p:nvPicPr>
        <p:blipFill>
          <a:blip r:embed="rId5"/>
          <a:stretch>
            <a:fillRect/>
          </a:stretch>
        </p:blipFill>
        <p:spPr>
          <a:xfrm>
            <a:off x="139439" y="1229929"/>
            <a:ext cx="3330575" cy="2282061"/>
          </a:xfrm>
          <a:prstGeom prst="rect">
            <a:avLst/>
          </a:prstGeom>
          <a:effectLst>
            <a:outerShdw blurRad="50800" dist="38100" algn="l" rotWithShape="0">
              <a:prstClr val="black">
                <a:alpha val="40000"/>
              </a:prstClr>
            </a:outerShdw>
          </a:effectLst>
        </p:spPr>
      </p:pic>
      <p:pic>
        <p:nvPicPr>
          <p:cNvPr id="4" name="Picture 3"/>
          <p:cNvPicPr>
            <a:picLocks noChangeAspect="1"/>
          </p:cNvPicPr>
          <p:nvPr/>
        </p:nvPicPr>
        <p:blipFill>
          <a:blip r:embed="rId6"/>
          <a:stretch>
            <a:fillRect/>
          </a:stretch>
        </p:blipFill>
        <p:spPr>
          <a:xfrm>
            <a:off x="8869319" y="4545709"/>
            <a:ext cx="2997200" cy="1422400"/>
          </a:xfrm>
          <a:prstGeom prst="rect">
            <a:avLst/>
          </a:prstGeom>
        </p:spPr>
      </p:pic>
      <p:pic>
        <p:nvPicPr>
          <p:cNvPr id="5" name="Picture 4"/>
          <p:cNvPicPr>
            <a:picLocks noChangeAspect="1"/>
          </p:cNvPicPr>
          <p:nvPr/>
        </p:nvPicPr>
        <p:blipFill>
          <a:blip r:embed="rId7"/>
          <a:stretch>
            <a:fillRect/>
          </a:stretch>
        </p:blipFill>
        <p:spPr>
          <a:xfrm>
            <a:off x="8199644" y="1080434"/>
            <a:ext cx="3849263" cy="2417949"/>
          </a:xfrm>
          <a:prstGeom prst="rect">
            <a:avLst/>
          </a:prstGeom>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8"/>
          <a:stretch>
            <a:fillRect/>
          </a:stretch>
        </p:blipFill>
        <p:spPr>
          <a:xfrm>
            <a:off x="4044608" y="1801108"/>
            <a:ext cx="2441832" cy="1323107"/>
          </a:xfrm>
          <a:prstGeom prst="rect">
            <a:avLst/>
          </a:prstGeom>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9"/>
          <a:stretch>
            <a:fillRect/>
          </a:stretch>
        </p:blipFill>
        <p:spPr>
          <a:xfrm>
            <a:off x="5586016" y="4187936"/>
            <a:ext cx="2869242" cy="1008112"/>
          </a:xfrm>
          <a:prstGeom prst="rect">
            <a:avLst/>
          </a:prstGeom>
          <a:effectLst>
            <a:outerShdw blurRad="50800" dist="38100" dir="2700000" algn="tl" rotWithShape="0">
              <a:srgbClr val="000000">
                <a:alpha val="43000"/>
              </a:srgbClr>
            </a:outerShdw>
          </a:effectLst>
        </p:spPr>
      </p:pic>
      <p:sp>
        <p:nvSpPr>
          <p:cNvPr id="2" name="Rectangle 1"/>
          <p:cNvSpPr/>
          <p:nvPr/>
        </p:nvSpPr>
        <p:spPr>
          <a:xfrm>
            <a:off x="3319855" y="3369553"/>
            <a:ext cx="6371756" cy="707886"/>
          </a:xfrm>
          <a:prstGeom prst="rect">
            <a:avLst/>
          </a:prstGeom>
        </p:spPr>
        <p:txBody>
          <a:bodyPr wrap="none">
            <a:spAutoFit/>
          </a:bodyPr>
          <a:lstStyle/>
          <a:p>
            <a:r>
              <a:rPr lang="en-GB" sz="4000" b="1" dirty="0">
                <a:solidFill>
                  <a:srgbClr val="002060"/>
                </a:solidFill>
              </a:rPr>
              <a:t>University of Gloucestershire</a:t>
            </a:r>
            <a:endParaRPr lang="en-GB" sz="4000" b="1" dirty="0"/>
          </a:p>
        </p:txBody>
      </p:sp>
    </p:spTree>
    <p:extLst>
      <p:ext uri="{BB962C8B-B14F-4D97-AF65-F5344CB8AC3E}">
        <p14:creationId xmlns:p14="http://schemas.microsoft.com/office/powerpoint/2010/main" val="14641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5000">
              <a:schemeClr val="bg1"/>
            </a:gs>
            <a:gs pos="59000">
              <a:schemeClr val="bg1"/>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5520" y="2690629"/>
            <a:ext cx="10515600" cy="1325563"/>
          </a:xfrm>
        </p:spPr>
        <p:txBody>
          <a:bodyPr>
            <a:normAutofit/>
          </a:bodyPr>
          <a:lstStyle/>
          <a:p>
            <a:pPr algn="ctr"/>
            <a:r>
              <a:rPr lang="en-US" b="1" dirty="0">
                <a:solidFill>
                  <a:srgbClr val="800000"/>
                </a:solidFill>
              </a:rPr>
              <a:t>Some closing thoughts</a:t>
            </a:r>
            <a:br>
              <a:rPr lang="en-US" b="1" dirty="0">
                <a:solidFill>
                  <a:srgbClr val="800000"/>
                </a:solidFill>
              </a:rPr>
            </a:br>
            <a:endParaRPr lang="en-GB" b="1" dirty="0">
              <a:solidFill>
                <a:srgbClr val="800000"/>
              </a:solidFill>
            </a:endParaRPr>
          </a:p>
        </p:txBody>
      </p:sp>
    </p:spTree>
    <p:extLst>
      <p:ext uri="{BB962C8B-B14F-4D97-AF65-F5344CB8AC3E}">
        <p14:creationId xmlns:p14="http://schemas.microsoft.com/office/powerpoint/2010/main" val="35883495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590550"/>
            <a:ext cx="9753600" cy="5676900"/>
          </a:xfrm>
          <a:prstGeom prst="rect">
            <a:avLst/>
          </a:prstGeom>
        </p:spPr>
      </p:pic>
    </p:spTree>
    <p:extLst>
      <p:ext uri="{BB962C8B-B14F-4D97-AF65-F5344CB8AC3E}">
        <p14:creationId xmlns:p14="http://schemas.microsoft.com/office/powerpoint/2010/main" val="36753497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94600" y="-1314545"/>
            <a:ext cx="27584400" cy="10522045"/>
          </a:xfrm>
          <a:prstGeom prst="rect">
            <a:avLst/>
          </a:prstGeom>
        </p:spPr>
      </p:pic>
      <p:cxnSp>
        <p:nvCxnSpPr>
          <p:cNvPr id="4" name="Straight Connector 3"/>
          <p:cNvCxnSpPr/>
          <p:nvPr/>
        </p:nvCxnSpPr>
        <p:spPr>
          <a:xfrm flipV="1">
            <a:off x="2751558" y="3944974"/>
            <a:ext cx="6215058" cy="57732"/>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078666" y="3598585"/>
            <a:ext cx="2328242" cy="369332"/>
          </a:xfrm>
          <a:prstGeom prst="rect">
            <a:avLst/>
          </a:prstGeom>
          <a:noFill/>
        </p:spPr>
        <p:txBody>
          <a:bodyPr wrap="square" rtlCol="0">
            <a:spAutoFit/>
          </a:bodyPr>
          <a:lstStyle/>
          <a:p>
            <a:r>
              <a:rPr lang="en-GB" b="1" dirty="0"/>
              <a:t>350 ppm – safe  level</a:t>
            </a:r>
          </a:p>
        </p:txBody>
      </p:sp>
    </p:spTree>
    <p:extLst>
      <p:ext uri="{BB962C8B-B14F-4D97-AF65-F5344CB8AC3E}">
        <p14:creationId xmlns:p14="http://schemas.microsoft.com/office/powerpoint/2010/main" val="377529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GB" b="1" dirty="0">
                <a:solidFill>
                  <a:srgbClr val="C00000"/>
                </a:solidFill>
                <a:latin typeface="+mn-lt"/>
              </a:rPr>
              <a:t>The four </a:t>
            </a:r>
            <a:r>
              <a:rPr lang="en-GB" b="1" dirty="0" err="1">
                <a:solidFill>
                  <a:srgbClr val="C00000"/>
                </a:solidFill>
                <a:latin typeface="+mn-lt"/>
              </a:rPr>
              <a:t>Rs</a:t>
            </a:r>
            <a:r>
              <a:rPr lang="en-GB" b="1" dirty="0">
                <a:solidFill>
                  <a:srgbClr val="C00000"/>
                </a:solidFill>
                <a:latin typeface="+mn-lt"/>
              </a:rPr>
              <a:t> of ‘</a:t>
            </a:r>
            <a:r>
              <a:rPr lang="en-GB" b="1" i="1" dirty="0">
                <a:solidFill>
                  <a:srgbClr val="C00000"/>
                </a:solidFill>
                <a:latin typeface="+mn-lt"/>
              </a:rPr>
              <a:t>Deep Adaptation</a:t>
            </a:r>
            <a:r>
              <a:rPr lang="en-GB" b="1" dirty="0">
                <a:solidFill>
                  <a:srgbClr val="C00000"/>
                </a:solidFill>
                <a:latin typeface="+mn-lt"/>
              </a:rPr>
              <a:t>’</a:t>
            </a:r>
          </a:p>
        </p:txBody>
      </p:sp>
      <p:sp>
        <p:nvSpPr>
          <p:cNvPr id="3" name="Content Placeholder 2"/>
          <p:cNvSpPr>
            <a:spLocks noGrp="1"/>
          </p:cNvSpPr>
          <p:nvPr>
            <p:ph idx="1"/>
          </p:nvPr>
        </p:nvSpPr>
        <p:spPr>
          <a:xfrm>
            <a:off x="838200" y="1464216"/>
            <a:ext cx="10515600" cy="5393783"/>
          </a:xfrm>
        </p:spPr>
        <p:txBody>
          <a:bodyPr>
            <a:normAutofit/>
          </a:bodyPr>
          <a:lstStyle/>
          <a:p>
            <a:r>
              <a:rPr lang="en-GB" sz="3500" b="1" dirty="0"/>
              <a:t>Resilience</a:t>
            </a:r>
            <a:r>
              <a:rPr lang="en-GB" sz="3500" dirty="0"/>
              <a:t> – adapt to survive </a:t>
            </a:r>
            <a:br>
              <a:rPr lang="en-GB" sz="3500" dirty="0"/>
            </a:br>
            <a:endParaRPr lang="en-GB" sz="3500" dirty="0"/>
          </a:p>
          <a:p>
            <a:r>
              <a:rPr lang="en-GB" sz="3500" b="1" dirty="0"/>
              <a:t>Relinquishment</a:t>
            </a:r>
            <a:r>
              <a:rPr lang="en-GB" sz="3500" dirty="0"/>
              <a:t> – learn to let go </a:t>
            </a:r>
            <a:br>
              <a:rPr lang="en-GB" sz="3500" dirty="0"/>
            </a:br>
            <a:endParaRPr lang="en-GB" sz="3500" dirty="0"/>
          </a:p>
          <a:p>
            <a:r>
              <a:rPr lang="en-GB" sz="3500" b="1" dirty="0"/>
              <a:t>Restoration</a:t>
            </a:r>
            <a:r>
              <a:rPr lang="en-GB" sz="3500" dirty="0"/>
              <a:t> – rediscover what makes life worth living </a:t>
            </a:r>
            <a:br>
              <a:rPr lang="en-GB" sz="3500" dirty="0"/>
            </a:br>
            <a:endParaRPr lang="en-GB" sz="3500" dirty="0"/>
          </a:p>
          <a:p>
            <a:r>
              <a:rPr lang="en-GB" sz="3500" b="1" dirty="0"/>
              <a:t>Reconciliation</a:t>
            </a:r>
            <a:r>
              <a:rPr lang="en-GB" sz="3500" dirty="0"/>
              <a:t> between peoples and with our own mortality.</a:t>
            </a:r>
          </a:p>
          <a:p>
            <a:endParaRPr lang="en-GB" dirty="0"/>
          </a:p>
          <a:p>
            <a:pPr marL="0" indent="0" algn="r">
              <a:buNone/>
            </a:pPr>
            <a:r>
              <a:rPr lang="en-GB" dirty="0" err="1"/>
              <a:t>Jem</a:t>
            </a:r>
            <a:r>
              <a:rPr lang="en-GB" dirty="0"/>
              <a:t> </a:t>
            </a:r>
            <a:r>
              <a:rPr lang="en-GB" dirty="0" err="1"/>
              <a:t>Bendell</a:t>
            </a:r>
            <a:r>
              <a:rPr lang="en-GB" dirty="0"/>
              <a:t> 2018</a:t>
            </a:r>
          </a:p>
        </p:txBody>
      </p:sp>
    </p:spTree>
    <p:extLst>
      <p:ext uri="{BB962C8B-B14F-4D97-AF65-F5344CB8AC3E}">
        <p14:creationId xmlns:p14="http://schemas.microsoft.com/office/powerpoint/2010/main" val="12420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5000">
              <a:schemeClr val="tx1"/>
            </a:gs>
            <a:gs pos="59000">
              <a:schemeClr val="tx1"/>
            </a:gs>
            <a:gs pos="100000">
              <a:schemeClr val="tx1"/>
            </a:gs>
          </a:gsLst>
          <a:lin ang="54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2222741" y="2518556"/>
            <a:ext cx="7358489" cy="646331"/>
          </a:xfrm>
          <a:prstGeom prst="rect">
            <a:avLst/>
          </a:prstGeom>
        </p:spPr>
        <p:txBody>
          <a:bodyPr wrap="none">
            <a:spAutoFit/>
          </a:bodyPr>
          <a:lstStyle/>
          <a:p>
            <a:r>
              <a:rPr lang="en-GB" sz="3600" b="1" dirty="0">
                <a:solidFill>
                  <a:schemeClr val="bg1"/>
                </a:solidFill>
              </a:rPr>
              <a:t>There is only love, and then oblivion. </a:t>
            </a:r>
          </a:p>
        </p:txBody>
      </p:sp>
      <p:sp>
        <p:nvSpPr>
          <p:cNvPr id="5" name="Rectangle 4"/>
          <p:cNvSpPr/>
          <p:nvPr/>
        </p:nvSpPr>
        <p:spPr>
          <a:xfrm>
            <a:off x="2028325" y="2152221"/>
            <a:ext cx="7884014" cy="135836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422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5000">
              <a:schemeClr val="accent1">
                <a:lumMod val="75000"/>
              </a:schemeClr>
            </a:gs>
            <a:gs pos="59000">
              <a:schemeClr val="tx2">
                <a:lumMod val="75000"/>
              </a:schemeClr>
            </a:gs>
            <a:gs pos="93000">
              <a:schemeClr val="tx2">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91744" y="-241540"/>
            <a:ext cx="8229600" cy="1143000"/>
          </a:xfrm>
        </p:spPr>
        <p:txBody>
          <a:bodyPr>
            <a:normAutofit/>
          </a:bodyPr>
          <a:lstStyle/>
          <a:p>
            <a:pPr algn="l"/>
            <a:r>
              <a:rPr lang="en-GB" sz="3600" b="1" dirty="0"/>
              <a:t>Don’t lose sight of hope!</a:t>
            </a:r>
          </a:p>
        </p:txBody>
      </p:sp>
      <p:sp>
        <p:nvSpPr>
          <p:cNvPr id="3" name="Content Placeholder 2"/>
          <p:cNvSpPr>
            <a:spLocks noGrp="1"/>
          </p:cNvSpPr>
          <p:nvPr>
            <p:ph idx="1"/>
          </p:nvPr>
        </p:nvSpPr>
        <p:spPr>
          <a:xfrm>
            <a:off x="1984075" y="1928005"/>
            <a:ext cx="8902460" cy="1108720"/>
          </a:xfrm>
        </p:spPr>
        <p:txBody>
          <a:bodyPr>
            <a:noAutofit/>
          </a:bodyPr>
          <a:lstStyle/>
          <a:p>
            <a:pPr marL="0" indent="0">
              <a:buNone/>
            </a:pPr>
            <a:r>
              <a:rPr lang="en-GB" sz="4400" b="1" dirty="0">
                <a:solidFill>
                  <a:srgbClr val="FFFF00"/>
                </a:solidFill>
              </a:rPr>
              <a:t>Martin Luther King did NOT say…</a:t>
            </a:r>
          </a:p>
        </p:txBody>
      </p:sp>
      <p:sp>
        <p:nvSpPr>
          <p:cNvPr id="4" name="TextBox 3"/>
          <p:cNvSpPr txBox="1"/>
          <p:nvPr/>
        </p:nvSpPr>
        <p:spPr>
          <a:xfrm>
            <a:off x="2756574" y="3645024"/>
            <a:ext cx="7056784" cy="923330"/>
          </a:xfrm>
          <a:prstGeom prst="rect">
            <a:avLst/>
          </a:prstGeom>
          <a:noFill/>
        </p:spPr>
        <p:txBody>
          <a:bodyPr wrap="square" rtlCol="0">
            <a:spAutoFit/>
          </a:bodyPr>
          <a:lstStyle/>
          <a:p>
            <a:r>
              <a:rPr lang="en-GB" sz="5400" b="1" dirty="0">
                <a:solidFill>
                  <a:srgbClr val="FFFF00"/>
                </a:solidFill>
              </a:rPr>
              <a:t>“I have a nightmare…”</a:t>
            </a:r>
          </a:p>
        </p:txBody>
      </p:sp>
    </p:spTree>
    <p:extLst>
      <p:ext uri="{BB962C8B-B14F-4D97-AF65-F5344CB8AC3E}">
        <p14:creationId xmlns:p14="http://schemas.microsoft.com/office/powerpoint/2010/main" val="393685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482" y="513043"/>
            <a:ext cx="10515600" cy="1325563"/>
          </a:xfrm>
        </p:spPr>
        <p:txBody>
          <a:bodyPr>
            <a:normAutofit fontScale="90000"/>
          </a:bodyPr>
          <a:lstStyle/>
          <a:p>
            <a:r>
              <a:rPr lang="en-GB" sz="4900" b="1" dirty="0">
                <a:solidFill>
                  <a:srgbClr val="C00000"/>
                </a:solidFill>
                <a:latin typeface="+mn-lt"/>
              </a:rPr>
              <a:t>At the core of the RSP framework:</a:t>
            </a:r>
            <a:br>
              <a:rPr lang="en-GB" dirty="0"/>
            </a:br>
            <a:br>
              <a:rPr lang="en-GB" dirty="0"/>
            </a:br>
            <a:endParaRPr lang="en-GB" dirty="0"/>
          </a:p>
        </p:txBody>
      </p:sp>
      <p:sp>
        <p:nvSpPr>
          <p:cNvPr id="3" name="Content Placeholder 2"/>
          <p:cNvSpPr>
            <a:spLocks noGrp="1"/>
          </p:cNvSpPr>
          <p:nvPr>
            <p:ph idx="1"/>
          </p:nvPr>
        </p:nvSpPr>
        <p:spPr>
          <a:xfrm>
            <a:off x="457199" y="1360099"/>
            <a:ext cx="11134165" cy="5605478"/>
          </a:xfrm>
        </p:spPr>
        <p:txBody>
          <a:bodyPr>
            <a:normAutofit/>
          </a:bodyPr>
          <a:lstStyle/>
          <a:p>
            <a:pPr marL="571500" indent="-571500">
              <a:buFont typeface="+mj-lt"/>
              <a:buAutoNum type="arabicPeriod"/>
            </a:pPr>
            <a:r>
              <a:rPr lang="en-GB" sz="3200" dirty="0"/>
              <a:t>a </a:t>
            </a:r>
            <a:r>
              <a:rPr lang="en-GB" sz="3600" dirty="0"/>
              <a:t>critical awareness of </a:t>
            </a:r>
            <a:r>
              <a:rPr lang="en-GB" sz="3600" b="1" dirty="0"/>
              <a:t>connections</a:t>
            </a:r>
            <a:r>
              <a:rPr lang="en-GB" sz="3600" dirty="0"/>
              <a:t> – and how to nurture them</a:t>
            </a:r>
            <a:br>
              <a:rPr lang="en-GB" sz="3600" dirty="0"/>
            </a:br>
            <a:endParaRPr lang="en-GB" sz="3600" dirty="0"/>
          </a:p>
          <a:p>
            <a:pPr marL="742950" indent="-742950">
              <a:buFont typeface="+mj-lt"/>
              <a:buAutoNum type="arabicPeriod"/>
            </a:pPr>
            <a:r>
              <a:rPr lang="en-GB" sz="3600" dirty="0"/>
              <a:t>the importance of </a:t>
            </a:r>
            <a:r>
              <a:rPr lang="en-GB" sz="3600" b="1" dirty="0"/>
              <a:t>relating</a:t>
            </a:r>
            <a:r>
              <a:rPr lang="en-GB" sz="3600" dirty="0"/>
              <a:t> to others</a:t>
            </a:r>
            <a:br>
              <a:rPr lang="en-GB" sz="3600" dirty="0"/>
            </a:br>
            <a:endParaRPr lang="en-GB" sz="3600" dirty="0"/>
          </a:p>
          <a:p>
            <a:pPr marL="742950" indent="-742950">
              <a:buFont typeface="+mj-lt"/>
              <a:buAutoNum type="arabicPeriod"/>
            </a:pPr>
            <a:r>
              <a:rPr lang="en-GB" sz="3600" dirty="0"/>
              <a:t>a positive </a:t>
            </a:r>
            <a:r>
              <a:rPr lang="en-GB" sz="3600" b="1" dirty="0"/>
              <a:t>vision</a:t>
            </a:r>
            <a:r>
              <a:rPr lang="en-GB" sz="3600" dirty="0"/>
              <a:t> of one’s future – and developing one’s sense of agency in achieving this </a:t>
            </a:r>
            <a:br>
              <a:rPr lang="en-GB" sz="3600" dirty="0"/>
            </a:br>
            <a:endParaRPr lang="en-GB" sz="3600" dirty="0"/>
          </a:p>
          <a:p>
            <a:pPr marL="742950" indent="-742950">
              <a:buFont typeface="+mj-lt"/>
              <a:buAutoNum type="arabicPeriod"/>
            </a:pPr>
            <a:r>
              <a:rPr lang="en-GB" sz="3600" dirty="0"/>
              <a:t>the importance of </a:t>
            </a:r>
            <a:r>
              <a:rPr lang="en-GB" sz="3600" b="1" dirty="0"/>
              <a:t>doing</a:t>
            </a:r>
            <a:r>
              <a:rPr lang="en-GB" sz="3600" dirty="0"/>
              <a:t> something – even if it seems futile!</a:t>
            </a:r>
          </a:p>
          <a:p>
            <a:pPr marL="0" indent="0">
              <a:buNone/>
            </a:pPr>
            <a:endParaRPr lang="en-GB" dirty="0"/>
          </a:p>
        </p:txBody>
      </p:sp>
    </p:spTree>
    <p:extLst>
      <p:ext uri="{BB962C8B-B14F-4D97-AF65-F5344CB8AC3E}">
        <p14:creationId xmlns:p14="http://schemas.microsoft.com/office/powerpoint/2010/main" val="3812173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2060"/>
            </a:gs>
            <a:gs pos="15000">
              <a:schemeClr val="tx2">
                <a:lumMod val="75000"/>
              </a:schemeClr>
            </a:gs>
            <a:gs pos="59000">
              <a:schemeClr val="accent1">
                <a:lumMod val="75000"/>
              </a:schemeClr>
            </a:gs>
            <a:gs pos="100000">
              <a:schemeClr val="accent1">
                <a:lumMod val="5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8307" y="0"/>
            <a:ext cx="4157431" cy="6858000"/>
          </a:xfrm>
          <a:prstGeom prst="rect">
            <a:avLst/>
          </a:prstGeom>
        </p:spPr>
      </p:pic>
    </p:spTree>
    <p:extLst>
      <p:ext uri="{BB962C8B-B14F-4D97-AF65-F5344CB8AC3E}">
        <p14:creationId xmlns:p14="http://schemas.microsoft.com/office/powerpoint/2010/main" val="31606507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0"/>
            <a:ext cx="11560969" cy="6858000"/>
          </a:xfrm>
          <a:prstGeom prst="rect">
            <a:avLst/>
          </a:prstGeom>
        </p:spPr>
      </p:pic>
    </p:spTree>
    <p:extLst>
      <p:ext uri="{BB962C8B-B14F-4D97-AF65-F5344CB8AC3E}">
        <p14:creationId xmlns:p14="http://schemas.microsoft.com/office/powerpoint/2010/main" val="3648548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3000">
              <a:srgbClr val="92D050"/>
            </a:gs>
            <a:gs pos="8000">
              <a:schemeClr val="accent6">
                <a:lumMod val="60000"/>
                <a:lumOff val="40000"/>
              </a:schemeClr>
            </a:gs>
            <a:gs pos="94000">
              <a:srgbClr val="92D050"/>
            </a:gs>
            <a:gs pos="42000">
              <a:schemeClr val="bg1"/>
            </a:gs>
            <a:gs pos="30000">
              <a:schemeClr val="bg1"/>
            </a:gs>
          </a:gsLst>
          <a:lin ang="5400000" scaled="1"/>
          <a:tileRect/>
        </a:gradFill>
        <a:effectLst/>
      </p:bgPr>
    </p:bg>
    <p:spTree>
      <p:nvGrpSpPr>
        <p:cNvPr id="1" name=""/>
        <p:cNvGrpSpPr/>
        <p:nvPr/>
      </p:nvGrpSpPr>
      <p:grpSpPr>
        <a:xfrm>
          <a:off x="0" y="0"/>
          <a:ext cx="0" cy="0"/>
          <a:chOff x="0" y="0"/>
          <a:chExt cx="0" cy="0"/>
        </a:xfrm>
      </p:grpSpPr>
      <p:pic>
        <p:nvPicPr>
          <p:cNvPr id="4" name="Picture 2" descr="C:\Users\s2112358\Desktop\Planet-Earth-Waterdrop-Leaf1-e1426908988157[1].jpg"/>
          <p:cNvPicPr>
            <a:picLocks noChangeAspect="1" noChangeArrowheads="1"/>
          </p:cNvPicPr>
          <p:nvPr/>
        </p:nvPicPr>
        <p:blipFill>
          <a:blip r:embed="rId2">
            <a:alphaModFix amt="45000"/>
            <a:extLst>
              <a:ext uri="{28A0092B-C50C-407E-A947-70E740481C1C}">
                <a14:useLocalDpi xmlns:a14="http://schemas.microsoft.com/office/drawing/2010/main" val="0"/>
              </a:ext>
            </a:extLst>
          </a:blip>
          <a:srcRect/>
          <a:stretch>
            <a:fillRect/>
          </a:stretch>
        </p:blipFill>
        <p:spPr bwMode="auto">
          <a:xfrm>
            <a:off x="-12303" y="-810883"/>
            <a:ext cx="12204303" cy="81362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1981200" y="908721"/>
            <a:ext cx="8229600" cy="4525963"/>
          </a:xfrm>
        </p:spPr>
        <p:txBody>
          <a:bodyPr/>
          <a:lstStyle/>
          <a:p>
            <a:pPr marL="0" indent="0">
              <a:buNone/>
            </a:pPr>
            <a:endParaRPr lang="en-GB" dirty="0"/>
          </a:p>
          <a:p>
            <a:pPr marL="0" indent="0">
              <a:buNone/>
            </a:pPr>
            <a:endParaRPr lang="en-GB" dirty="0"/>
          </a:p>
          <a:p>
            <a:pPr marL="0" indent="0" algn="ctr">
              <a:buNone/>
            </a:pPr>
            <a:r>
              <a:rPr lang="en-GB" sz="5400" b="1" dirty="0">
                <a:solidFill>
                  <a:srgbClr val="FF0000"/>
                </a:solidFill>
                <a:effectLst>
                  <a:outerShdw blurRad="50800" dist="38100" dir="2700000" algn="tl" rotWithShape="0">
                    <a:srgbClr val="000000">
                      <a:alpha val="43000"/>
                    </a:srgbClr>
                  </a:outerShdw>
                </a:effectLst>
              </a:rPr>
              <a:t>Thank you</a:t>
            </a:r>
          </a:p>
        </p:txBody>
      </p:sp>
      <p:sp>
        <p:nvSpPr>
          <p:cNvPr id="2" name="TextBox 1"/>
          <p:cNvSpPr txBox="1"/>
          <p:nvPr/>
        </p:nvSpPr>
        <p:spPr>
          <a:xfrm>
            <a:off x="2207568" y="3645025"/>
            <a:ext cx="7776864" cy="1938992"/>
          </a:xfrm>
          <a:prstGeom prst="rect">
            <a:avLst/>
          </a:prstGeom>
          <a:noFill/>
        </p:spPr>
        <p:txBody>
          <a:bodyPr wrap="square" rtlCol="0">
            <a:spAutoFit/>
          </a:bodyPr>
          <a:lstStyle/>
          <a:p>
            <a:pPr algn="ctr"/>
            <a:r>
              <a:rPr lang="en-GB" sz="4000" b="1" dirty="0">
                <a:solidFill>
                  <a:srgbClr val="000090"/>
                </a:solidFill>
              </a:rPr>
              <a:t>Questions?</a:t>
            </a:r>
          </a:p>
          <a:p>
            <a:pPr algn="ctr"/>
            <a:endParaRPr lang="en-GB" sz="4000" b="1" dirty="0">
              <a:solidFill>
                <a:srgbClr val="000090"/>
              </a:solidFill>
            </a:endParaRPr>
          </a:p>
          <a:p>
            <a:pPr algn="ctr"/>
            <a:r>
              <a:rPr lang="en-GB" sz="4000" dirty="0">
                <a:hlinkClick r:id="rId3"/>
              </a:rPr>
              <a:t>pvare@glos.ac.uk</a:t>
            </a:r>
            <a:r>
              <a:rPr lang="en-GB" sz="4000" dirty="0"/>
              <a:t> </a:t>
            </a:r>
          </a:p>
        </p:txBody>
      </p:sp>
    </p:spTree>
    <p:extLst>
      <p:ext uri="{BB962C8B-B14F-4D97-AF65-F5344CB8AC3E}">
        <p14:creationId xmlns:p14="http://schemas.microsoft.com/office/powerpoint/2010/main" val="389493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80">
                                          <p:stCondLst>
                                            <p:cond delay="0"/>
                                          </p:stCondLst>
                                        </p:cTn>
                                        <p:tgtEl>
                                          <p:spTgt spid="3">
                                            <p:txEl>
                                              <p:pRg st="2" end="2"/>
                                            </p:txEl>
                                          </p:spTgt>
                                        </p:tgtEl>
                                      </p:cBhvr>
                                    </p:animEffect>
                                    <p:anim calcmode="lin" valueType="num">
                                      <p:cBhvr>
                                        <p:cTn id="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2" end="2"/>
                                            </p:txEl>
                                          </p:spTgt>
                                        </p:tgtEl>
                                      </p:cBhvr>
                                      <p:to x="100000" y="60000"/>
                                    </p:animScale>
                                    <p:animScale>
                                      <p:cBhvr>
                                        <p:cTn id="14" dur="166" decel="50000">
                                          <p:stCondLst>
                                            <p:cond delay="676"/>
                                          </p:stCondLst>
                                        </p:cTn>
                                        <p:tgtEl>
                                          <p:spTgt spid="3">
                                            <p:txEl>
                                              <p:pRg st="2" end="2"/>
                                            </p:txEl>
                                          </p:spTgt>
                                        </p:tgtEl>
                                      </p:cBhvr>
                                      <p:to x="100000" y="100000"/>
                                    </p:animScale>
                                    <p:animScale>
                                      <p:cBhvr>
                                        <p:cTn id="15" dur="26">
                                          <p:stCondLst>
                                            <p:cond delay="1312"/>
                                          </p:stCondLst>
                                        </p:cTn>
                                        <p:tgtEl>
                                          <p:spTgt spid="3">
                                            <p:txEl>
                                              <p:pRg st="2" end="2"/>
                                            </p:txEl>
                                          </p:spTgt>
                                        </p:tgtEl>
                                      </p:cBhvr>
                                      <p:to x="100000" y="80000"/>
                                    </p:animScale>
                                    <p:animScale>
                                      <p:cBhvr>
                                        <p:cTn id="16" dur="166" decel="50000">
                                          <p:stCondLst>
                                            <p:cond delay="1338"/>
                                          </p:stCondLst>
                                        </p:cTn>
                                        <p:tgtEl>
                                          <p:spTgt spid="3">
                                            <p:txEl>
                                              <p:pRg st="2" end="2"/>
                                            </p:txEl>
                                          </p:spTgt>
                                        </p:tgtEl>
                                      </p:cBhvr>
                                      <p:to x="100000" y="100000"/>
                                    </p:animScale>
                                    <p:animScale>
                                      <p:cBhvr>
                                        <p:cTn id="17" dur="26">
                                          <p:stCondLst>
                                            <p:cond delay="1642"/>
                                          </p:stCondLst>
                                        </p:cTn>
                                        <p:tgtEl>
                                          <p:spTgt spid="3">
                                            <p:txEl>
                                              <p:pRg st="2" end="2"/>
                                            </p:txEl>
                                          </p:spTgt>
                                        </p:tgtEl>
                                      </p:cBhvr>
                                      <p:to x="100000" y="90000"/>
                                    </p:animScale>
                                    <p:animScale>
                                      <p:cBhvr>
                                        <p:cTn id="18" dur="166" decel="50000">
                                          <p:stCondLst>
                                            <p:cond delay="1668"/>
                                          </p:stCondLst>
                                        </p:cTn>
                                        <p:tgtEl>
                                          <p:spTgt spid="3">
                                            <p:txEl>
                                              <p:pRg st="2" end="2"/>
                                            </p:txEl>
                                          </p:spTgt>
                                        </p:tgtEl>
                                      </p:cBhvr>
                                      <p:to x="100000" y="100000"/>
                                    </p:animScale>
                                    <p:animScale>
                                      <p:cBhvr>
                                        <p:cTn id="19" dur="26">
                                          <p:stCondLst>
                                            <p:cond delay="1808"/>
                                          </p:stCondLst>
                                        </p:cTn>
                                        <p:tgtEl>
                                          <p:spTgt spid="3">
                                            <p:txEl>
                                              <p:pRg st="2" end="2"/>
                                            </p:txEl>
                                          </p:spTgt>
                                        </p:tgtEl>
                                      </p:cBhvr>
                                      <p:to x="100000" y="95000"/>
                                    </p:animScale>
                                    <p:animScale>
                                      <p:cBhvr>
                                        <p:cTn id="20" dur="166" decel="50000">
                                          <p:stCondLst>
                                            <p:cond delay="1834"/>
                                          </p:stCondLst>
                                        </p:cTn>
                                        <p:tgtEl>
                                          <p:spTgt spid="3">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1946798" y="1052735"/>
            <a:ext cx="7946920" cy="4648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4221254" y="5849536"/>
            <a:ext cx="3452127" cy="646331"/>
          </a:xfrm>
          <a:prstGeom prst="rect">
            <a:avLst/>
          </a:prstGeom>
          <a:noFill/>
        </p:spPr>
        <p:txBody>
          <a:bodyPr wrap="square" rtlCol="0">
            <a:spAutoFit/>
          </a:bodyPr>
          <a:lstStyle/>
          <a:p>
            <a:pPr algn="ctr"/>
            <a:r>
              <a:rPr lang="en-GB" sz="3600" b="1" dirty="0">
                <a:solidFill>
                  <a:srgbClr val="000090"/>
                </a:solidFill>
              </a:rPr>
              <a:t>Leicester, 1987</a:t>
            </a:r>
          </a:p>
        </p:txBody>
      </p:sp>
    </p:spTree>
    <p:extLst>
      <p:ext uri="{BB962C8B-B14F-4D97-AF65-F5344CB8AC3E}">
        <p14:creationId xmlns:p14="http://schemas.microsoft.com/office/powerpoint/2010/main" val="1299568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2112358\Desktop\C9-rL8JXkAA52k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9" y="764704"/>
            <a:ext cx="7528109" cy="49685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893647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43407"/>
            <a:ext cx="8229600" cy="1008112"/>
          </a:xfrm>
        </p:spPr>
        <p:txBody>
          <a:bodyPr>
            <a:normAutofit/>
          </a:bodyPr>
          <a:lstStyle/>
          <a:p>
            <a:r>
              <a:rPr lang="en-GB" dirty="0"/>
              <a:t>References</a:t>
            </a:r>
          </a:p>
        </p:txBody>
      </p:sp>
      <p:sp>
        <p:nvSpPr>
          <p:cNvPr id="3" name="Content Placeholder 2"/>
          <p:cNvSpPr>
            <a:spLocks noGrp="1"/>
          </p:cNvSpPr>
          <p:nvPr>
            <p:ph idx="1"/>
          </p:nvPr>
        </p:nvSpPr>
        <p:spPr>
          <a:xfrm>
            <a:off x="1524000" y="620688"/>
            <a:ext cx="9144000" cy="6408712"/>
          </a:xfrm>
        </p:spPr>
        <p:txBody>
          <a:bodyPr>
            <a:normAutofit fontScale="92500" lnSpcReduction="10000"/>
          </a:bodyPr>
          <a:lstStyle/>
          <a:p>
            <a:pPr marL="0" indent="0">
              <a:buNone/>
            </a:pPr>
            <a:r>
              <a:rPr lang="en-GB" sz="1800" dirty="0"/>
              <a:t>A Rounder Sense of Purpose website: </a:t>
            </a:r>
            <a:r>
              <a:rPr lang="en-GB" sz="1800" dirty="0">
                <a:hlinkClick r:id="rId2"/>
              </a:rPr>
              <a:t>www.aroundersenseofpurpose.eu</a:t>
            </a:r>
            <a:r>
              <a:rPr lang="en-GB" sz="1800" dirty="0"/>
              <a:t> </a:t>
            </a:r>
          </a:p>
          <a:p>
            <a:pPr marL="0" lvl="1" indent="0">
              <a:buNone/>
            </a:pPr>
            <a:endParaRPr lang="en-US" sz="1800" dirty="0"/>
          </a:p>
          <a:p>
            <a:pPr marL="0" lvl="1" indent="0">
              <a:buNone/>
            </a:pPr>
            <a:r>
              <a:rPr lang="en-US" sz="1800" dirty="0" err="1"/>
              <a:t>Bendell</a:t>
            </a:r>
            <a:r>
              <a:rPr lang="en-US" sz="1800" dirty="0"/>
              <a:t> J (2019) The 4</a:t>
            </a:r>
            <a:r>
              <a:rPr lang="en-US" sz="1800" baseline="30000" dirty="0"/>
              <a:t>th</a:t>
            </a:r>
            <a:r>
              <a:rPr lang="en-US" sz="1800" dirty="0"/>
              <a:t> R of Deep Adaptation. Accessed at: </a:t>
            </a:r>
            <a:r>
              <a:rPr lang="en-US" sz="1800" dirty="0">
                <a:hlinkClick r:id="rId3"/>
              </a:rPr>
              <a:t>https://jembendell.wordpress.com/2019/01/09/hope-and-vision-in-the-face-of-collapse-the-4th-r-of-deep-adaptation</a:t>
            </a:r>
            <a:r>
              <a:rPr lang="en-US" sz="1800" dirty="0"/>
              <a:t> </a:t>
            </a:r>
          </a:p>
          <a:p>
            <a:pPr marL="0" lvl="1" indent="0">
              <a:buNone/>
            </a:pPr>
            <a:endParaRPr lang="en-GB" sz="1800" dirty="0"/>
          </a:p>
          <a:p>
            <a:pPr marL="0" lvl="1" indent="0">
              <a:buNone/>
            </a:pPr>
            <a:r>
              <a:rPr lang="en-GB" sz="1800" dirty="0"/>
              <a:t>ENSI-CSCT (2008): </a:t>
            </a:r>
            <a:r>
              <a:rPr lang="en-GB" sz="1800" i="1" dirty="0"/>
              <a:t>Competencies for ESD (Education for Sustainable Development) teachers: A framework to integrate ESD in the curriculum of teacher training institutes</a:t>
            </a:r>
            <a:r>
              <a:rPr lang="en-GB" sz="1800" dirty="0"/>
              <a:t>.  </a:t>
            </a:r>
            <a:r>
              <a:rPr lang="en-GB" sz="1800" u="sng" dirty="0">
                <a:hlinkClick r:id="rId4"/>
              </a:rPr>
              <a:t>https://platform.ue4sd.eu/downloads/CSCT_Handbook_11_01_08.pdf</a:t>
            </a:r>
            <a:endParaRPr lang="en-GB" sz="1800" dirty="0"/>
          </a:p>
          <a:p>
            <a:pPr marL="0" lvl="1" indent="0">
              <a:buNone/>
            </a:pPr>
            <a:endParaRPr lang="en-GB" sz="1800" dirty="0"/>
          </a:p>
          <a:p>
            <a:pPr marL="0" lvl="1" indent="0">
              <a:buNone/>
            </a:pPr>
            <a:r>
              <a:rPr lang="en-GB" sz="1800" dirty="0"/>
              <a:t>Jensen B B &amp; Schnack K (1997) The Action Competence Approach in Environmental Education, </a:t>
            </a:r>
            <a:r>
              <a:rPr lang="en-GB" sz="1800" i="1" dirty="0"/>
              <a:t>Environmental Education Research</a:t>
            </a:r>
            <a:r>
              <a:rPr lang="en-GB" sz="1800" dirty="0"/>
              <a:t>, 3:2, 163-178</a:t>
            </a:r>
          </a:p>
          <a:p>
            <a:pPr marL="0" lvl="1" indent="0">
              <a:buNone/>
            </a:pPr>
            <a:endParaRPr lang="en-GB" sz="1800" dirty="0"/>
          </a:p>
          <a:p>
            <a:pPr marL="0" lvl="1" indent="0">
              <a:buNone/>
            </a:pPr>
            <a:r>
              <a:rPr lang="en-GB" sz="1800" dirty="0" err="1"/>
              <a:t>Roorda</a:t>
            </a:r>
            <a:r>
              <a:rPr lang="en-GB" sz="1800" dirty="0"/>
              <a:t> N (2012) </a:t>
            </a:r>
            <a:r>
              <a:rPr lang="en-GB" sz="1800" i="1" dirty="0"/>
              <a:t>Fundamentals of Sustainable Development</a:t>
            </a:r>
            <a:r>
              <a:rPr lang="en-GB" sz="1800" dirty="0"/>
              <a:t>. London: </a:t>
            </a:r>
            <a:r>
              <a:rPr lang="en-GB" sz="1800" dirty="0" err="1"/>
              <a:t>Earthscan</a:t>
            </a:r>
            <a:endParaRPr lang="en-GB" sz="1800" dirty="0"/>
          </a:p>
          <a:p>
            <a:pPr marL="0" lvl="1" indent="0">
              <a:buNone/>
            </a:pPr>
            <a:endParaRPr lang="en-GB" sz="1800" dirty="0"/>
          </a:p>
          <a:p>
            <a:pPr marL="0" lvl="1" indent="0">
              <a:buNone/>
            </a:pPr>
            <a:r>
              <a:rPr lang="en-US" sz="1800" dirty="0"/>
              <a:t>Scott W &amp; </a:t>
            </a:r>
            <a:r>
              <a:rPr lang="en-US" sz="1800" dirty="0" err="1"/>
              <a:t>Vare</a:t>
            </a:r>
            <a:r>
              <a:rPr lang="en-US" sz="1800" dirty="0"/>
              <a:t> P (2018) </a:t>
            </a:r>
            <a:r>
              <a:rPr lang="en-US" sz="1800" i="1" dirty="0"/>
              <a:t>The world we'll leave behind: grasping the  sustainability challenge</a:t>
            </a:r>
            <a:r>
              <a:rPr lang="en-US" sz="1800" dirty="0"/>
              <a:t>. </a:t>
            </a:r>
            <a:r>
              <a:rPr lang="en-US" sz="1800" dirty="0" err="1"/>
              <a:t>Abingdon:Routledge</a:t>
            </a:r>
            <a:endParaRPr lang="en-GB" sz="1800" dirty="0"/>
          </a:p>
          <a:p>
            <a:pPr marL="0" lvl="1" indent="0">
              <a:buNone/>
            </a:pPr>
            <a:endParaRPr lang="en-GB" sz="1800" dirty="0"/>
          </a:p>
          <a:p>
            <a:pPr marL="0" indent="0">
              <a:buNone/>
            </a:pPr>
            <a:r>
              <a:rPr lang="en-GB" sz="1800" dirty="0"/>
              <a:t>Sen A (1999) </a:t>
            </a:r>
            <a:r>
              <a:rPr lang="en-GB" sz="1800" i="1" dirty="0"/>
              <a:t>Development as Freedom.</a:t>
            </a:r>
            <a:r>
              <a:rPr lang="en-GB" sz="1800" dirty="0"/>
              <a:t> Oxford: OUP</a:t>
            </a:r>
          </a:p>
          <a:p>
            <a:pPr marL="0" indent="0">
              <a:buNone/>
            </a:pPr>
            <a:r>
              <a:rPr lang="en-GB" sz="1800" dirty="0" err="1"/>
              <a:t>Wiek</a:t>
            </a:r>
            <a:r>
              <a:rPr lang="en-GB" sz="1800" dirty="0"/>
              <a:t>, </a:t>
            </a:r>
            <a:r>
              <a:rPr lang="en-GB" sz="1800" dirty="0" err="1"/>
              <a:t>Arnim</a:t>
            </a:r>
            <a:r>
              <a:rPr lang="en-GB" sz="1800" dirty="0"/>
              <a:t>, Lauren </a:t>
            </a:r>
            <a:r>
              <a:rPr lang="en-GB" sz="1800" dirty="0" err="1"/>
              <a:t>Withycombe</a:t>
            </a:r>
            <a:r>
              <a:rPr lang="en-GB" sz="1800" dirty="0"/>
              <a:t>, and Charles L. Redman. 2011. Key Competencies in Sustainability: A Reference Framework for Academic Program Development. </a:t>
            </a:r>
            <a:r>
              <a:rPr lang="en-GB" sz="1800" i="1" dirty="0"/>
              <a:t>Sustainability Science</a:t>
            </a:r>
            <a:r>
              <a:rPr lang="en-GB" sz="1800" dirty="0"/>
              <a:t> 6(2): 203–18</a:t>
            </a:r>
          </a:p>
          <a:p>
            <a:pPr marL="0" indent="0">
              <a:buNone/>
            </a:pPr>
            <a:r>
              <a:rPr lang="en-GB" sz="1800" dirty="0"/>
              <a:t>UNECE (2011) </a:t>
            </a:r>
            <a:r>
              <a:rPr lang="en-GB" sz="1800" i="1" dirty="0"/>
              <a:t>Learning for the future: Competences in Education for Sustainable Development</a:t>
            </a:r>
            <a:r>
              <a:rPr lang="en-GB" sz="1800" dirty="0"/>
              <a:t>. Geneva: UNECE</a:t>
            </a:r>
          </a:p>
        </p:txBody>
      </p:sp>
      <p:sp>
        <p:nvSpPr>
          <p:cNvPr id="4" name="Slide Number Placeholder 3"/>
          <p:cNvSpPr>
            <a:spLocks noGrp="1"/>
          </p:cNvSpPr>
          <p:nvPr>
            <p:ph type="sldNum" sz="quarter" idx="12"/>
          </p:nvPr>
        </p:nvSpPr>
        <p:spPr/>
        <p:txBody>
          <a:bodyPr/>
          <a:lstStyle/>
          <a:p>
            <a:fld id="{495D0DC8-6F44-4D32-BE07-402EDF70C986}" type="slidenum">
              <a:rPr lang="en-GB" smtClean="0"/>
              <a:pPr/>
              <a:t>61</a:t>
            </a:fld>
            <a:endParaRPr lang="en-GB"/>
          </a:p>
        </p:txBody>
      </p:sp>
    </p:spTree>
    <p:extLst>
      <p:ext uri="{BB962C8B-B14F-4D97-AF65-F5344CB8AC3E}">
        <p14:creationId xmlns:p14="http://schemas.microsoft.com/office/powerpoint/2010/main" val="3245881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459480" y="1615375"/>
            <a:ext cx="7265623" cy="4034873"/>
          </a:xfrm>
          <a:prstGeom prst="rect">
            <a:avLst/>
          </a:prstGeom>
        </p:spPr>
      </p:pic>
      <p:pic>
        <p:nvPicPr>
          <p:cNvPr id="3" name="Picture 2"/>
          <p:cNvPicPr>
            <a:picLocks noChangeAspect="1"/>
          </p:cNvPicPr>
          <p:nvPr/>
        </p:nvPicPr>
        <p:blipFill>
          <a:blip r:embed="rId3"/>
          <a:stretch>
            <a:fillRect/>
          </a:stretch>
        </p:blipFill>
        <p:spPr>
          <a:xfrm rot="16200000">
            <a:off x="5142415" y="1216101"/>
            <a:ext cx="7109762" cy="4677561"/>
          </a:xfrm>
          <a:prstGeom prst="rect">
            <a:avLst/>
          </a:prstGeom>
        </p:spPr>
      </p:pic>
    </p:spTree>
    <p:extLst>
      <p:ext uri="{BB962C8B-B14F-4D97-AF65-F5344CB8AC3E}">
        <p14:creationId xmlns:p14="http://schemas.microsoft.com/office/powerpoint/2010/main" val="1247724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6571" y="0"/>
            <a:ext cx="10569742" cy="7018421"/>
          </a:xfrm>
          <a:prstGeom prst="rect">
            <a:avLst/>
          </a:prstGeom>
        </p:spPr>
      </p:pic>
    </p:spTree>
    <p:extLst>
      <p:ext uri="{BB962C8B-B14F-4D97-AF65-F5344CB8AC3E}">
        <p14:creationId xmlns:p14="http://schemas.microsoft.com/office/powerpoint/2010/main" val="470319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96095" y="0"/>
            <a:ext cx="10120923" cy="6858000"/>
          </a:xfrm>
          <a:prstGeom prst="rect">
            <a:avLst/>
          </a:prstGeom>
        </p:spPr>
      </p:pic>
      <p:sp>
        <p:nvSpPr>
          <p:cNvPr id="2" name="TextBox 1"/>
          <p:cNvSpPr txBox="1"/>
          <p:nvPr/>
        </p:nvSpPr>
        <p:spPr>
          <a:xfrm>
            <a:off x="0" y="0"/>
            <a:ext cx="2583180" cy="707886"/>
          </a:xfrm>
          <a:prstGeom prst="rect">
            <a:avLst/>
          </a:prstGeom>
          <a:solidFill>
            <a:schemeClr val="accent6">
              <a:lumMod val="40000"/>
              <a:lumOff val="60000"/>
            </a:schemeClr>
          </a:solidFill>
        </p:spPr>
        <p:txBody>
          <a:bodyPr wrap="square" rtlCol="0">
            <a:spAutoFit/>
          </a:bodyPr>
          <a:lstStyle/>
          <a:p>
            <a:r>
              <a:rPr lang="en-GB" sz="4000" b="1" dirty="0"/>
              <a:t>From this…</a:t>
            </a:r>
          </a:p>
        </p:txBody>
      </p:sp>
    </p:spTree>
    <p:extLst>
      <p:ext uri="{BB962C8B-B14F-4D97-AF65-F5344CB8AC3E}">
        <p14:creationId xmlns:p14="http://schemas.microsoft.com/office/powerpoint/2010/main" val="2621639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4620</TotalTime>
  <Words>1367</Words>
  <Application>Microsoft Office PowerPoint</Application>
  <PresentationFormat>Widescreen</PresentationFormat>
  <Paragraphs>217</Paragraphs>
  <Slides>61</Slides>
  <Notes>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7" baseType="lpstr">
      <vt:lpstr>Arial</vt:lpstr>
      <vt:lpstr>Calibri</vt:lpstr>
      <vt:lpstr>Calibri Light</vt:lpstr>
      <vt:lpstr>Times New Roman</vt:lpstr>
      <vt:lpstr>Office Theme</vt:lpstr>
      <vt:lpstr>Document</vt:lpstr>
      <vt:lpstr> A Rounder Sense of Purpose: Developing a framework of educator competences in ESD</vt:lpstr>
      <vt:lpstr>Plan</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RSP Phase I (2015-18)</vt:lpstr>
      <vt:lpstr>RSP Phase I (2015-18)</vt:lpstr>
      <vt:lpstr>RSP Phase I (2015-18)</vt:lpstr>
      <vt:lpstr>PowerPoint Presentation</vt:lpstr>
      <vt:lpstr>PowerPoint Presentation</vt:lpstr>
      <vt:lpstr>PowerPoint Presentation</vt:lpstr>
      <vt:lpstr>Example: Futures Competence</vt:lpstr>
      <vt:lpstr>PowerPoint Presentation</vt:lpstr>
      <vt:lpstr>PowerPoint Presentation</vt:lpstr>
      <vt:lpstr>PowerPoint Presentation</vt:lpstr>
      <vt:lpstr>PowerPoint Presentation</vt:lpstr>
      <vt:lpstr>www.aroundersenseofpurpose.eu </vt:lpstr>
      <vt:lpstr>Examples of activities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Hope…</vt:lpstr>
      <vt:lpstr>PowerPoint Presentation</vt:lpstr>
      <vt:lpstr>PowerPoint Presentation</vt:lpstr>
      <vt:lpstr>PowerPoint Presentation</vt:lpstr>
      <vt:lpstr>PowerPoint Presentation</vt:lpstr>
      <vt:lpstr>PowerPoint Presentation</vt:lpstr>
      <vt:lpstr>PowerPoint Presentation</vt:lpstr>
      <vt:lpstr>A word on assessment  </vt:lpstr>
      <vt:lpstr>PowerPoint Presentation</vt:lpstr>
      <vt:lpstr>Levels of Assessment</vt:lpstr>
      <vt:lpstr>A word of warning:  learn to think beyond the competences</vt:lpstr>
      <vt:lpstr>Some closing thoughts </vt:lpstr>
      <vt:lpstr>PowerPoint Presentation</vt:lpstr>
      <vt:lpstr>PowerPoint Presentation</vt:lpstr>
      <vt:lpstr>The four Rs of ‘Deep Adaptation’</vt:lpstr>
      <vt:lpstr>PowerPoint Presentation</vt:lpstr>
      <vt:lpstr>Don’t lose sight of hope!</vt:lpstr>
      <vt:lpstr>At the core of the RSP framework:  </vt:lpstr>
      <vt:lpstr>PowerPoint Presentation</vt:lpstr>
      <vt:lpstr>PowerPoint Presentation</vt:lpstr>
      <vt:lpstr>PowerPoint Presentation</vt:lpstr>
      <vt:lpstr>PowerPoint Presentation</vt:lpstr>
      <vt:lpstr>References</vt:lpstr>
    </vt:vector>
  </TitlesOfParts>
  <Company>University of Gloucestershire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VARE, Paul (Dr)</dc:creator>
  <cp:lastModifiedBy>VARE, Paul (Dr)</cp:lastModifiedBy>
  <cp:revision>111</cp:revision>
  <dcterms:created xsi:type="dcterms:W3CDTF">2019-02-01T11:55:34Z</dcterms:created>
  <dcterms:modified xsi:type="dcterms:W3CDTF">2019-09-11T10:03:20Z</dcterms:modified>
</cp:coreProperties>
</file>