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34" r:id="rId1"/>
  </p:sldMasterIdLst>
  <p:notesMasterIdLst>
    <p:notesMasterId r:id="rId8"/>
  </p:notesMasterIdLst>
  <p:handoutMasterIdLst>
    <p:handoutMasterId r:id="rId9"/>
  </p:handoutMasterIdLst>
  <p:sldIdLst>
    <p:sldId id="290" r:id="rId2"/>
    <p:sldId id="292" r:id="rId3"/>
    <p:sldId id="293" r:id="rId4"/>
    <p:sldId id="294" r:id="rId5"/>
    <p:sldId id="298" r:id="rId6"/>
    <p:sldId id="299" r:id="rId7"/>
  </p:sldIdLst>
  <p:sldSz cx="9144000" cy="6858000" type="screen4x3"/>
  <p:notesSz cx="6761163" cy="9942513"/>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124"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124"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124"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124"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124" charset="-128"/>
        <a:cs typeface="+mn-cs"/>
      </a:defRPr>
    </a:lvl5pPr>
    <a:lvl6pPr marL="2286000" algn="l" defTabSz="914400" rtl="0" eaLnBrk="1" latinLnBrk="0" hangingPunct="1">
      <a:defRPr sz="2400" kern="1200">
        <a:solidFill>
          <a:schemeClr val="tx1"/>
        </a:solidFill>
        <a:latin typeface="Arial" charset="0"/>
        <a:ea typeface="ＭＳ Ｐゴシック" pitchFamily="124" charset="-128"/>
        <a:cs typeface="+mn-cs"/>
      </a:defRPr>
    </a:lvl6pPr>
    <a:lvl7pPr marL="2743200" algn="l" defTabSz="914400" rtl="0" eaLnBrk="1" latinLnBrk="0" hangingPunct="1">
      <a:defRPr sz="2400" kern="1200">
        <a:solidFill>
          <a:schemeClr val="tx1"/>
        </a:solidFill>
        <a:latin typeface="Arial" charset="0"/>
        <a:ea typeface="ＭＳ Ｐゴシック" pitchFamily="124" charset="-128"/>
        <a:cs typeface="+mn-cs"/>
      </a:defRPr>
    </a:lvl7pPr>
    <a:lvl8pPr marL="3200400" algn="l" defTabSz="914400" rtl="0" eaLnBrk="1" latinLnBrk="0" hangingPunct="1">
      <a:defRPr sz="2400" kern="1200">
        <a:solidFill>
          <a:schemeClr val="tx1"/>
        </a:solidFill>
        <a:latin typeface="Arial" charset="0"/>
        <a:ea typeface="ＭＳ Ｐゴシック" pitchFamily="124" charset="-128"/>
        <a:cs typeface="+mn-cs"/>
      </a:defRPr>
    </a:lvl8pPr>
    <a:lvl9pPr marL="3657600" algn="l" defTabSz="914400" rtl="0" eaLnBrk="1" latinLnBrk="0" hangingPunct="1">
      <a:defRPr sz="2400" kern="1200">
        <a:solidFill>
          <a:schemeClr val="tx1"/>
        </a:solidFill>
        <a:latin typeface="Arial" charset="0"/>
        <a:ea typeface="ＭＳ Ｐゴシック" pitchFamily="124" charset="-128"/>
        <a:cs typeface="+mn-cs"/>
      </a:defRPr>
    </a:lvl9pPr>
  </p:defaultTextStyle>
  <p:extLst>
    <p:ext uri="{EFAFB233-063F-42B5-8137-9DF3F51BA10A}">
      <p15:sldGuideLst xmlns:p15="http://schemas.microsoft.com/office/powerpoint/2012/main">
        <p15:guide id="1" orient="horz" pos="197">
          <p15:clr>
            <a:srgbClr val="A4A3A4"/>
          </p15:clr>
        </p15:guide>
        <p15:guide id="2" orient="horz" pos="572">
          <p15:clr>
            <a:srgbClr val="A4A3A4"/>
          </p15:clr>
        </p15:guide>
        <p15:guide id="3" orient="horz" pos="1389">
          <p15:clr>
            <a:srgbClr val="A4A3A4"/>
          </p15:clr>
        </p15:guide>
        <p15:guide id="4" orient="horz" pos="1525">
          <p15:clr>
            <a:srgbClr val="A4A3A4"/>
          </p15:clr>
        </p15:guide>
        <p15:guide id="5" orient="horz" pos="799">
          <p15:clr>
            <a:srgbClr val="A4A3A4"/>
          </p15:clr>
        </p15:guide>
        <p15:guide id="6" orient="horz" pos="4123">
          <p15:clr>
            <a:srgbClr val="A4A3A4"/>
          </p15:clr>
        </p15:guide>
        <p15:guide id="7" pos="657">
          <p15:clr>
            <a:srgbClr val="A4A3A4"/>
          </p15:clr>
        </p15:guide>
        <p15:guide id="8" pos="5239">
          <p15:clr>
            <a:srgbClr val="A4A3A4"/>
          </p15:clr>
        </p15:guide>
        <p15:guide id="9" pos="195">
          <p15:clr>
            <a:srgbClr val="A4A3A4"/>
          </p15:clr>
        </p15:guide>
        <p15:guide id="10" pos="2995">
          <p15:clr>
            <a:srgbClr val="A4A3A4"/>
          </p15:clr>
        </p15:guide>
      </p15:sldGuideLst>
    </p:ext>
    <p:ext uri="{2D200454-40CA-4A62-9FC3-DE9A4176ACB9}">
      <p15:notesGuideLst xmlns:p15="http://schemas.microsoft.com/office/powerpoint/2012/main">
        <p15:guide id="1" orient="horz" pos="3132">
          <p15:clr>
            <a:srgbClr val="A4A3A4"/>
          </p15:clr>
        </p15:guide>
        <p15:guide id="2" pos="213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55560"/>
    <a:srgbClr val="4D4D4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348"/>
    <p:restoredTop sz="84687" autoAdjust="0"/>
  </p:normalViewPr>
  <p:slideViewPr>
    <p:cSldViewPr showGuides="1">
      <p:cViewPr>
        <p:scale>
          <a:sx n="100" d="100"/>
          <a:sy n="100" d="100"/>
        </p:scale>
        <p:origin x="1496" y="384"/>
      </p:cViewPr>
      <p:guideLst>
        <p:guide orient="horz" pos="197"/>
        <p:guide orient="horz" pos="572"/>
        <p:guide orient="horz" pos="1389"/>
        <p:guide orient="horz" pos="1525"/>
        <p:guide orient="horz" pos="799"/>
        <p:guide orient="horz" pos="4123"/>
        <p:guide pos="657"/>
        <p:guide pos="5239"/>
        <p:guide pos="195"/>
        <p:guide pos="299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howGuides="1">
      <p:cViewPr varScale="1">
        <p:scale>
          <a:sx n="83" d="100"/>
          <a:sy n="83" d="100"/>
        </p:scale>
        <p:origin x="-3828" y="-78"/>
      </p:cViewPr>
      <p:guideLst>
        <p:guide orient="horz" pos="3132"/>
        <p:guide pos="2130"/>
      </p:guideLst>
    </p:cSldViewPr>
  </p:notes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handoutMaster" Target="handoutMasters/handoutMaster1.xml"/><Relationship Id="rId1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9837" cy="497126"/>
          </a:xfrm>
          <a:prstGeom prst="rect">
            <a:avLst/>
          </a:prstGeom>
        </p:spPr>
        <p:txBody>
          <a:bodyPr vert="horz" lIns="91440" tIns="45720" rIns="91440" bIns="45720" rtlCol="0"/>
          <a:lstStyle>
            <a:lvl1pPr algn="l">
              <a:defRPr sz="1200"/>
            </a:lvl1pPr>
          </a:lstStyle>
          <a:p>
            <a:pPr>
              <a:defRPr/>
            </a:pPr>
            <a:endParaRPr lang="en-GB"/>
          </a:p>
        </p:txBody>
      </p:sp>
      <p:sp>
        <p:nvSpPr>
          <p:cNvPr id="3" name="Date Placeholder 2"/>
          <p:cNvSpPr>
            <a:spLocks noGrp="1"/>
          </p:cNvSpPr>
          <p:nvPr>
            <p:ph type="dt" sz="quarter" idx="1"/>
          </p:nvPr>
        </p:nvSpPr>
        <p:spPr>
          <a:xfrm>
            <a:off x="3829761" y="0"/>
            <a:ext cx="2929837" cy="497126"/>
          </a:xfrm>
          <a:prstGeom prst="rect">
            <a:avLst/>
          </a:prstGeom>
        </p:spPr>
        <p:txBody>
          <a:bodyPr vert="horz" lIns="91440" tIns="45720" rIns="91440" bIns="45720" rtlCol="0"/>
          <a:lstStyle>
            <a:lvl1pPr algn="r">
              <a:defRPr sz="1200"/>
            </a:lvl1pPr>
          </a:lstStyle>
          <a:p>
            <a:pPr>
              <a:defRPr/>
            </a:pPr>
            <a:fld id="{ACA6619C-9F65-4277-9ACE-0D62D1860763}" type="datetimeFigureOut">
              <a:rPr lang="en-US"/>
              <a:pPr>
                <a:defRPr/>
              </a:pPr>
              <a:t>6/30/16</a:t>
            </a:fld>
            <a:endParaRPr lang="en-GB"/>
          </a:p>
        </p:txBody>
      </p:sp>
      <p:sp>
        <p:nvSpPr>
          <p:cNvPr id="4" name="Footer Placeholder 3"/>
          <p:cNvSpPr>
            <a:spLocks noGrp="1"/>
          </p:cNvSpPr>
          <p:nvPr>
            <p:ph type="ftr" sz="quarter" idx="2"/>
          </p:nvPr>
        </p:nvSpPr>
        <p:spPr>
          <a:xfrm>
            <a:off x="0" y="9443662"/>
            <a:ext cx="2929837" cy="497126"/>
          </a:xfrm>
          <a:prstGeom prst="rect">
            <a:avLst/>
          </a:prstGeom>
        </p:spPr>
        <p:txBody>
          <a:bodyPr vert="horz" lIns="91440" tIns="45720" rIns="91440" bIns="45720" rtlCol="0" anchor="b"/>
          <a:lstStyle>
            <a:lvl1pPr algn="l">
              <a:defRPr sz="1200"/>
            </a:lvl1pPr>
          </a:lstStyle>
          <a:p>
            <a:pPr>
              <a:defRPr/>
            </a:pPr>
            <a:endParaRPr lang="en-GB"/>
          </a:p>
        </p:txBody>
      </p:sp>
      <p:sp>
        <p:nvSpPr>
          <p:cNvPr id="5" name="Slide Number Placeholder 4"/>
          <p:cNvSpPr>
            <a:spLocks noGrp="1"/>
          </p:cNvSpPr>
          <p:nvPr>
            <p:ph type="sldNum" sz="quarter" idx="3"/>
          </p:nvPr>
        </p:nvSpPr>
        <p:spPr>
          <a:xfrm>
            <a:off x="3829761" y="9443662"/>
            <a:ext cx="2929837" cy="497126"/>
          </a:xfrm>
          <a:prstGeom prst="rect">
            <a:avLst/>
          </a:prstGeom>
        </p:spPr>
        <p:txBody>
          <a:bodyPr vert="horz" lIns="91440" tIns="45720" rIns="91440" bIns="45720" rtlCol="0" anchor="b"/>
          <a:lstStyle>
            <a:lvl1pPr algn="r">
              <a:defRPr sz="1200"/>
            </a:lvl1pPr>
          </a:lstStyle>
          <a:p>
            <a:pPr>
              <a:defRPr/>
            </a:pPr>
            <a:fld id="{A73F3D7E-3153-4F38-891B-6AE8360C76DD}" type="slidenum">
              <a:rPr lang="en-GB"/>
              <a:pPr>
                <a:defRPr/>
              </a:pPr>
              <a:t>‹#›</a:t>
            </a:fld>
            <a:endParaRPr lang="en-GB"/>
          </a:p>
        </p:txBody>
      </p:sp>
    </p:spTree>
    <p:extLst>
      <p:ext uri="{BB962C8B-B14F-4D97-AF65-F5344CB8AC3E}">
        <p14:creationId xmlns:p14="http://schemas.microsoft.com/office/powerpoint/2010/main" val="20512454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29837" cy="49712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8435" name="Rectangle 3"/>
          <p:cNvSpPr>
            <a:spLocks noGrp="1" noChangeArrowheads="1"/>
          </p:cNvSpPr>
          <p:nvPr>
            <p:ph type="dt" idx="1"/>
          </p:nvPr>
        </p:nvSpPr>
        <p:spPr bwMode="auto">
          <a:xfrm>
            <a:off x="3831326" y="0"/>
            <a:ext cx="2929837" cy="49712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Rot="1" noChangeAspect="1" noChangeArrowheads="1" noTextEdit="1"/>
          </p:cNvSpPr>
          <p:nvPr>
            <p:ph type="sldImg" idx="2"/>
          </p:nvPr>
        </p:nvSpPr>
        <p:spPr bwMode="auto">
          <a:xfrm>
            <a:off x="896938" y="746125"/>
            <a:ext cx="4967287" cy="3727450"/>
          </a:xfrm>
          <a:prstGeom prst="rect">
            <a:avLst/>
          </a:prstGeom>
          <a:noFill/>
          <a:ln w="9525">
            <a:solidFill>
              <a:srgbClr val="000000"/>
            </a:solidFill>
            <a:miter lim="800000"/>
            <a:headEnd/>
            <a:tailEnd/>
          </a:ln>
        </p:spPr>
      </p:sp>
      <p:sp>
        <p:nvSpPr>
          <p:cNvPr id="18437" name="Rectangle 5"/>
          <p:cNvSpPr>
            <a:spLocks noGrp="1" noChangeArrowheads="1"/>
          </p:cNvSpPr>
          <p:nvPr>
            <p:ph type="body" sz="quarter" idx="3"/>
          </p:nvPr>
        </p:nvSpPr>
        <p:spPr bwMode="auto">
          <a:xfrm>
            <a:off x="901489" y="4722694"/>
            <a:ext cx="4958186" cy="447413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8438" name="Rectangle 6"/>
          <p:cNvSpPr>
            <a:spLocks noGrp="1" noChangeArrowheads="1"/>
          </p:cNvSpPr>
          <p:nvPr>
            <p:ph type="ftr" sz="quarter" idx="4"/>
          </p:nvPr>
        </p:nvSpPr>
        <p:spPr bwMode="auto">
          <a:xfrm>
            <a:off x="0" y="9445387"/>
            <a:ext cx="2929837" cy="497126"/>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8439" name="Rectangle 7"/>
          <p:cNvSpPr>
            <a:spLocks noGrp="1" noChangeArrowheads="1"/>
          </p:cNvSpPr>
          <p:nvPr>
            <p:ph type="sldNum" sz="quarter" idx="5"/>
          </p:nvPr>
        </p:nvSpPr>
        <p:spPr bwMode="auto">
          <a:xfrm>
            <a:off x="3831326" y="9445387"/>
            <a:ext cx="2929837" cy="497126"/>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556A7B1A-1364-4FF3-A30F-89F3569427D6}" type="slidenum">
              <a:rPr lang="en-US"/>
              <a:pPr>
                <a:defRPr/>
              </a:pPr>
              <a:t>‹#›</a:t>
            </a:fld>
            <a:endParaRPr lang="en-US"/>
          </a:p>
        </p:txBody>
      </p:sp>
    </p:spTree>
    <p:extLst>
      <p:ext uri="{BB962C8B-B14F-4D97-AF65-F5344CB8AC3E}">
        <p14:creationId xmlns:p14="http://schemas.microsoft.com/office/powerpoint/2010/main" val="402049434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124"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24"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24"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24"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2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lang="en-US" sz="1200" dirty="0" smtClean="0"/>
              <a:t>Current Government action plan</a:t>
            </a:r>
          </a:p>
          <a:p>
            <a:endParaRPr lang="en-US" sz="1200" dirty="0" smtClean="0"/>
          </a:p>
          <a:p>
            <a:r>
              <a:rPr lang="en-US" sz="1200" dirty="0" smtClean="0"/>
              <a:t>Earning, learning or neither?: A focus on Sue Maguire’s work on the NEET context</a:t>
            </a:r>
          </a:p>
          <a:p>
            <a:endParaRPr lang="en-US" sz="1200" dirty="0" smtClean="0"/>
          </a:p>
          <a:p>
            <a:r>
              <a:rPr lang="en-US" dirty="0" smtClean="0"/>
              <a:t>Neoliberalism</a:t>
            </a:r>
          </a:p>
          <a:p>
            <a:endParaRPr lang="en-US" dirty="0" smtClean="0"/>
          </a:p>
          <a:p>
            <a:endParaRPr lang="en-US" sz="1200" kern="1200" dirty="0" smtClean="0">
              <a:solidFill>
                <a:schemeClr val="tx1"/>
              </a:solidFill>
              <a:effectLst/>
              <a:latin typeface="Arial" charset="0"/>
              <a:ea typeface="ＭＳ Ｐゴシック" pitchFamily="124" charset="-128"/>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Arial" charset="0"/>
                <a:ea typeface="ＭＳ Ｐゴシック" pitchFamily="124" charset="-128"/>
                <a:cs typeface="+mn-cs"/>
              </a:rPr>
              <a:t>There is a strong argument that the current neoliberal state espouses certain perspectives on moral virtue: the good and virtuous person is one who is able to access the relevant markets and function as a competent actor in these markets.  He or she is willing to accept the risks associated with participating in free markets, and to adapt to rapid changes arising from such participation  (Friedman, 1980).  Individuals are also seen as being solely responsible for the consequences of the choices and decisions they freely make: instances of inequality and glaring social injustice are seen as (wrongly in this authors opinion) morally acceptable, at least to the degree in which they could be seen as the result of freely made decisions (</a:t>
            </a:r>
            <a:r>
              <a:rPr lang="en-US" sz="1200" kern="1200" dirty="0" err="1" smtClean="0">
                <a:solidFill>
                  <a:schemeClr val="tx1"/>
                </a:solidFill>
                <a:effectLst/>
                <a:latin typeface="Arial" charset="0"/>
                <a:ea typeface="ＭＳ Ｐゴシック" pitchFamily="124" charset="-128"/>
                <a:cs typeface="+mn-cs"/>
              </a:rPr>
              <a:t>Nozick</a:t>
            </a:r>
            <a:r>
              <a:rPr lang="en-US" sz="1200" kern="1200" dirty="0" smtClean="0">
                <a:solidFill>
                  <a:schemeClr val="tx1"/>
                </a:solidFill>
                <a:effectLst/>
                <a:latin typeface="Arial" charset="0"/>
                <a:ea typeface="ＭＳ Ｐゴシック" pitchFamily="124" charset="-128"/>
                <a:cs typeface="+mn-cs"/>
              </a:rPr>
              <a:t>, 1974; Hayek, 1976).</a:t>
            </a:r>
            <a:endParaRPr lang="en-GB" sz="1200" kern="1200" dirty="0" smtClean="0">
              <a:solidFill>
                <a:schemeClr val="tx1"/>
              </a:solidFill>
              <a:effectLst/>
              <a:latin typeface="Arial" charset="0"/>
              <a:ea typeface="ＭＳ Ｐゴシック" pitchFamily="124" charset="-128"/>
              <a:cs typeface="+mn-cs"/>
            </a:endParaRPr>
          </a:p>
          <a:p>
            <a:r>
              <a:rPr lang="en-US" sz="1200" kern="1200" dirty="0" smtClean="0">
                <a:solidFill>
                  <a:schemeClr val="tx1"/>
                </a:solidFill>
                <a:effectLst/>
                <a:latin typeface="Arial" charset="0"/>
                <a:ea typeface="ＭＳ Ｐゴシック" pitchFamily="124" charset="-128"/>
                <a:cs typeface="+mn-cs"/>
              </a:rPr>
              <a:t>Neoliberalism is demarcated set of political beliefs which most prominently and prototypically include the conviction that the only legitimate purpose of the state is to safeguard individual, especially commercial, liberty, as well as strong private property rights (Hayek, 1979). This conviction issues, in turn, a belief that the state ought to be minimal or at least drastically reduced in strength and size, and that any transgression by the state beyond its sole legitimate purpose is unacceptable.</a:t>
            </a:r>
            <a:r>
              <a:rPr lang="en-GB" dirty="0" smtClean="0">
                <a:effectLst/>
              </a:rPr>
              <a:t> </a:t>
            </a:r>
            <a:endParaRPr lang="en-US" dirty="0" smtClean="0"/>
          </a:p>
          <a:p>
            <a:r>
              <a:rPr lang="en-US" dirty="0" smtClean="0"/>
              <a:t>Miller argues that neoliberalism has been one of the most successful attempts to shape people in human history. In the last 20 – 30 years there have been developments of a new form of liberalism, what Rose (2000) calls</a:t>
            </a:r>
            <a:r>
              <a:rPr lang="en-US" baseline="0" dirty="0" smtClean="0"/>
              <a:t> advanced liberal societies engaged in a neoliberalism. Much of the writing on the topic sees it as a political-economic philosophy that is post-</a:t>
            </a:r>
            <a:r>
              <a:rPr lang="en-US" baseline="0" dirty="0" err="1" smtClean="0"/>
              <a:t>fordist</a:t>
            </a:r>
            <a:r>
              <a:rPr lang="en-US" baseline="0" dirty="0" smtClean="0"/>
              <a:t> and post-</a:t>
            </a:r>
            <a:r>
              <a:rPr lang="en-US" baseline="0" dirty="0" err="1" smtClean="0"/>
              <a:t>keynesian</a:t>
            </a:r>
            <a:r>
              <a:rPr lang="en-US" baseline="0" dirty="0" smtClean="0"/>
              <a:t> in it’s global, productive, consumptive guises that sees the rolling back of the government and the stripping away of services related to the welfare state. These explanations often emphasize that political government has become deeply committed to policies of deregulation, to a ‘free-market’ ideology, and to the disassembling of a welfare state and its centralized model of government administration. Instead of direct state control, we see indirect government involvement in projects of social improvement. Importantly, Giroux (2005) argues that neoliberalism wages an incessant attack on democracy, public goods and non-</a:t>
            </a:r>
            <a:r>
              <a:rPr lang="en-US" baseline="0" dirty="0" err="1" smtClean="0"/>
              <a:t>commodified</a:t>
            </a:r>
            <a:r>
              <a:rPr lang="en-US" baseline="0" dirty="0" smtClean="0"/>
              <a:t> values suggesting that everything is either for sale or plundered for profit. He outlines the </a:t>
            </a:r>
            <a:r>
              <a:rPr lang="en-US" baseline="0" dirty="0" err="1" smtClean="0"/>
              <a:t>conjunctural</a:t>
            </a:r>
            <a:r>
              <a:rPr lang="en-US" baseline="0" dirty="0" smtClean="0"/>
              <a:t> moment that sees profit making and individual self interest. This rolling back of the state and focus on free markets as the organizing principle of every day life has seen an upward distribution of wealth and capital and serves to leave some behind given the political and economic trajectories of neoliberalism. The stripping back of the state and the concentration on the active citizen, individually going about their business with little state intervention (or support) serves to marginalize groups that cannot access the basic tenets of a social welfare state such as adequate and timely health care, housing, employment, transportation and education – tenets which democracy could be experienced and critical (and active) citizenship could be experienced. This is all symptomatic of a neoliberal moment, in which the backdrop is a discourse of fear and control given the impact of 9/11 and 7/7 bombings in London; as well as the recent London riots of August 2011 in the UK. David Cameron (2011) called for an all out war on gangs and crime as he sought to bring peace to a city, but it has been argued that all this ‘war on crime and gangs’ has served to do is criminalize young people and </a:t>
            </a:r>
            <a:r>
              <a:rPr lang="en-US" baseline="0" dirty="0" err="1" smtClean="0"/>
              <a:t>pathologise</a:t>
            </a:r>
            <a:r>
              <a:rPr lang="en-US" baseline="0" dirty="0" smtClean="0"/>
              <a:t> them in the sense that there has been a confusing discourse regarding young people. Cottrell-Boyce (2013) argues that this call is problematic given the lack of true definition of what constitutes a gang or its practices and the criminalizing, drag net approach to addressing problems of social inequality is a mechanism for governing a youth at risk. Cottrell-Boyce (2013) argues that the criminalization (or </a:t>
            </a:r>
            <a:r>
              <a:rPr lang="en-US" baseline="0" dirty="0" err="1" smtClean="0"/>
              <a:t>pathologisation</a:t>
            </a:r>
            <a:r>
              <a:rPr lang="en-US" baseline="0" dirty="0" smtClean="0"/>
              <a:t>) of young people, particularly in inner cities such as London and Birmingham has been met with a government approach which seeks to fund projects (directly and indirectly) that seek to end gang violence. Directly funded under the auspices of the Government paper ‘Ending Gang and Youth Violence’ is a call for an improved response from mainstream services which speaks to the holistic response to the problem that the government sees. What seems to muddy this issue is firstly, the lack of definition around gangs which serves to </a:t>
            </a:r>
            <a:r>
              <a:rPr lang="en-US" baseline="0" dirty="0" err="1" smtClean="0"/>
              <a:t>pathologise</a:t>
            </a:r>
            <a:r>
              <a:rPr lang="en-US" baseline="0" dirty="0" smtClean="0"/>
              <a:t> and further </a:t>
            </a:r>
            <a:r>
              <a:rPr lang="en-US" baseline="0" dirty="0" err="1" smtClean="0"/>
              <a:t>marginalise</a:t>
            </a:r>
            <a:r>
              <a:rPr lang="en-US" baseline="0" dirty="0" smtClean="0"/>
              <a:t> innocent youth; and secondly, a lack of focus of multi-agency interventions that seek to provide short term solutions such as help with job seeking, rather than address the inequalities of a reduced welfare state such as lack of housing, education, or access to health services that mean jobs are hard to secure. Palmer (2010) argues that one repercussion of a neoliberal state is that the income of the bottom 10 per cent of society has fallen by 12 per cent whilst the net income of the top 90 per cent has risen (and the top 20 per cent make up a great deal of that). Standing argues that a new class or </a:t>
            </a:r>
            <a:r>
              <a:rPr lang="en-US" baseline="0" dirty="0" err="1" smtClean="0"/>
              <a:t>precariat</a:t>
            </a:r>
            <a:r>
              <a:rPr lang="en-US" baseline="0" dirty="0" smtClean="0"/>
              <a:t> who endure a more restricted range of social, cultural, political and economic rights than those around them can serve to further the plight of a youth at risk as the identity crisis faced by these young people in a time when technologies of the government focus on self responsibility, self discipline and personal freedom can lead to the issues identified in terms of violence and gang culture.</a:t>
            </a:r>
          </a:p>
          <a:p>
            <a:endParaRPr lang="en-US" baseline="0" dirty="0" smtClean="0"/>
          </a:p>
          <a:p>
            <a:r>
              <a:rPr lang="en-US" baseline="0" dirty="0" smtClean="0"/>
              <a:t>It is the new forms of governance under a neoliberal moment that I move to now.</a:t>
            </a:r>
          </a:p>
          <a:p>
            <a:endParaRPr lang="en-US" baseline="0" dirty="0" smtClean="0"/>
          </a:p>
          <a:p>
            <a:r>
              <a:rPr lang="en-US" baseline="0" dirty="0" smtClean="0"/>
              <a:t>Less </a:t>
            </a:r>
            <a:r>
              <a:rPr lang="en-US" i="1" baseline="0" dirty="0" smtClean="0"/>
              <a:t>direct </a:t>
            </a:r>
            <a:r>
              <a:rPr lang="en-US" i="0" baseline="0" dirty="0" smtClean="0"/>
              <a:t>state control but more forms of </a:t>
            </a:r>
            <a:r>
              <a:rPr lang="en-US" i="1" baseline="0" dirty="0" smtClean="0"/>
              <a:t>indirect</a:t>
            </a:r>
            <a:r>
              <a:rPr lang="en-US" i="0" baseline="0" dirty="0" smtClean="0"/>
              <a:t> state intervention are seen as characters in this neoliberal conjunction. Deregulation and </a:t>
            </a:r>
            <a:r>
              <a:rPr lang="en-US" i="0" baseline="0" dirty="0" err="1" smtClean="0"/>
              <a:t>privatisation</a:t>
            </a:r>
            <a:r>
              <a:rPr lang="en-US" i="0" baseline="0" dirty="0" smtClean="0"/>
              <a:t> are </a:t>
            </a:r>
            <a:r>
              <a:rPr lang="en-US" baseline="0" dirty="0" smtClean="0"/>
              <a:t> </a:t>
            </a:r>
            <a:endParaRPr lang="en-US" dirty="0" smtClean="0"/>
          </a:p>
          <a:p>
            <a:pPr marL="171450" indent="-171450">
              <a:buFontTx/>
              <a:buChar char="-"/>
            </a:pPr>
            <a:r>
              <a:rPr lang="en-US" dirty="0" smtClean="0"/>
              <a:t>No state involvement</a:t>
            </a:r>
          </a:p>
          <a:p>
            <a:pPr marL="171450" indent="-171450">
              <a:buFontTx/>
              <a:buChar char="-"/>
            </a:pPr>
            <a:r>
              <a:rPr lang="en-US" dirty="0" smtClean="0"/>
              <a:t>Services stripped back (health, welfare, education)</a:t>
            </a:r>
          </a:p>
          <a:p>
            <a:pPr marL="171450" indent="-171450">
              <a:buFontTx/>
              <a:buChar char="-"/>
            </a:pPr>
            <a:r>
              <a:rPr lang="en-US" dirty="0" err="1" smtClean="0"/>
              <a:t>Marginalises</a:t>
            </a:r>
            <a:r>
              <a:rPr lang="en-US" baseline="0" dirty="0" smtClean="0"/>
              <a:t> certain </a:t>
            </a:r>
            <a:r>
              <a:rPr lang="en-US" baseline="0" dirty="0" err="1" smtClean="0"/>
              <a:t>popultations</a:t>
            </a:r>
            <a:endParaRPr lang="en-US" baseline="0" dirty="0" smtClean="0"/>
          </a:p>
          <a:p>
            <a:pPr marL="171450" indent="-171450">
              <a:buFontTx/>
              <a:buChar char="-"/>
            </a:pPr>
            <a:r>
              <a:rPr lang="en-US" baseline="0" dirty="0" smtClean="0"/>
              <a:t>Social exclusion (</a:t>
            </a:r>
            <a:r>
              <a:rPr lang="en-US" baseline="0" dirty="0" err="1" smtClean="0"/>
              <a:t>levitas</a:t>
            </a:r>
            <a:r>
              <a:rPr lang="en-US" baseline="0" dirty="0" smtClean="0"/>
              <a:t>)</a:t>
            </a:r>
          </a:p>
          <a:p>
            <a:pPr marL="171450" indent="-171450">
              <a:buFontTx/>
              <a:buChar char="-"/>
            </a:pPr>
            <a:r>
              <a:rPr lang="en-US" baseline="0" dirty="0" smtClean="0"/>
              <a:t>Contemporary neoliberalism is one of poverty, exclusion, </a:t>
            </a:r>
            <a:r>
              <a:rPr lang="en-US" baseline="0" dirty="0" err="1" smtClean="0"/>
              <a:t>marginalisation</a:t>
            </a:r>
            <a:r>
              <a:rPr lang="en-US" baseline="0" dirty="0" smtClean="0"/>
              <a:t> and a </a:t>
            </a:r>
            <a:r>
              <a:rPr lang="en-US" baseline="0" dirty="0" err="1" smtClean="0"/>
              <a:t>pathologised</a:t>
            </a:r>
            <a:r>
              <a:rPr lang="en-US" baseline="0" dirty="0" smtClean="0"/>
              <a:t> youth</a:t>
            </a:r>
          </a:p>
          <a:p>
            <a:pPr marL="171450" indent="-171450">
              <a:buFontTx/>
              <a:buChar char="-"/>
            </a:pPr>
            <a:r>
              <a:rPr lang="en-US" baseline="0" dirty="0" smtClean="0"/>
              <a:t>(a) </a:t>
            </a:r>
            <a:r>
              <a:rPr lang="en-US" baseline="0" dirty="0" err="1" smtClean="0"/>
              <a:t>governmentality</a:t>
            </a:r>
            <a:r>
              <a:rPr lang="en-US" baseline="0" dirty="0" smtClean="0"/>
              <a:t> – conduct of conduct, via the notions of controlled discourse</a:t>
            </a:r>
          </a:p>
          <a:p>
            <a:pPr marL="171450" indent="-171450">
              <a:buFontTx/>
              <a:buChar char="-"/>
            </a:pPr>
            <a:r>
              <a:rPr lang="en-US" baseline="0" dirty="0" smtClean="0"/>
              <a:t>Leads to a new form of governance</a:t>
            </a:r>
          </a:p>
          <a:p>
            <a:pPr marL="171450" indent="-171450">
              <a:buFontTx/>
              <a:buChar char="-"/>
            </a:pPr>
            <a:r>
              <a:rPr lang="en-US" baseline="0" dirty="0" err="1" smtClean="0"/>
              <a:t>Localised</a:t>
            </a:r>
            <a:r>
              <a:rPr lang="en-US" baseline="0" dirty="0" smtClean="0"/>
              <a:t> (but stay </a:t>
            </a:r>
            <a:r>
              <a:rPr lang="en-US" baseline="0" dirty="0" err="1" smtClean="0"/>
              <a:t>localised</a:t>
            </a:r>
            <a:r>
              <a:rPr lang="en-US" baseline="0" dirty="0" smtClean="0"/>
              <a:t>) initiatives </a:t>
            </a:r>
          </a:p>
          <a:p>
            <a:pPr marL="171450" indent="-171450">
              <a:buFontTx/>
              <a:buChar char="-"/>
            </a:pPr>
            <a:endParaRPr lang="en-US" baseline="0" dirty="0" smtClean="0"/>
          </a:p>
          <a:p>
            <a:pPr marL="171450" indent="-171450">
              <a:buFontTx/>
              <a:buChar char="-"/>
            </a:pPr>
            <a:r>
              <a:rPr lang="en-US" baseline="0" dirty="0" err="1" smtClean="0"/>
              <a:t>MacLeavy</a:t>
            </a:r>
            <a:r>
              <a:rPr lang="en-US" baseline="0" dirty="0" smtClean="0"/>
              <a:t> (2011) austerity</a:t>
            </a:r>
          </a:p>
          <a:p>
            <a:pPr marL="171450" indent="-171450">
              <a:buFontTx/>
              <a:buChar char="-"/>
            </a:pPr>
            <a:r>
              <a:rPr lang="en-US" baseline="0" dirty="0" err="1" smtClean="0"/>
              <a:t>Hodkinson</a:t>
            </a:r>
            <a:r>
              <a:rPr lang="en-US" baseline="0" dirty="0" smtClean="0"/>
              <a:t> and Robbins (2012) housing and </a:t>
            </a:r>
            <a:r>
              <a:rPr lang="en-US" baseline="0" dirty="0" err="1" smtClean="0"/>
              <a:t>privatisation</a:t>
            </a:r>
            <a:r>
              <a:rPr lang="en-US" baseline="0" dirty="0" smtClean="0"/>
              <a:t> of new </a:t>
            </a:r>
            <a:r>
              <a:rPr lang="en-US" baseline="0" dirty="0" err="1" smtClean="0"/>
              <a:t>labour</a:t>
            </a:r>
            <a:endParaRPr lang="en-US" baseline="0" dirty="0" smtClean="0"/>
          </a:p>
          <a:p>
            <a:pPr marL="171450" indent="-171450">
              <a:buFontTx/>
              <a:buChar char="-"/>
            </a:pPr>
            <a:r>
              <a:rPr lang="en-US" baseline="0" dirty="0" smtClean="0"/>
              <a:t>Brookes (2012) social construct of young people</a:t>
            </a:r>
            <a:endParaRPr lang="en-US" dirty="0" smtClean="0"/>
          </a:p>
          <a:p>
            <a:endParaRPr lang="en-US" dirty="0" smtClean="0"/>
          </a:p>
          <a:p>
            <a:endParaRPr lang="en-US" dirty="0" smtClean="0"/>
          </a:p>
          <a:p>
            <a:endParaRPr lang="en-US" dirty="0" smtClean="0"/>
          </a:p>
          <a:p>
            <a:endParaRPr lang="en-US" sz="1200" dirty="0" smtClean="0"/>
          </a:p>
          <a:p>
            <a:endParaRPr lang="en-US" dirty="0"/>
          </a:p>
        </p:txBody>
      </p:sp>
      <p:sp>
        <p:nvSpPr>
          <p:cNvPr id="4" name="Slide Number Placeholder 3"/>
          <p:cNvSpPr>
            <a:spLocks noGrp="1"/>
          </p:cNvSpPr>
          <p:nvPr>
            <p:ph type="sldNum" sz="quarter" idx="10"/>
          </p:nvPr>
        </p:nvSpPr>
        <p:spPr/>
        <p:txBody>
          <a:bodyPr/>
          <a:lstStyle/>
          <a:p>
            <a:pPr>
              <a:defRPr/>
            </a:pPr>
            <a:fld id="{556A7B1A-1364-4FF3-A30F-89F3569427D6}" type="slidenum">
              <a:rPr lang="en-US" smtClean="0"/>
              <a:pPr>
                <a:defRPr/>
              </a:pPr>
              <a:t>2</a:t>
            </a:fld>
            <a:endParaRPr lang="en-US"/>
          </a:p>
        </p:txBody>
      </p:sp>
    </p:spTree>
    <p:extLst>
      <p:ext uri="{BB962C8B-B14F-4D97-AF65-F5344CB8AC3E}">
        <p14:creationId xmlns:p14="http://schemas.microsoft.com/office/powerpoint/2010/main" val="27588993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Arial" charset="0"/>
                <a:ea typeface="ＭＳ Ｐゴシック" pitchFamily="124" charset="-128"/>
                <a:cs typeface="+mn-cs"/>
              </a:rPr>
              <a:t>The first of these approaches is a redistributive discourse (RED) which derives from critical social policy, and which sees social exclusion as a consequence of poverty. Thus Peter Townsend (1979, p.32) argued that poverty should not be understood in terms of subsistence, but in terms of people's ability to participate in the customary life of society: 'Individuals, families and groups can be said to be in poverty when ... their resources are so seriously below those commanded by the average individual or family that they are, in effect, excluded from ordinary living patterns, customs and activities'. Although 'resources' here does not simply refer to cash incomes - and importantly includes access to collectively-provided services - a central element in the RED approach has been that since social exclusion results from poverty, raising benefit levels to reduce poverty is crucial to reducing exclusion.</a:t>
            </a:r>
          </a:p>
          <a:p>
            <a:r>
              <a:rPr lang="en-US" sz="1200" kern="1200" dirty="0" smtClean="0">
                <a:solidFill>
                  <a:schemeClr val="tx1"/>
                </a:solidFill>
                <a:latin typeface="Arial" charset="0"/>
                <a:ea typeface="ＭＳ Ｐゴシック" pitchFamily="124" charset="-128"/>
                <a:cs typeface="+mn-cs"/>
              </a:rPr>
              <a:t>Much of current policy, however, is implicitly or explicitly rooted in a different model of exclusion, in which the key element, is </a:t>
            </a:r>
            <a:r>
              <a:rPr lang="en-US" sz="1200" kern="1200" dirty="0" err="1" smtClean="0">
                <a:solidFill>
                  <a:schemeClr val="tx1"/>
                </a:solidFill>
                <a:latin typeface="Arial" charset="0"/>
                <a:ea typeface="ＭＳ Ｐゴシック" pitchFamily="124" charset="-128"/>
                <a:cs typeface="+mn-cs"/>
              </a:rPr>
              <a:t>labour</a:t>
            </a:r>
            <a:r>
              <a:rPr lang="en-US" sz="1200" kern="1200" dirty="0" smtClean="0">
                <a:solidFill>
                  <a:schemeClr val="tx1"/>
                </a:solidFill>
                <a:latin typeface="Arial" charset="0"/>
                <a:ea typeface="ＭＳ Ｐゴシック" pitchFamily="124" charset="-128"/>
                <a:cs typeface="+mn-cs"/>
              </a:rPr>
              <a:t>-force attachment. This is underpinned by a discourse about social integration (SID) in which paid work is represented as the primary or sole legitimate means of integrating individuals of working age into society. The excluded are those who are 'workless', or, in the case of young people, at risk of becoming become so. Unlike RED, SID leaves little room for the reward of unpaid work through the benefit system, and glosses over the ways in which paid work may fail to prevent exclusion (for example by being poorly paid), or even cause it where long and asocial hours block other forms of social participation. While the lead indicator of social exclusion for RED is low income, for SID it is unemployment or 'economic inactivity' - a concept which intrinsically denies the value of unpaid, non-market work.</a:t>
            </a:r>
          </a:p>
          <a:p>
            <a:r>
              <a:rPr lang="en-US" sz="1200" kern="1200" dirty="0" smtClean="0">
                <a:solidFill>
                  <a:schemeClr val="tx1"/>
                </a:solidFill>
                <a:latin typeface="Arial" charset="0"/>
                <a:ea typeface="ＭＳ Ｐゴシック" pitchFamily="124" charset="-128"/>
                <a:cs typeface="+mn-cs"/>
              </a:rPr>
              <a:t>The third approach is a moral underclass discourse (MUD), which </a:t>
            </a:r>
            <a:r>
              <a:rPr lang="en-US" sz="1200" kern="1200" dirty="0" err="1" smtClean="0">
                <a:solidFill>
                  <a:schemeClr val="tx1"/>
                </a:solidFill>
                <a:latin typeface="Arial" charset="0"/>
                <a:ea typeface="ＭＳ Ｐゴシック" pitchFamily="124" charset="-128"/>
                <a:cs typeface="+mn-cs"/>
              </a:rPr>
              <a:t>emphasises</a:t>
            </a:r>
            <a:r>
              <a:rPr lang="en-US" sz="1200" kern="1200" dirty="0" smtClean="0">
                <a:solidFill>
                  <a:schemeClr val="tx1"/>
                </a:solidFill>
                <a:latin typeface="Arial" charset="0"/>
                <a:ea typeface="ＭＳ Ｐゴシック" pitchFamily="124" charset="-128"/>
                <a:cs typeface="+mn-cs"/>
              </a:rPr>
              <a:t> moral and cultural causes of poverty and which is centrally concerned with the moral hazard of 'dependency', and thus with workless households rather than individual </a:t>
            </a:r>
            <a:r>
              <a:rPr lang="en-US" sz="1200" kern="1200" dirty="0" err="1" smtClean="0">
                <a:solidFill>
                  <a:schemeClr val="tx1"/>
                </a:solidFill>
                <a:latin typeface="Arial" charset="0"/>
                <a:ea typeface="ＭＳ Ｐゴシック" pitchFamily="124" charset="-128"/>
                <a:cs typeface="+mn-cs"/>
              </a:rPr>
              <a:t>labour</a:t>
            </a:r>
            <a:r>
              <a:rPr lang="en-US" sz="1200" kern="1200" dirty="0" smtClean="0">
                <a:solidFill>
                  <a:schemeClr val="tx1"/>
                </a:solidFill>
                <a:latin typeface="Arial" charset="0"/>
                <a:ea typeface="ＭＳ Ｐゴシック" pitchFamily="124" charset="-128"/>
                <a:cs typeface="+mn-cs"/>
              </a:rPr>
              <a:t> market attachment. MUD tends to replay recurrent themes about 'dangerous classes' (Morris 1994, Murray 1990, 1999), to focus on consequences of social exclusion for social order, and on particular groups, such as unemployed and potentially criminal young men, and lone parents, especially young never-married mothers.	</a:t>
            </a:r>
          </a:p>
          <a:p>
            <a:endParaRPr lang="en-US" dirty="0"/>
          </a:p>
        </p:txBody>
      </p:sp>
      <p:sp>
        <p:nvSpPr>
          <p:cNvPr id="4" name="Slide Number Placeholder 3"/>
          <p:cNvSpPr>
            <a:spLocks noGrp="1"/>
          </p:cNvSpPr>
          <p:nvPr>
            <p:ph type="sldNum" sz="quarter" idx="10"/>
          </p:nvPr>
        </p:nvSpPr>
        <p:spPr/>
        <p:txBody>
          <a:bodyPr/>
          <a:lstStyle/>
          <a:p>
            <a:pPr>
              <a:defRPr/>
            </a:pPr>
            <a:fld id="{556A7B1A-1364-4FF3-A30F-89F3569427D6}" type="slidenum">
              <a:rPr lang="en-US" smtClean="0"/>
              <a:pPr>
                <a:defRPr/>
              </a:pPr>
              <a:t>5</a:t>
            </a:fld>
            <a:endParaRPr lang="en-US"/>
          </a:p>
        </p:txBody>
      </p:sp>
    </p:spTree>
    <p:extLst>
      <p:ext uri="{BB962C8B-B14F-4D97-AF65-F5344CB8AC3E}">
        <p14:creationId xmlns:p14="http://schemas.microsoft.com/office/powerpoint/2010/main" val="21534702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4" descr="OB PPT banner white 150"/>
          <p:cNvPicPr>
            <a:picLocks noChangeAspect="1" noChangeArrowheads="1"/>
          </p:cNvPicPr>
          <p:nvPr userDrawn="1"/>
        </p:nvPicPr>
        <p:blipFill>
          <a:blip r:embed="rId2" cstate="print"/>
          <a:srcRect/>
          <a:stretch>
            <a:fillRect/>
          </a:stretch>
        </p:blipFill>
        <p:spPr bwMode="auto">
          <a:xfrm>
            <a:off x="311150" y="304800"/>
            <a:ext cx="8528050" cy="1536700"/>
          </a:xfrm>
          <a:prstGeom prst="rect">
            <a:avLst/>
          </a:prstGeom>
          <a:noFill/>
          <a:ln w="9525">
            <a:noFill/>
            <a:miter lim="800000"/>
            <a:headEnd/>
            <a:tailEnd/>
          </a:ln>
        </p:spPr>
      </p:pic>
      <p:sp>
        <p:nvSpPr>
          <p:cNvPr id="3" name="Subtitle 2"/>
          <p:cNvSpPr>
            <a:spLocks noGrp="1"/>
          </p:cNvSpPr>
          <p:nvPr>
            <p:ph type="subTitle" idx="1"/>
          </p:nvPr>
        </p:nvSpPr>
        <p:spPr>
          <a:xfrm>
            <a:off x="1042987" y="2071678"/>
            <a:ext cx="7813675" cy="4473585"/>
          </a:xfrm>
        </p:spPr>
        <p:txBody>
          <a:bodyPr/>
          <a:lstStyle>
            <a:lvl1pPr marL="0" indent="0" algn="l">
              <a:buNone/>
              <a:defRPr b="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GB" dirty="0"/>
          </a:p>
        </p:txBody>
      </p:sp>
      <p:sp>
        <p:nvSpPr>
          <p:cNvPr id="8" name="Title 1"/>
          <p:cNvSpPr>
            <a:spLocks noGrp="1"/>
          </p:cNvSpPr>
          <p:nvPr>
            <p:ph type="ctrTitle"/>
          </p:nvPr>
        </p:nvSpPr>
        <p:spPr>
          <a:xfrm>
            <a:off x="1038880" y="312738"/>
            <a:ext cx="7772400" cy="1526948"/>
          </a:xfrm>
        </p:spPr>
        <p:txBody>
          <a:bodyPr>
            <a:normAutofit/>
          </a:bodyPr>
          <a:lstStyle>
            <a:lvl1pPr>
              <a:defRPr sz="3200">
                <a:solidFill>
                  <a:schemeClr val="bg1"/>
                </a:solidFill>
                <a:latin typeface="+mj-lt"/>
              </a:defRPr>
            </a:lvl1pPr>
          </a:lstStyle>
          <a:p>
            <a:r>
              <a:rPr lang="en-US" dirty="0" smtClean="0"/>
              <a:t>Click to edit Master title style</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3_Title Slide">
    <p:bg>
      <p:bgPr>
        <a:solidFill>
          <a:srgbClr val="455560"/>
        </a:solidFill>
        <a:effectLst/>
      </p:bgPr>
    </p:bg>
    <p:spTree>
      <p:nvGrpSpPr>
        <p:cNvPr id="1" name=""/>
        <p:cNvGrpSpPr/>
        <p:nvPr/>
      </p:nvGrpSpPr>
      <p:grpSpPr>
        <a:xfrm>
          <a:off x="0" y="0"/>
          <a:ext cx="0" cy="0"/>
          <a:chOff x="0" y="0"/>
          <a:chExt cx="0" cy="0"/>
        </a:xfrm>
      </p:grpSpPr>
      <p:pic>
        <p:nvPicPr>
          <p:cNvPr id="3" name="Picture 10" descr="OB PPT banner 150"/>
          <p:cNvPicPr>
            <a:picLocks noChangeAspect="1" noChangeArrowheads="1"/>
          </p:cNvPicPr>
          <p:nvPr userDrawn="1"/>
        </p:nvPicPr>
        <p:blipFill>
          <a:blip r:embed="rId2" cstate="print"/>
          <a:srcRect/>
          <a:stretch>
            <a:fillRect/>
          </a:stretch>
        </p:blipFill>
        <p:spPr bwMode="auto">
          <a:xfrm>
            <a:off x="304800" y="303213"/>
            <a:ext cx="8534400" cy="1539875"/>
          </a:xfrm>
          <a:prstGeom prst="rect">
            <a:avLst/>
          </a:prstGeom>
          <a:noFill/>
          <a:ln w="9525">
            <a:noFill/>
            <a:miter lim="800000"/>
            <a:headEnd/>
            <a:tailEnd/>
          </a:ln>
        </p:spPr>
      </p:pic>
      <p:sp>
        <p:nvSpPr>
          <p:cNvPr id="8" name="Title 1"/>
          <p:cNvSpPr>
            <a:spLocks noGrp="1"/>
          </p:cNvSpPr>
          <p:nvPr>
            <p:ph type="ctrTitle"/>
          </p:nvPr>
        </p:nvSpPr>
        <p:spPr>
          <a:xfrm>
            <a:off x="1038880" y="312738"/>
            <a:ext cx="7772400" cy="1526948"/>
          </a:xfrm>
        </p:spPr>
        <p:txBody>
          <a:bodyPr>
            <a:normAutofit/>
          </a:bodyPr>
          <a:lstStyle>
            <a:lvl1pPr>
              <a:defRPr sz="3200">
                <a:solidFill>
                  <a:schemeClr val="bg1"/>
                </a:solidFill>
                <a:latin typeface="+mj-lt"/>
              </a:defRPr>
            </a:lvl1pPr>
          </a:lstStyle>
          <a:p>
            <a:r>
              <a:rPr lang="en-US" dirty="0" smtClean="0"/>
              <a:t>Click to edit Master title style</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a:xfrm>
            <a:off x="751113" y="2071678"/>
            <a:ext cx="8105549" cy="4054485"/>
          </a:xfrm>
        </p:spPr>
        <p:txBody>
          <a:bodyPr/>
          <a:lstStyle>
            <a:lvl1pPr marL="180975" indent="-180975">
              <a:spcBef>
                <a:spcPts val="1500"/>
              </a:spcBef>
              <a:defRPr b="0"/>
            </a:lvl1pPr>
            <a:lvl2pPr marL="449263" indent="-177800">
              <a:spcBef>
                <a:spcPts val="300"/>
              </a:spcBef>
              <a:defRPr sz="1600"/>
            </a:lvl2pPr>
            <a:lvl3pPr marL="715963" indent="-182563">
              <a:spcBef>
                <a:spcPts val="300"/>
              </a:spcBef>
              <a:defRPr sz="1600"/>
            </a:lvl3pPr>
            <a:lvl4pPr marL="982663" indent="-177800">
              <a:spcBef>
                <a:spcPts val="300"/>
              </a:spcBef>
              <a:defRPr sz="1600"/>
            </a:lvl4pPr>
            <a:lvl5pPr marL="1258888" indent="-180975">
              <a:spcBef>
                <a:spcPts val="300"/>
              </a:spcBef>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sz="half" idx="1"/>
          </p:nvPr>
        </p:nvSpPr>
        <p:spPr>
          <a:xfrm>
            <a:off x="1042987" y="1959429"/>
            <a:ext cx="3622675" cy="4166734"/>
          </a:xfrm>
        </p:spPr>
        <p:txBody>
          <a:bodyPr>
            <a:normAutofit/>
          </a:bodyPr>
          <a:lstStyle>
            <a:lvl1pPr marL="0" indent="0">
              <a:buNone/>
              <a:defRPr sz="1600" b="1"/>
            </a:lvl1pPr>
            <a:lvl2pPr marL="271463" indent="-271463">
              <a:defRPr sz="1600"/>
            </a:lvl2pPr>
            <a:lvl3pPr marL="533400" indent="-261938">
              <a:defRPr sz="1600"/>
            </a:lvl3pPr>
            <a:lvl4pPr marL="804863" indent="-271463">
              <a:defRPr sz="1600"/>
            </a:lvl4pPr>
            <a:lvl5pPr marL="1077913" indent="-273050">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4753656" y="1959429"/>
            <a:ext cx="3622675" cy="4166734"/>
          </a:xfrm>
        </p:spPr>
        <p:txBody>
          <a:bodyPr>
            <a:normAutofit/>
          </a:bodyPr>
          <a:lstStyle>
            <a:lvl1pPr marL="0" indent="0">
              <a:buNone/>
              <a:defRPr sz="1600" b="1"/>
            </a:lvl1pPr>
            <a:lvl2pPr marL="271463" indent="-271463">
              <a:defRPr sz="1600"/>
            </a:lvl2pPr>
            <a:lvl3pPr marL="533400" indent="-261938">
              <a:defRPr sz="1600"/>
            </a:lvl3pPr>
            <a:lvl4pPr marL="804863" indent="-271463">
              <a:defRPr sz="1600"/>
            </a:lvl4pPr>
            <a:lvl5pPr marL="1077913" indent="-273050">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 Id="rId8"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030" descr="OB PPT logo white 150"/>
          <p:cNvPicPr>
            <a:picLocks noChangeAspect="1" noChangeArrowheads="1"/>
          </p:cNvPicPr>
          <p:nvPr userDrawn="1"/>
        </p:nvPicPr>
        <p:blipFill>
          <a:blip r:embed="rId8" cstate="print"/>
          <a:srcRect/>
          <a:stretch>
            <a:fillRect/>
          </a:stretch>
        </p:blipFill>
        <p:spPr bwMode="auto">
          <a:xfrm>
            <a:off x="304800" y="304800"/>
            <a:ext cx="8528050" cy="1536700"/>
          </a:xfrm>
          <a:prstGeom prst="rect">
            <a:avLst/>
          </a:prstGeom>
          <a:noFill/>
          <a:ln w="9525">
            <a:noFill/>
            <a:miter lim="800000"/>
            <a:headEnd/>
            <a:tailEnd/>
          </a:ln>
        </p:spPr>
      </p:pic>
      <p:sp>
        <p:nvSpPr>
          <p:cNvPr id="2" name="Title Placeholder 1"/>
          <p:cNvSpPr>
            <a:spLocks noGrp="1"/>
          </p:cNvSpPr>
          <p:nvPr>
            <p:ph type="title"/>
          </p:nvPr>
        </p:nvSpPr>
        <p:spPr>
          <a:xfrm>
            <a:off x="1028700" y="338138"/>
            <a:ext cx="7827963" cy="947737"/>
          </a:xfrm>
          <a:prstGeom prst="rect">
            <a:avLst/>
          </a:prstGeom>
        </p:spPr>
        <p:txBody>
          <a:bodyPr vert="horz" lIns="0" tIns="45720" rIns="91440" bIns="45720" rtlCol="0" anchor="ctr">
            <a:normAutofit/>
          </a:bodyPr>
          <a:lstStyle/>
          <a:p>
            <a:r>
              <a:rPr lang="en-US" dirty="0" smtClean="0"/>
              <a:t>Click to edit Master title style</a:t>
            </a:r>
            <a:endParaRPr lang="en-GB" dirty="0"/>
          </a:p>
        </p:txBody>
      </p:sp>
      <p:sp>
        <p:nvSpPr>
          <p:cNvPr id="1028" name="Text Placeholder 2"/>
          <p:cNvSpPr>
            <a:spLocks noGrp="1"/>
          </p:cNvSpPr>
          <p:nvPr>
            <p:ph type="body" idx="1"/>
          </p:nvPr>
        </p:nvSpPr>
        <p:spPr bwMode="auto">
          <a:xfrm>
            <a:off x="857250" y="2071688"/>
            <a:ext cx="7829550" cy="4054475"/>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smtClean="0"/>
          </a:p>
        </p:txBody>
      </p:sp>
    </p:spTree>
  </p:cSld>
  <p:clrMap bg1="lt1" tx1="dk1" bg2="lt2" tx2="dk2" accent1="accent1" accent2="accent2" accent3="accent3" accent4="accent4" accent5="accent5" accent6="accent6" hlink="hlink" folHlink="folHlink"/>
  <p:sldLayoutIdLst>
    <p:sldLayoutId id="2147483752" r:id="rId1"/>
    <p:sldLayoutId id="2147483753" r:id="rId2"/>
    <p:sldLayoutId id="2147483748" r:id="rId3"/>
    <p:sldLayoutId id="2147483749" r:id="rId4"/>
    <p:sldLayoutId id="2147483750" r:id="rId5"/>
    <p:sldLayoutId id="2147483751" r:id="rId6"/>
  </p:sldLayoutIdLst>
  <p:txStyles>
    <p:titleStyle>
      <a:lvl1pPr algn="l" rtl="0" fontAlgn="base">
        <a:spcBef>
          <a:spcPct val="0"/>
        </a:spcBef>
        <a:spcAft>
          <a:spcPct val="0"/>
        </a:spcAft>
        <a:defRPr sz="2800" b="1" kern="1200" cap="all">
          <a:solidFill>
            <a:schemeClr val="tx1"/>
          </a:solidFill>
          <a:latin typeface="Arial" pitchFamily="34" charset="0"/>
          <a:ea typeface="+mj-ea"/>
          <a:cs typeface="Arial" pitchFamily="34" charset="0"/>
        </a:defRPr>
      </a:lvl1pPr>
      <a:lvl2pPr algn="l" rtl="0" fontAlgn="base">
        <a:spcBef>
          <a:spcPct val="0"/>
        </a:spcBef>
        <a:spcAft>
          <a:spcPct val="0"/>
        </a:spcAft>
        <a:defRPr sz="2000" b="1">
          <a:solidFill>
            <a:schemeClr val="tx1"/>
          </a:solidFill>
          <a:latin typeface="Arial" charset="0"/>
          <a:ea typeface="ＭＳ Ｐゴシック" pitchFamily="124" charset="-128"/>
        </a:defRPr>
      </a:lvl2pPr>
      <a:lvl3pPr algn="l" rtl="0" fontAlgn="base">
        <a:spcBef>
          <a:spcPct val="0"/>
        </a:spcBef>
        <a:spcAft>
          <a:spcPct val="0"/>
        </a:spcAft>
        <a:defRPr sz="2000" b="1">
          <a:solidFill>
            <a:schemeClr val="tx1"/>
          </a:solidFill>
          <a:latin typeface="Arial" charset="0"/>
          <a:ea typeface="ＭＳ Ｐゴシック" pitchFamily="124" charset="-128"/>
        </a:defRPr>
      </a:lvl3pPr>
      <a:lvl4pPr algn="l" rtl="0" fontAlgn="base">
        <a:spcBef>
          <a:spcPct val="0"/>
        </a:spcBef>
        <a:spcAft>
          <a:spcPct val="0"/>
        </a:spcAft>
        <a:defRPr sz="2000" b="1">
          <a:solidFill>
            <a:schemeClr val="tx1"/>
          </a:solidFill>
          <a:latin typeface="Arial" charset="0"/>
          <a:ea typeface="ＭＳ Ｐゴシック" pitchFamily="124" charset="-128"/>
        </a:defRPr>
      </a:lvl4pPr>
      <a:lvl5pPr algn="l" rtl="0" fontAlgn="base">
        <a:spcBef>
          <a:spcPct val="0"/>
        </a:spcBef>
        <a:spcAft>
          <a:spcPct val="0"/>
        </a:spcAft>
        <a:defRPr sz="2000" b="1">
          <a:solidFill>
            <a:schemeClr val="tx1"/>
          </a:solidFill>
          <a:latin typeface="Arial" charset="0"/>
          <a:ea typeface="ＭＳ Ｐゴシック" pitchFamily="124" charset="-128"/>
        </a:defRPr>
      </a:lvl5pPr>
      <a:lvl6pPr marL="457200" algn="l" rtl="0" fontAlgn="base">
        <a:spcBef>
          <a:spcPct val="0"/>
        </a:spcBef>
        <a:spcAft>
          <a:spcPct val="0"/>
        </a:spcAft>
        <a:defRPr sz="2000" b="1">
          <a:solidFill>
            <a:schemeClr val="tx1"/>
          </a:solidFill>
          <a:latin typeface="Arial" charset="0"/>
          <a:ea typeface="ＭＳ Ｐゴシック" pitchFamily="124" charset="-128"/>
        </a:defRPr>
      </a:lvl6pPr>
      <a:lvl7pPr marL="914400" algn="l" rtl="0" fontAlgn="base">
        <a:spcBef>
          <a:spcPct val="0"/>
        </a:spcBef>
        <a:spcAft>
          <a:spcPct val="0"/>
        </a:spcAft>
        <a:defRPr sz="2000" b="1">
          <a:solidFill>
            <a:schemeClr val="tx1"/>
          </a:solidFill>
          <a:latin typeface="Arial" charset="0"/>
          <a:ea typeface="ＭＳ Ｐゴシック" pitchFamily="124" charset="-128"/>
        </a:defRPr>
      </a:lvl7pPr>
      <a:lvl8pPr marL="1371600" algn="l" rtl="0" fontAlgn="base">
        <a:spcBef>
          <a:spcPct val="0"/>
        </a:spcBef>
        <a:spcAft>
          <a:spcPct val="0"/>
        </a:spcAft>
        <a:defRPr sz="2000" b="1">
          <a:solidFill>
            <a:schemeClr val="tx1"/>
          </a:solidFill>
          <a:latin typeface="Arial" charset="0"/>
          <a:ea typeface="ＭＳ Ｐゴシック" pitchFamily="124" charset="-128"/>
        </a:defRPr>
      </a:lvl8pPr>
      <a:lvl9pPr marL="1828800" algn="l" rtl="0" fontAlgn="base">
        <a:spcBef>
          <a:spcPct val="0"/>
        </a:spcBef>
        <a:spcAft>
          <a:spcPct val="0"/>
        </a:spcAft>
        <a:defRPr sz="2000" b="1">
          <a:solidFill>
            <a:schemeClr val="tx1"/>
          </a:solidFill>
          <a:latin typeface="Arial" charset="0"/>
          <a:ea typeface="ＭＳ Ｐゴシック" pitchFamily="124" charset="-128"/>
        </a:defRPr>
      </a:lvl9pPr>
    </p:titleStyle>
    <p:bodyStyle>
      <a:lvl1pPr marL="180975" indent="-180975" algn="l" rtl="0" fontAlgn="base">
        <a:spcBef>
          <a:spcPct val="20000"/>
        </a:spcBef>
        <a:spcAft>
          <a:spcPct val="0"/>
        </a:spcAft>
        <a:buFont typeface="Wingdings" pitchFamily="124" charset="2"/>
        <a:buChar char="§"/>
        <a:defRPr sz="2400" kern="1200">
          <a:solidFill>
            <a:schemeClr val="bg2"/>
          </a:solidFill>
          <a:latin typeface="+mn-lt"/>
          <a:ea typeface="+mn-ea"/>
          <a:cs typeface="+mn-cs"/>
        </a:defRPr>
      </a:lvl1pPr>
      <a:lvl2pPr marL="630238" indent="-173038" algn="l" rtl="0" fontAlgn="base">
        <a:spcBef>
          <a:spcPct val="20000"/>
        </a:spcBef>
        <a:spcAft>
          <a:spcPct val="0"/>
        </a:spcAft>
        <a:buFont typeface="Wingdings" pitchFamily="124" charset="2"/>
        <a:buChar char="§"/>
        <a:defRPr sz="2400" kern="1200">
          <a:solidFill>
            <a:schemeClr val="bg2"/>
          </a:solidFill>
          <a:latin typeface="+mn-lt"/>
          <a:ea typeface="+mn-ea"/>
          <a:cs typeface="+mn-cs"/>
        </a:defRPr>
      </a:lvl2pPr>
      <a:lvl3pPr marL="1077913" indent="-163513" algn="l" rtl="0" fontAlgn="base">
        <a:spcBef>
          <a:spcPct val="20000"/>
        </a:spcBef>
        <a:spcAft>
          <a:spcPct val="0"/>
        </a:spcAft>
        <a:buFont typeface="Wingdings" pitchFamily="124" charset="2"/>
        <a:buChar char="§"/>
        <a:defRPr sz="2400" kern="1200">
          <a:solidFill>
            <a:schemeClr val="bg2"/>
          </a:solidFill>
          <a:latin typeface="+mn-lt"/>
          <a:ea typeface="+mn-ea"/>
          <a:cs typeface="+mn-cs"/>
        </a:defRPr>
      </a:lvl3pPr>
      <a:lvl4pPr marL="1527175" indent="-155575" algn="l" rtl="0" fontAlgn="base">
        <a:spcBef>
          <a:spcPct val="20000"/>
        </a:spcBef>
        <a:spcAft>
          <a:spcPct val="0"/>
        </a:spcAft>
        <a:buFont typeface="Wingdings" pitchFamily="124" charset="2"/>
        <a:buChar char="§"/>
        <a:defRPr sz="2400" kern="1200">
          <a:solidFill>
            <a:schemeClr val="bg2"/>
          </a:solidFill>
          <a:latin typeface="+mn-lt"/>
          <a:ea typeface="+mn-ea"/>
          <a:cs typeface="+mn-cs"/>
        </a:defRPr>
      </a:lvl4pPr>
      <a:lvl5pPr marL="1974850" indent="-146050" algn="l" rtl="0" fontAlgn="base">
        <a:spcBef>
          <a:spcPct val="20000"/>
        </a:spcBef>
        <a:spcAft>
          <a:spcPct val="0"/>
        </a:spcAft>
        <a:buFont typeface="Wingdings" pitchFamily="124" charset="2"/>
        <a:buChar char="§"/>
        <a:defRPr sz="2400" kern="1200">
          <a:solidFill>
            <a:schemeClr val="bg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4" Type="http://schemas.openxmlformats.org/officeDocument/2006/relationships/image" Target="../media/image6.jpg"/><Relationship Id="rId1" Type="http://schemas.openxmlformats.org/officeDocument/2006/relationships/slideLayout" Target="../slideLayouts/slideLayout1.xml"/><Relationship Id="rId2"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4" Type="http://schemas.openxmlformats.org/officeDocument/2006/relationships/image" Target="../media/image5.jpeg"/><Relationship Id="rId5" Type="http://schemas.openxmlformats.org/officeDocument/2006/relationships/image" Target="../media/image7.jp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jpeg"/><Relationship Id="rId3" Type="http://schemas.openxmlformats.org/officeDocument/2006/relationships/image" Target="../media/image5.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jpeg"/><Relationship Id="rId3"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4" Type="http://schemas.openxmlformats.org/officeDocument/2006/relationships/image" Target="../media/image5.jpe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jpeg"/><Relationship Id="rId3"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848600" y="6096000"/>
            <a:ext cx="990600" cy="533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050" name="Picture 2" descr="Z:\BG\BGHQ\BGHQ-GroupMarketing\Berkeley Foundation\Charities\Strategic partnerships\Street Elite\Marketing\Logo\Cricket For Change\TCF 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58200" y="6172199"/>
            <a:ext cx="609600" cy="609600"/>
          </a:xfrm>
          <a:prstGeom prst="rect">
            <a:avLst/>
          </a:prstGeom>
          <a:noFill/>
          <a:extLst>
            <a:ext uri="{909E8E84-426E-40dd-AFC4-6F175D3DCCD1}">
              <a14:hiddenFill xmlns:a14="http://schemas.microsoft.com/office/drawing/2010/main" xmlns="">
                <a:solidFill>
                  <a:srgbClr val="FFFFFF"/>
                </a:solidFill>
              </a14:hiddenFill>
            </a:ext>
          </a:extLst>
        </p:spPr>
      </p:pic>
      <p:pic>
        <p:nvPicPr>
          <p:cNvPr id="2051" name="Picture 3" descr="Z:\BG\BGHQ\BGHQ-GroupMarketing\Berkeley Foundation\Collateral\Logo\NEW LOGO\BF_CMYK_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96100" y="6262244"/>
            <a:ext cx="1371600" cy="429511"/>
          </a:xfrm>
          <a:prstGeom prst="rect">
            <a:avLst/>
          </a:prstGeom>
          <a:noFill/>
          <a:extLst>
            <a:ext uri="{909E8E84-426E-40dd-AFC4-6F175D3DCCD1}">
              <a14:hiddenFill xmlns:a14="http://schemas.microsoft.com/office/drawing/2010/main" xmlns="">
                <a:solidFill>
                  <a:srgbClr val="FFFFFF"/>
                </a:solidFill>
              </a14:hiddenFill>
            </a:ext>
          </a:extLst>
        </p:spPr>
      </p:pic>
      <p:sp>
        <p:nvSpPr>
          <p:cNvPr id="8" name="Subtitle 7"/>
          <p:cNvSpPr>
            <a:spLocks noGrp="1"/>
          </p:cNvSpPr>
          <p:nvPr>
            <p:ph type="subTitle" idx="1"/>
          </p:nvPr>
        </p:nvSpPr>
        <p:spPr>
          <a:xfrm>
            <a:off x="539552" y="2060848"/>
            <a:ext cx="8280920" cy="4248471"/>
          </a:xfrm>
        </p:spPr>
        <p:txBody>
          <a:bodyPr>
            <a:normAutofit fontScale="55000" lnSpcReduction="20000"/>
          </a:bodyPr>
          <a:lstStyle/>
          <a:p>
            <a:endParaRPr lang="en-US" dirty="0" smtClean="0"/>
          </a:p>
          <a:p>
            <a:endParaRPr lang="en-US" dirty="0"/>
          </a:p>
          <a:p>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smtClean="0"/>
          </a:p>
          <a:p>
            <a:endParaRPr lang="en-US" dirty="0"/>
          </a:p>
          <a:p>
            <a:endParaRPr lang="en-US" dirty="0"/>
          </a:p>
          <a:p>
            <a:r>
              <a:rPr lang="en-US" sz="2900" dirty="0" smtClean="0"/>
              <a:t>Independent Research : Street Elite</a:t>
            </a:r>
          </a:p>
          <a:p>
            <a:r>
              <a:rPr lang="en-US" sz="2900" dirty="0" smtClean="0"/>
              <a:t>Will Roberts, Mick Abrahams &amp; Sean </a:t>
            </a:r>
            <a:r>
              <a:rPr lang="en-US" sz="2900" dirty="0" err="1" smtClean="0"/>
              <a:t>Longhurst</a:t>
            </a:r>
            <a:endParaRPr lang="en-US" sz="2900" dirty="0" smtClean="0"/>
          </a:p>
          <a:p>
            <a:r>
              <a:rPr lang="en-US" sz="2900" dirty="0" smtClean="0"/>
              <a:t>Oxford Brookes University</a:t>
            </a:r>
          </a:p>
          <a:p>
            <a:endParaRPr lang="en-US" dirty="0"/>
          </a:p>
          <a:p>
            <a:r>
              <a:rPr lang="en-US" dirty="0" smtClean="0"/>
              <a:t> </a:t>
            </a:r>
            <a:endParaRPr lang="en-US" dirty="0"/>
          </a:p>
        </p:txBody>
      </p:sp>
      <p:sp>
        <p:nvSpPr>
          <p:cNvPr id="7" name="Title 6"/>
          <p:cNvSpPr>
            <a:spLocks noGrp="1"/>
          </p:cNvSpPr>
          <p:nvPr>
            <p:ph type="ctrTitle"/>
          </p:nvPr>
        </p:nvSpPr>
        <p:spPr>
          <a:xfrm>
            <a:off x="323528" y="332656"/>
            <a:ext cx="8496944" cy="1512168"/>
          </a:xfrm>
        </p:spPr>
        <p:txBody>
          <a:bodyPr/>
          <a:lstStyle/>
          <a:p>
            <a:r>
              <a:rPr lang="en-US" dirty="0" smtClean="0"/>
              <a:t> TACKLING YOUTH UNEMPLOYMENT</a:t>
            </a:r>
            <a:br>
              <a:rPr lang="en-US" dirty="0" smtClean="0"/>
            </a:br>
            <a:r>
              <a:rPr lang="en-US" dirty="0" smtClean="0"/>
              <a:t> THROUGH SPORT</a:t>
            </a:r>
            <a:endParaRPr lang="en-US" dirty="0"/>
          </a:p>
        </p:txBody>
      </p:sp>
      <p:pic>
        <p:nvPicPr>
          <p:cNvPr id="9" name="Picture 8" descr="Street Elite_2.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9552" y="2060847"/>
            <a:ext cx="4111934" cy="2736305"/>
          </a:xfrm>
          <a:prstGeom prst="rect">
            <a:avLst/>
          </a:prstGeom>
        </p:spPr>
      </p:pic>
    </p:spTree>
    <p:extLst>
      <p:ext uri="{BB962C8B-B14F-4D97-AF65-F5344CB8AC3E}">
        <p14:creationId xmlns:p14="http://schemas.microsoft.com/office/powerpoint/2010/main" val="3584098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848600" y="6096000"/>
            <a:ext cx="990600" cy="533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050" name="Picture 2" descr="Z:\BG\BGHQ\BGHQ-GroupMarketing\Berkeley Foundation\Charities\Strategic partnerships\Street Elite\Marketing\Logo\Cricket For Change\TCF 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458200" y="6172199"/>
            <a:ext cx="609600" cy="609600"/>
          </a:xfrm>
          <a:prstGeom prst="rect">
            <a:avLst/>
          </a:prstGeom>
          <a:noFill/>
          <a:extLst>
            <a:ext uri="{909E8E84-426E-40dd-AFC4-6F175D3DCCD1}">
              <a14:hiddenFill xmlns:a14="http://schemas.microsoft.com/office/drawing/2010/main" xmlns="">
                <a:solidFill>
                  <a:srgbClr val="FFFFFF"/>
                </a:solidFill>
              </a14:hiddenFill>
            </a:ext>
          </a:extLst>
        </p:spPr>
      </p:pic>
      <p:pic>
        <p:nvPicPr>
          <p:cNvPr id="2051" name="Picture 3" descr="Z:\BG\BGHQ\BGHQ-GroupMarketing\Berkeley Foundation\Collateral\Logo\NEW LOGO\BF_CMYK_logo.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96100" y="6262244"/>
            <a:ext cx="1371600" cy="429511"/>
          </a:xfrm>
          <a:prstGeom prst="rect">
            <a:avLst/>
          </a:prstGeom>
          <a:noFill/>
          <a:extLst>
            <a:ext uri="{909E8E84-426E-40dd-AFC4-6F175D3DCCD1}">
              <a14:hiddenFill xmlns:a14="http://schemas.microsoft.com/office/drawing/2010/main" xmlns="">
                <a:solidFill>
                  <a:srgbClr val="FFFFFF"/>
                </a:solidFill>
              </a14:hiddenFill>
            </a:ext>
          </a:extLst>
        </p:spPr>
      </p:pic>
      <p:sp>
        <p:nvSpPr>
          <p:cNvPr id="8" name="Subtitle 7"/>
          <p:cNvSpPr>
            <a:spLocks noGrp="1"/>
          </p:cNvSpPr>
          <p:nvPr>
            <p:ph type="subTitle" idx="1"/>
          </p:nvPr>
        </p:nvSpPr>
        <p:spPr>
          <a:xfrm>
            <a:off x="323528" y="2204864"/>
            <a:ext cx="5472608" cy="4833625"/>
          </a:xfrm>
        </p:spPr>
        <p:txBody>
          <a:bodyPr>
            <a:normAutofit/>
          </a:bodyPr>
          <a:lstStyle/>
          <a:p>
            <a:pPr marL="800100" lvl="1" indent="-342900" algn="l">
              <a:buFont typeface="Arial"/>
              <a:buChar char="•"/>
            </a:pPr>
            <a:r>
              <a:rPr lang="en-US" sz="2000" dirty="0" smtClean="0">
                <a:solidFill>
                  <a:srgbClr val="36424A"/>
                </a:solidFill>
              </a:rPr>
              <a:t>Rolling back of the state</a:t>
            </a:r>
          </a:p>
          <a:p>
            <a:pPr marL="800100" lvl="1" indent="-342900" algn="l">
              <a:buFont typeface="Arial"/>
              <a:buChar char="•"/>
            </a:pPr>
            <a:r>
              <a:rPr lang="en-US" sz="2000" dirty="0" smtClean="0">
                <a:solidFill>
                  <a:srgbClr val="36424A"/>
                </a:solidFill>
              </a:rPr>
              <a:t>Space for voluntary, public and private sector</a:t>
            </a:r>
          </a:p>
          <a:p>
            <a:pPr marL="800100" lvl="1" indent="-342900" algn="l">
              <a:buFont typeface="Arial"/>
              <a:buChar char="•"/>
            </a:pPr>
            <a:r>
              <a:rPr lang="en-US" sz="2000" dirty="0" smtClean="0">
                <a:solidFill>
                  <a:srgbClr val="36424A"/>
                </a:solidFill>
                <a:cs typeface="Garamond"/>
              </a:rPr>
              <a:t>Political </a:t>
            </a:r>
            <a:r>
              <a:rPr lang="en-US" sz="2000" dirty="0">
                <a:solidFill>
                  <a:srgbClr val="36424A"/>
                </a:solidFill>
                <a:cs typeface="Garamond"/>
              </a:rPr>
              <a:t>and economic trajectory; an ideology that </a:t>
            </a:r>
            <a:r>
              <a:rPr lang="en-US" sz="2000" dirty="0" smtClean="0">
                <a:solidFill>
                  <a:srgbClr val="36424A"/>
                </a:solidFill>
                <a:cs typeface="Garamond"/>
              </a:rPr>
              <a:t>marginalizes</a:t>
            </a:r>
          </a:p>
          <a:p>
            <a:pPr marL="800100" lvl="1" indent="-342900" algn="l">
              <a:buFont typeface="Arial"/>
              <a:buChar char="•"/>
            </a:pPr>
            <a:r>
              <a:rPr lang="en-US" sz="2000" dirty="0" smtClean="0">
                <a:solidFill>
                  <a:srgbClr val="36424A"/>
                </a:solidFill>
              </a:rPr>
              <a:t>Use of sport as a tool to hook unemployed (</a:t>
            </a:r>
            <a:r>
              <a:rPr lang="en-US" sz="2000" dirty="0" err="1" smtClean="0">
                <a:solidFill>
                  <a:srgbClr val="36424A"/>
                </a:solidFill>
              </a:rPr>
              <a:t>Coalter</a:t>
            </a:r>
            <a:r>
              <a:rPr lang="en-US" sz="2000" dirty="0" smtClean="0">
                <a:solidFill>
                  <a:srgbClr val="36424A"/>
                </a:solidFill>
              </a:rPr>
              <a:t>, 2005; 2007)</a:t>
            </a:r>
            <a:endParaRPr lang="en-US" sz="2000" dirty="0">
              <a:solidFill>
                <a:srgbClr val="36424A"/>
              </a:solidFill>
            </a:endParaRPr>
          </a:p>
          <a:p>
            <a:pPr marL="800100" lvl="1" indent="-342900" algn="l">
              <a:buFont typeface="Arial"/>
              <a:buChar char="•"/>
            </a:pPr>
            <a:r>
              <a:rPr lang="en-US" sz="2000" dirty="0" smtClean="0">
                <a:solidFill>
                  <a:srgbClr val="36424A"/>
                </a:solidFill>
              </a:rPr>
              <a:t>Overcoming barriers of social exclusion through sport (</a:t>
            </a:r>
            <a:r>
              <a:rPr lang="en-US" sz="2000" dirty="0" err="1" smtClean="0">
                <a:solidFill>
                  <a:srgbClr val="36424A"/>
                </a:solidFill>
              </a:rPr>
              <a:t>Spaaij</a:t>
            </a:r>
            <a:r>
              <a:rPr lang="en-US" sz="2000" dirty="0" smtClean="0">
                <a:solidFill>
                  <a:srgbClr val="36424A"/>
                </a:solidFill>
              </a:rPr>
              <a:t>, 2009)</a:t>
            </a:r>
          </a:p>
          <a:p>
            <a:pPr marL="800100" lvl="1" indent="-342900" algn="l">
              <a:buFont typeface="Arial"/>
              <a:buChar char="•"/>
            </a:pPr>
            <a:r>
              <a:rPr lang="en-US" sz="2000" dirty="0" smtClean="0">
                <a:solidFill>
                  <a:srgbClr val="36424A"/>
                </a:solidFill>
                <a:cs typeface="Garamond"/>
              </a:rPr>
              <a:t>Individual </a:t>
            </a:r>
            <a:r>
              <a:rPr lang="en-US" sz="2000" dirty="0">
                <a:solidFill>
                  <a:srgbClr val="36424A"/>
                </a:solidFill>
                <a:cs typeface="Garamond"/>
              </a:rPr>
              <a:t>responsibility and active </a:t>
            </a:r>
            <a:r>
              <a:rPr lang="en-US" sz="2000" dirty="0" smtClean="0">
                <a:solidFill>
                  <a:srgbClr val="36424A"/>
                </a:solidFill>
                <a:cs typeface="Garamond"/>
              </a:rPr>
              <a:t>citizenry</a:t>
            </a:r>
          </a:p>
          <a:p>
            <a:pPr marL="800100" lvl="1" indent="-342900" algn="l">
              <a:buFont typeface="Arial"/>
              <a:buChar char="•"/>
            </a:pPr>
            <a:r>
              <a:rPr lang="en-US" sz="2000" dirty="0" smtClean="0">
                <a:solidFill>
                  <a:srgbClr val="36424A"/>
                </a:solidFill>
                <a:cs typeface="Garamond"/>
              </a:rPr>
              <a:t>A </a:t>
            </a:r>
            <a:r>
              <a:rPr lang="en-US" sz="2000" dirty="0">
                <a:solidFill>
                  <a:srgbClr val="36424A"/>
                </a:solidFill>
                <a:cs typeface="Garamond"/>
              </a:rPr>
              <a:t>new form of </a:t>
            </a:r>
            <a:r>
              <a:rPr lang="en-US" sz="2000" dirty="0" smtClean="0">
                <a:solidFill>
                  <a:srgbClr val="36424A"/>
                </a:solidFill>
                <a:cs typeface="Garamond"/>
              </a:rPr>
              <a:t>intervention</a:t>
            </a:r>
            <a:endParaRPr lang="en-US" sz="2000" dirty="0">
              <a:solidFill>
                <a:srgbClr val="36424A"/>
              </a:solidFill>
              <a:cs typeface="Garamond"/>
            </a:endParaRPr>
          </a:p>
          <a:p>
            <a:endParaRPr lang="en-US" sz="1400" dirty="0" smtClean="0"/>
          </a:p>
          <a:p>
            <a:endParaRPr lang="en-US" dirty="0"/>
          </a:p>
          <a:p>
            <a:pPr marL="457200" indent="-457200">
              <a:buFontTx/>
              <a:buChar char="-"/>
            </a:pPr>
            <a:endParaRPr lang="en-US" dirty="0"/>
          </a:p>
        </p:txBody>
      </p:sp>
      <p:sp>
        <p:nvSpPr>
          <p:cNvPr id="7" name="Title 6"/>
          <p:cNvSpPr>
            <a:spLocks noGrp="1"/>
          </p:cNvSpPr>
          <p:nvPr>
            <p:ph type="ctrTitle"/>
          </p:nvPr>
        </p:nvSpPr>
        <p:spPr>
          <a:xfrm>
            <a:off x="323528" y="312738"/>
            <a:ext cx="8487752" cy="1532086"/>
          </a:xfrm>
        </p:spPr>
        <p:txBody>
          <a:bodyPr/>
          <a:lstStyle/>
          <a:p>
            <a:r>
              <a:rPr lang="en-US" dirty="0" smtClean="0"/>
              <a:t> sport and The Policy Landscape</a:t>
            </a:r>
            <a:endParaRPr lang="en-US" dirty="0"/>
          </a:p>
        </p:txBody>
      </p:sp>
      <p:pic>
        <p:nvPicPr>
          <p:cNvPr id="9" name="Picture 8" descr="Street Elite_1.jp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796136" y="2924944"/>
            <a:ext cx="2909211" cy="2179100"/>
          </a:xfrm>
          <a:prstGeom prst="rect">
            <a:avLst/>
          </a:prstGeom>
        </p:spPr>
      </p:pic>
    </p:spTree>
    <p:extLst>
      <p:ext uri="{BB962C8B-B14F-4D97-AF65-F5344CB8AC3E}">
        <p14:creationId xmlns:p14="http://schemas.microsoft.com/office/powerpoint/2010/main" val="1969910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8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848600" y="6096000"/>
            <a:ext cx="990600" cy="533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050" name="Picture 2" descr="Z:\BG\BGHQ\BGHQ-GroupMarketing\Berkeley Foundation\Charities\Strategic partnerships\Street Elite\Marketing\Logo\Cricket For Change\TCF 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58200" y="6172199"/>
            <a:ext cx="609600" cy="609600"/>
          </a:xfrm>
          <a:prstGeom prst="rect">
            <a:avLst/>
          </a:prstGeom>
          <a:noFill/>
          <a:extLst>
            <a:ext uri="{909E8E84-426E-40dd-AFC4-6F175D3DCCD1}">
              <a14:hiddenFill xmlns:a14="http://schemas.microsoft.com/office/drawing/2010/main" xmlns="">
                <a:solidFill>
                  <a:srgbClr val="FFFFFF"/>
                </a:solidFill>
              </a14:hiddenFill>
            </a:ext>
          </a:extLst>
        </p:spPr>
      </p:pic>
      <p:pic>
        <p:nvPicPr>
          <p:cNvPr id="2051" name="Picture 3" descr="Z:\BG\BGHQ\BGHQ-GroupMarketing\Berkeley Foundation\Collateral\Logo\NEW LOGO\BF_CMYK_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96100" y="6262244"/>
            <a:ext cx="1371600" cy="429511"/>
          </a:xfrm>
          <a:prstGeom prst="rect">
            <a:avLst/>
          </a:prstGeom>
          <a:noFill/>
          <a:extLst>
            <a:ext uri="{909E8E84-426E-40dd-AFC4-6F175D3DCCD1}">
              <a14:hiddenFill xmlns:a14="http://schemas.microsoft.com/office/drawing/2010/main" xmlns="">
                <a:solidFill>
                  <a:srgbClr val="FFFFFF"/>
                </a:solidFill>
              </a14:hiddenFill>
            </a:ext>
          </a:extLst>
        </p:spPr>
      </p:pic>
      <p:sp>
        <p:nvSpPr>
          <p:cNvPr id="7" name="Title 6"/>
          <p:cNvSpPr>
            <a:spLocks noGrp="1"/>
          </p:cNvSpPr>
          <p:nvPr>
            <p:ph type="ctrTitle"/>
          </p:nvPr>
        </p:nvSpPr>
        <p:spPr>
          <a:xfrm>
            <a:off x="323528" y="312738"/>
            <a:ext cx="8487752" cy="1532086"/>
          </a:xfrm>
        </p:spPr>
        <p:txBody>
          <a:bodyPr/>
          <a:lstStyle/>
          <a:p>
            <a:r>
              <a:rPr lang="en-US" dirty="0" smtClean="0"/>
              <a:t> The Academic Discussion : </a:t>
            </a:r>
            <a:br>
              <a:rPr lang="en-US" dirty="0" smtClean="0"/>
            </a:br>
            <a:r>
              <a:rPr lang="en-US" dirty="0"/>
              <a:t> </a:t>
            </a:r>
            <a:r>
              <a:rPr lang="en-US" dirty="0" smtClean="0"/>
              <a:t>Is sport the best tool?</a:t>
            </a:r>
            <a:endParaRPr lang="en-US" dirty="0"/>
          </a:p>
        </p:txBody>
      </p:sp>
      <p:sp>
        <p:nvSpPr>
          <p:cNvPr id="3" name="Subtitle 2"/>
          <p:cNvSpPr>
            <a:spLocks noGrp="1"/>
          </p:cNvSpPr>
          <p:nvPr>
            <p:ph type="subTitle" idx="1"/>
          </p:nvPr>
        </p:nvSpPr>
        <p:spPr>
          <a:xfrm>
            <a:off x="395537" y="2071678"/>
            <a:ext cx="8461126" cy="4786322"/>
          </a:xfrm>
        </p:spPr>
        <p:txBody>
          <a:bodyPr/>
          <a:lstStyle/>
          <a:p>
            <a:pPr marL="285750" indent="-285750">
              <a:lnSpc>
                <a:spcPct val="170000"/>
              </a:lnSpc>
              <a:spcBef>
                <a:spcPts val="0"/>
              </a:spcBef>
              <a:buFont typeface="Arial"/>
              <a:buChar char="•"/>
            </a:pPr>
            <a:r>
              <a:rPr lang="en-US" sz="1400" dirty="0" smtClean="0">
                <a:solidFill>
                  <a:srgbClr val="36424A"/>
                </a:solidFill>
              </a:rPr>
              <a:t>Sport </a:t>
            </a:r>
            <a:r>
              <a:rPr lang="en-US" sz="1400" dirty="0">
                <a:solidFill>
                  <a:srgbClr val="36424A"/>
                </a:solidFill>
              </a:rPr>
              <a:t>has special qualities for engaging young </a:t>
            </a:r>
            <a:r>
              <a:rPr lang="en-US" sz="1400" dirty="0" smtClean="0">
                <a:solidFill>
                  <a:srgbClr val="36424A"/>
                </a:solidFill>
              </a:rPr>
              <a:t>people</a:t>
            </a:r>
          </a:p>
          <a:p>
            <a:pPr marL="285750" indent="-285750">
              <a:lnSpc>
                <a:spcPct val="170000"/>
              </a:lnSpc>
              <a:spcBef>
                <a:spcPts val="0"/>
              </a:spcBef>
              <a:buFont typeface="Arial"/>
              <a:buChar char="•"/>
            </a:pPr>
            <a:r>
              <a:rPr lang="en-US" sz="1400" dirty="0" smtClean="0">
                <a:solidFill>
                  <a:srgbClr val="36424A"/>
                </a:solidFill>
              </a:rPr>
              <a:t>Sport </a:t>
            </a:r>
            <a:r>
              <a:rPr lang="en-US" sz="1400" dirty="0">
                <a:solidFill>
                  <a:srgbClr val="36424A"/>
                </a:solidFill>
              </a:rPr>
              <a:t>has special qualities for supporting and delivering educational content to young </a:t>
            </a:r>
            <a:r>
              <a:rPr lang="en-US" sz="1400" dirty="0" smtClean="0">
                <a:solidFill>
                  <a:srgbClr val="36424A"/>
                </a:solidFill>
              </a:rPr>
              <a:t>people</a:t>
            </a:r>
          </a:p>
          <a:p>
            <a:pPr marL="285750" indent="-285750">
              <a:lnSpc>
                <a:spcPct val="170000"/>
              </a:lnSpc>
              <a:spcBef>
                <a:spcPts val="0"/>
              </a:spcBef>
              <a:buFont typeface="Arial"/>
              <a:buChar char="•"/>
            </a:pPr>
            <a:r>
              <a:rPr lang="en-US" sz="1400" dirty="0" smtClean="0">
                <a:solidFill>
                  <a:srgbClr val="36424A"/>
                </a:solidFill>
              </a:rPr>
              <a:t>Sport </a:t>
            </a:r>
            <a:r>
              <a:rPr lang="en-US" sz="1400" dirty="0">
                <a:solidFill>
                  <a:srgbClr val="36424A"/>
                </a:solidFill>
              </a:rPr>
              <a:t>has special qualities for fostering relationships which underpinned the success of          </a:t>
            </a:r>
            <a:r>
              <a:rPr lang="en-US" sz="1400" dirty="0" smtClean="0">
                <a:solidFill>
                  <a:srgbClr val="36424A"/>
                </a:solidFill>
              </a:rPr>
              <a:t>programmes</a:t>
            </a:r>
          </a:p>
          <a:p>
            <a:pPr marL="285750" indent="-285750">
              <a:lnSpc>
                <a:spcPct val="170000"/>
              </a:lnSpc>
              <a:spcBef>
                <a:spcPts val="0"/>
              </a:spcBef>
              <a:buFont typeface="Arial"/>
              <a:buChar char="•"/>
            </a:pPr>
            <a:r>
              <a:rPr lang="en-US" sz="1400" dirty="0" smtClean="0">
                <a:solidFill>
                  <a:srgbClr val="36424A"/>
                </a:solidFill>
              </a:rPr>
              <a:t>Sport </a:t>
            </a:r>
            <a:r>
              <a:rPr lang="en-US" sz="1400" dirty="0">
                <a:solidFill>
                  <a:srgbClr val="36424A"/>
                </a:solidFill>
              </a:rPr>
              <a:t>has an extended reach and can engage some young people who are resistant to other </a:t>
            </a:r>
            <a:r>
              <a:rPr lang="en-US" sz="1400" dirty="0" smtClean="0">
                <a:solidFill>
                  <a:srgbClr val="36424A"/>
                </a:solidFill>
              </a:rPr>
              <a:t>institutions</a:t>
            </a:r>
          </a:p>
          <a:p>
            <a:pPr marL="285750" indent="-285750">
              <a:lnSpc>
                <a:spcPct val="170000"/>
              </a:lnSpc>
              <a:spcBef>
                <a:spcPts val="0"/>
              </a:spcBef>
              <a:buFont typeface="Arial"/>
              <a:buChar char="•"/>
            </a:pPr>
            <a:r>
              <a:rPr lang="en-US" sz="1400" dirty="0" smtClean="0">
                <a:solidFill>
                  <a:srgbClr val="36424A"/>
                </a:solidFill>
              </a:rPr>
              <a:t>Positive </a:t>
            </a:r>
            <a:r>
              <a:rPr lang="en-US" sz="1400" dirty="0">
                <a:solidFill>
                  <a:srgbClr val="36424A"/>
                </a:solidFill>
              </a:rPr>
              <a:t>experiences from sport transfer to non-sport contexts (Kay, 2012)</a:t>
            </a:r>
            <a:r>
              <a:rPr lang="en-US" sz="1400" dirty="0"/>
              <a:t> </a:t>
            </a:r>
            <a:r>
              <a:rPr lang="en-US" sz="1400" dirty="0" smtClean="0"/>
              <a:t>(</a:t>
            </a:r>
            <a:r>
              <a:rPr lang="en-US" sz="1400" dirty="0" err="1" smtClean="0"/>
              <a:t>Jarvie</a:t>
            </a:r>
            <a:r>
              <a:rPr lang="en-US" sz="1400" dirty="0" smtClean="0"/>
              <a:t> &amp; Maguire, 2013; </a:t>
            </a:r>
            <a:r>
              <a:rPr lang="en-US" sz="1400" dirty="0" err="1" smtClean="0"/>
              <a:t>Spaaij</a:t>
            </a:r>
            <a:r>
              <a:rPr lang="en-US" sz="1400" dirty="0" smtClean="0"/>
              <a:t>, 2011)</a:t>
            </a:r>
            <a:endParaRPr lang="en-US" sz="1600" dirty="0"/>
          </a:p>
          <a:p>
            <a:pPr marL="285750" indent="-285750">
              <a:lnSpc>
                <a:spcPct val="170000"/>
              </a:lnSpc>
              <a:spcBef>
                <a:spcPts val="0"/>
              </a:spcBef>
              <a:buFontTx/>
              <a:buChar char="-"/>
            </a:pPr>
            <a:r>
              <a:rPr lang="en-US" sz="1800" dirty="0" smtClean="0"/>
              <a:t>Questions </a:t>
            </a:r>
            <a:r>
              <a:rPr lang="en-US" sz="1800" dirty="0"/>
              <a:t>of Evidence? </a:t>
            </a:r>
            <a:endParaRPr lang="en-US" sz="1800" dirty="0">
              <a:latin typeface="Garamond"/>
              <a:cs typeface="Garamond"/>
            </a:endParaRPr>
          </a:p>
          <a:p>
            <a:pPr marL="285750" indent="-285750">
              <a:lnSpc>
                <a:spcPct val="170000"/>
              </a:lnSpc>
              <a:spcBef>
                <a:spcPts val="0"/>
              </a:spcBef>
              <a:buFontTx/>
              <a:buChar char="-"/>
            </a:pPr>
            <a:r>
              <a:rPr lang="en-US" sz="1800" dirty="0" smtClean="0"/>
              <a:t>Divergence </a:t>
            </a:r>
            <a:r>
              <a:rPr lang="en-US" sz="1800" dirty="0"/>
              <a:t>or Developmental?</a:t>
            </a:r>
          </a:p>
          <a:p>
            <a:r>
              <a:rPr lang="en-US" sz="1800" dirty="0" smtClean="0">
                <a:cs typeface="Garamond"/>
              </a:rPr>
              <a:t>(</a:t>
            </a:r>
            <a:r>
              <a:rPr lang="en-US" sz="1800" dirty="0" err="1" smtClean="0">
                <a:cs typeface="Garamond"/>
              </a:rPr>
              <a:t>Levermore</a:t>
            </a:r>
            <a:r>
              <a:rPr lang="en-US" sz="1800" dirty="0" smtClean="0">
                <a:cs typeface="Garamond"/>
              </a:rPr>
              <a:t> &amp; Beacon, 2009; </a:t>
            </a:r>
            <a:r>
              <a:rPr lang="en-US" sz="1800" dirty="0" err="1" smtClean="0">
                <a:cs typeface="Garamond"/>
              </a:rPr>
              <a:t>Coalter</a:t>
            </a:r>
            <a:r>
              <a:rPr lang="en-US" sz="1800" dirty="0" smtClean="0">
                <a:cs typeface="Garamond"/>
              </a:rPr>
              <a:t>, 2006; 2007; Green, 2008; Kelly, 2012)</a:t>
            </a:r>
            <a:endParaRPr lang="en-US" sz="1800" dirty="0"/>
          </a:p>
        </p:txBody>
      </p:sp>
    </p:spTree>
    <p:extLst>
      <p:ext uri="{BB962C8B-B14F-4D97-AF65-F5344CB8AC3E}">
        <p14:creationId xmlns:p14="http://schemas.microsoft.com/office/powerpoint/2010/main" val="17298269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848600" y="6096000"/>
            <a:ext cx="990600" cy="533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050" name="Picture 2" descr="Z:\BG\BGHQ\BGHQ-GroupMarketing\Berkeley Foundation\Charities\Strategic partnerships\Street Elite\Marketing\Logo\Cricket For Change\TCF 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58200" y="6172199"/>
            <a:ext cx="609600" cy="609600"/>
          </a:xfrm>
          <a:prstGeom prst="rect">
            <a:avLst/>
          </a:prstGeom>
          <a:noFill/>
          <a:extLst>
            <a:ext uri="{909E8E84-426E-40dd-AFC4-6F175D3DCCD1}">
              <a14:hiddenFill xmlns:a14="http://schemas.microsoft.com/office/drawing/2010/main" xmlns="">
                <a:solidFill>
                  <a:srgbClr val="FFFFFF"/>
                </a:solidFill>
              </a14:hiddenFill>
            </a:ext>
          </a:extLst>
        </p:spPr>
      </p:pic>
      <p:pic>
        <p:nvPicPr>
          <p:cNvPr id="2051" name="Picture 3" descr="Z:\BG\BGHQ\BGHQ-GroupMarketing\Berkeley Foundation\Collateral\Logo\NEW LOGO\BF_CMYK_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96100" y="6262244"/>
            <a:ext cx="1371600" cy="429511"/>
          </a:xfrm>
          <a:prstGeom prst="rect">
            <a:avLst/>
          </a:prstGeom>
          <a:noFill/>
          <a:extLst>
            <a:ext uri="{909E8E84-426E-40dd-AFC4-6F175D3DCCD1}">
              <a14:hiddenFill xmlns:a14="http://schemas.microsoft.com/office/drawing/2010/main" xmlns="">
                <a:solidFill>
                  <a:srgbClr val="FFFFFF"/>
                </a:solidFill>
              </a14:hiddenFill>
            </a:ext>
          </a:extLst>
        </p:spPr>
      </p:pic>
      <p:sp>
        <p:nvSpPr>
          <p:cNvPr id="8" name="Subtitle 7"/>
          <p:cNvSpPr>
            <a:spLocks noGrp="1"/>
          </p:cNvSpPr>
          <p:nvPr>
            <p:ph type="subTitle" idx="1"/>
          </p:nvPr>
        </p:nvSpPr>
        <p:spPr>
          <a:xfrm>
            <a:off x="323529" y="2071679"/>
            <a:ext cx="8533134" cy="3733586"/>
          </a:xfrm>
        </p:spPr>
        <p:txBody>
          <a:bodyPr>
            <a:normAutofit fontScale="92500" lnSpcReduction="20000"/>
          </a:bodyPr>
          <a:lstStyle/>
          <a:p>
            <a:pPr marL="342900" indent="-342900">
              <a:buFont typeface="Arial"/>
              <a:buChar char="•"/>
            </a:pPr>
            <a:r>
              <a:rPr lang="en-US" dirty="0" smtClean="0">
                <a:solidFill>
                  <a:srgbClr val="36424A"/>
                </a:solidFill>
              </a:rPr>
              <a:t>A </a:t>
            </a:r>
            <a:r>
              <a:rPr lang="en-US" dirty="0">
                <a:solidFill>
                  <a:srgbClr val="36424A"/>
                </a:solidFill>
              </a:rPr>
              <a:t>review of documents and </a:t>
            </a:r>
            <a:r>
              <a:rPr lang="en-US" dirty="0" smtClean="0">
                <a:solidFill>
                  <a:srgbClr val="36424A"/>
                </a:solidFill>
              </a:rPr>
              <a:t>data</a:t>
            </a:r>
          </a:p>
          <a:p>
            <a:pPr marL="342900" indent="-342900">
              <a:buFont typeface="Arial"/>
              <a:buChar char="•"/>
            </a:pPr>
            <a:endParaRPr lang="en-US" dirty="0" smtClean="0">
              <a:solidFill>
                <a:srgbClr val="36424A"/>
              </a:solidFill>
            </a:endParaRPr>
          </a:p>
          <a:p>
            <a:pPr marL="342900" indent="-342900">
              <a:buFont typeface="Arial"/>
              <a:buChar char="•"/>
            </a:pPr>
            <a:r>
              <a:rPr lang="en-US" dirty="0" smtClean="0">
                <a:solidFill>
                  <a:srgbClr val="36424A"/>
                </a:solidFill>
              </a:rPr>
              <a:t>Stakeholder </a:t>
            </a:r>
            <a:r>
              <a:rPr lang="en-US" dirty="0">
                <a:solidFill>
                  <a:srgbClr val="36424A"/>
                </a:solidFill>
              </a:rPr>
              <a:t>interviews </a:t>
            </a:r>
            <a:endParaRPr lang="en-US" dirty="0" smtClean="0">
              <a:solidFill>
                <a:srgbClr val="36424A"/>
              </a:solidFill>
            </a:endParaRPr>
          </a:p>
          <a:p>
            <a:pPr marL="342900" indent="-342900">
              <a:buFont typeface="Arial"/>
              <a:buChar char="•"/>
            </a:pPr>
            <a:endParaRPr lang="en-US" dirty="0">
              <a:solidFill>
                <a:srgbClr val="36424A"/>
              </a:solidFill>
            </a:endParaRPr>
          </a:p>
          <a:p>
            <a:pPr marL="342900" indent="-342900">
              <a:buFont typeface="Arial"/>
              <a:buChar char="•"/>
            </a:pPr>
            <a:r>
              <a:rPr lang="en-US" dirty="0" smtClean="0">
                <a:solidFill>
                  <a:srgbClr val="36424A"/>
                </a:solidFill>
              </a:rPr>
              <a:t>Case </a:t>
            </a:r>
            <a:r>
              <a:rPr lang="en-US" dirty="0">
                <a:solidFill>
                  <a:srgbClr val="36424A"/>
                </a:solidFill>
              </a:rPr>
              <a:t>studies </a:t>
            </a:r>
            <a:endParaRPr lang="en-US" dirty="0" smtClean="0">
              <a:solidFill>
                <a:srgbClr val="36424A"/>
              </a:solidFill>
            </a:endParaRPr>
          </a:p>
          <a:p>
            <a:pPr marL="342900" indent="-342900">
              <a:buFont typeface="Arial"/>
              <a:buChar char="•"/>
            </a:pPr>
            <a:endParaRPr lang="en-US" dirty="0">
              <a:solidFill>
                <a:srgbClr val="36424A"/>
              </a:solidFill>
            </a:endParaRPr>
          </a:p>
          <a:p>
            <a:pPr marL="342900" indent="-342900">
              <a:buFont typeface="Arial"/>
              <a:buChar char="•"/>
            </a:pPr>
            <a:r>
              <a:rPr lang="en-US" dirty="0" smtClean="0">
                <a:solidFill>
                  <a:srgbClr val="36424A"/>
                </a:solidFill>
              </a:rPr>
              <a:t>A </a:t>
            </a:r>
            <a:r>
              <a:rPr lang="en-US" dirty="0">
                <a:solidFill>
                  <a:srgbClr val="36424A"/>
                </a:solidFill>
              </a:rPr>
              <a:t>review of literature </a:t>
            </a:r>
            <a:endParaRPr lang="en-US" dirty="0" smtClean="0">
              <a:solidFill>
                <a:srgbClr val="36424A"/>
              </a:solidFill>
            </a:endParaRPr>
          </a:p>
          <a:p>
            <a:pPr marL="342900" indent="-342900">
              <a:buFont typeface="Arial"/>
              <a:buChar char="•"/>
            </a:pPr>
            <a:endParaRPr lang="en-US" dirty="0">
              <a:solidFill>
                <a:srgbClr val="36424A"/>
              </a:solidFill>
            </a:endParaRPr>
          </a:p>
          <a:p>
            <a:pPr marL="342900" indent="-342900">
              <a:buFont typeface="Arial"/>
              <a:buChar char="•"/>
            </a:pPr>
            <a:r>
              <a:rPr lang="en-US" dirty="0" smtClean="0">
                <a:solidFill>
                  <a:srgbClr val="36424A"/>
                </a:solidFill>
              </a:rPr>
              <a:t>Ethnographic </a:t>
            </a:r>
            <a:r>
              <a:rPr lang="en-US" dirty="0">
                <a:solidFill>
                  <a:srgbClr val="36424A"/>
                </a:solidFill>
              </a:rPr>
              <a:t>field </a:t>
            </a:r>
            <a:r>
              <a:rPr lang="en-US" dirty="0" smtClean="0">
                <a:solidFill>
                  <a:srgbClr val="36424A"/>
                </a:solidFill>
              </a:rPr>
              <a:t>work</a:t>
            </a:r>
          </a:p>
          <a:p>
            <a:pPr marL="342900" indent="-342900">
              <a:buFont typeface="Arial"/>
              <a:buChar char="•"/>
            </a:pPr>
            <a:endParaRPr lang="en-US" dirty="0" smtClean="0">
              <a:solidFill>
                <a:srgbClr val="36424A"/>
              </a:solidFill>
            </a:endParaRPr>
          </a:p>
          <a:p>
            <a:pPr marL="342900" indent="-342900">
              <a:buFont typeface="Arial"/>
              <a:buChar char="•"/>
            </a:pPr>
            <a:r>
              <a:rPr lang="en-US" dirty="0" smtClean="0">
                <a:solidFill>
                  <a:srgbClr val="36424A"/>
                </a:solidFill>
              </a:rPr>
              <a:t>Video recordings</a:t>
            </a:r>
            <a:endParaRPr lang="en-GB" dirty="0">
              <a:solidFill>
                <a:srgbClr val="36424A"/>
              </a:solidFill>
            </a:endParaRPr>
          </a:p>
        </p:txBody>
      </p:sp>
      <p:sp>
        <p:nvSpPr>
          <p:cNvPr id="7" name="Title 6"/>
          <p:cNvSpPr>
            <a:spLocks noGrp="1"/>
          </p:cNvSpPr>
          <p:nvPr>
            <p:ph type="ctrTitle"/>
          </p:nvPr>
        </p:nvSpPr>
        <p:spPr>
          <a:xfrm>
            <a:off x="323528" y="312738"/>
            <a:ext cx="8487752" cy="1526948"/>
          </a:xfrm>
        </p:spPr>
        <p:txBody>
          <a:bodyPr/>
          <a:lstStyle/>
          <a:p>
            <a:r>
              <a:rPr lang="en-US" dirty="0" smtClean="0"/>
              <a:t> The </a:t>
            </a:r>
            <a:r>
              <a:rPr lang="en-US" dirty="0"/>
              <a:t>R</a:t>
            </a:r>
            <a:r>
              <a:rPr lang="en-US" dirty="0" smtClean="0"/>
              <a:t>esearch</a:t>
            </a:r>
            <a:endParaRPr lang="en-US" dirty="0"/>
          </a:p>
        </p:txBody>
      </p:sp>
    </p:spTree>
    <p:extLst>
      <p:ext uri="{BB962C8B-B14F-4D97-AF65-F5344CB8AC3E}">
        <p14:creationId xmlns:p14="http://schemas.microsoft.com/office/powerpoint/2010/main" val="31886239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848600" y="6096000"/>
            <a:ext cx="990600" cy="533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050" name="Picture 2" descr="Z:\BG\BGHQ\BGHQ-GroupMarketing\Berkeley Foundation\Charities\Strategic partnerships\Street Elite\Marketing\Logo\Cricket For Change\TCF 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458200" y="6172199"/>
            <a:ext cx="609600" cy="609600"/>
          </a:xfrm>
          <a:prstGeom prst="rect">
            <a:avLst/>
          </a:prstGeom>
          <a:noFill/>
          <a:extLst>
            <a:ext uri="{909E8E84-426E-40dd-AFC4-6F175D3DCCD1}">
              <a14:hiddenFill xmlns:a14="http://schemas.microsoft.com/office/drawing/2010/main" xmlns="">
                <a:solidFill>
                  <a:srgbClr val="FFFFFF"/>
                </a:solidFill>
              </a14:hiddenFill>
            </a:ext>
          </a:extLst>
        </p:spPr>
      </p:pic>
      <p:pic>
        <p:nvPicPr>
          <p:cNvPr id="2051" name="Picture 3" descr="Z:\BG\BGHQ\BGHQ-GroupMarketing\Berkeley Foundation\Collateral\Logo\NEW LOGO\BF_CMYK_logo.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96100" y="6262244"/>
            <a:ext cx="1371600" cy="429511"/>
          </a:xfrm>
          <a:prstGeom prst="rect">
            <a:avLst/>
          </a:prstGeom>
          <a:noFill/>
          <a:extLst>
            <a:ext uri="{909E8E84-426E-40dd-AFC4-6F175D3DCCD1}">
              <a14:hiddenFill xmlns:a14="http://schemas.microsoft.com/office/drawing/2010/main" xmlns="">
                <a:solidFill>
                  <a:srgbClr val="FFFFFF"/>
                </a:solidFill>
              </a14:hiddenFill>
            </a:ext>
          </a:extLst>
        </p:spPr>
      </p:pic>
      <p:sp>
        <p:nvSpPr>
          <p:cNvPr id="8" name="Subtitle 7"/>
          <p:cNvSpPr>
            <a:spLocks noGrp="1"/>
          </p:cNvSpPr>
          <p:nvPr>
            <p:ph type="subTitle" idx="1"/>
          </p:nvPr>
        </p:nvSpPr>
        <p:spPr>
          <a:xfrm>
            <a:off x="323529" y="2071679"/>
            <a:ext cx="8496943" cy="3373546"/>
          </a:xfrm>
        </p:spPr>
        <p:txBody>
          <a:bodyPr>
            <a:normAutofit/>
          </a:bodyPr>
          <a:lstStyle/>
          <a:p>
            <a:pPr marL="342900" indent="-342900">
              <a:buFont typeface="Arial"/>
              <a:buChar char="•"/>
            </a:pPr>
            <a:r>
              <a:rPr lang="en-US" dirty="0" smtClean="0"/>
              <a:t>Filling the Gaps (in data)</a:t>
            </a:r>
          </a:p>
          <a:p>
            <a:pPr marL="342900" indent="-342900">
              <a:buFont typeface="Arial"/>
              <a:buChar char="•"/>
            </a:pPr>
            <a:r>
              <a:rPr lang="en-US" dirty="0" smtClean="0"/>
              <a:t>Diversionary?</a:t>
            </a:r>
          </a:p>
          <a:p>
            <a:pPr marL="800100" lvl="1" indent="-342900" algn="l">
              <a:buFont typeface="Arial"/>
              <a:buChar char="•"/>
            </a:pPr>
            <a:r>
              <a:rPr lang="en-US" dirty="0" smtClean="0">
                <a:solidFill>
                  <a:srgbClr val="36424A"/>
                </a:solidFill>
              </a:rPr>
              <a:t>Which questions sustainability</a:t>
            </a:r>
            <a:endParaRPr lang="en-US" dirty="0">
              <a:solidFill>
                <a:srgbClr val="36424A"/>
              </a:solidFill>
            </a:endParaRPr>
          </a:p>
          <a:p>
            <a:pPr marL="342900" indent="-342900">
              <a:buFont typeface="Arial"/>
              <a:buChar char="•"/>
            </a:pPr>
            <a:r>
              <a:rPr lang="en-US" dirty="0" smtClean="0"/>
              <a:t>Intensive relational work and the value of mentoring</a:t>
            </a:r>
          </a:p>
          <a:p>
            <a:pPr marL="342900" indent="-342900">
              <a:buFont typeface="Arial"/>
              <a:buChar char="•"/>
            </a:pPr>
            <a:r>
              <a:rPr lang="en-US" dirty="0" smtClean="0"/>
              <a:t>Truly developmental work is costly</a:t>
            </a:r>
          </a:p>
          <a:p>
            <a:pPr marL="342900" indent="-342900">
              <a:buFont typeface="Arial"/>
              <a:buChar char="•"/>
            </a:pPr>
            <a:endParaRPr lang="en-US" dirty="0"/>
          </a:p>
          <a:p>
            <a:pPr marL="342900" indent="-342900">
              <a:buFont typeface="Arial"/>
              <a:buChar char="•"/>
            </a:pPr>
            <a:endParaRPr lang="en-US" dirty="0" smtClean="0"/>
          </a:p>
          <a:p>
            <a:pPr marL="342900" indent="-342900">
              <a:buFont typeface="Arial"/>
              <a:buChar char="•"/>
            </a:pPr>
            <a:endParaRPr lang="en-US" dirty="0"/>
          </a:p>
          <a:p>
            <a:pPr marL="342900" indent="-342900">
              <a:buFont typeface="Arial"/>
              <a:buChar char="•"/>
            </a:pPr>
            <a:endParaRPr lang="en-US" dirty="0" smtClean="0"/>
          </a:p>
          <a:p>
            <a:pPr marL="457200" indent="-457200">
              <a:buFontTx/>
              <a:buChar char="-"/>
            </a:pPr>
            <a:endParaRPr lang="en-US" dirty="0" smtClean="0"/>
          </a:p>
          <a:p>
            <a:pPr marL="457200" indent="-457200">
              <a:buFontTx/>
              <a:buChar char="-"/>
            </a:pPr>
            <a:endParaRPr lang="en-US" dirty="0"/>
          </a:p>
        </p:txBody>
      </p:sp>
      <p:sp>
        <p:nvSpPr>
          <p:cNvPr id="7" name="Title 6"/>
          <p:cNvSpPr>
            <a:spLocks noGrp="1"/>
          </p:cNvSpPr>
          <p:nvPr>
            <p:ph type="ctrTitle"/>
          </p:nvPr>
        </p:nvSpPr>
        <p:spPr>
          <a:xfrm>
            <a:off x="467544" y="312738"/>
            <a:ext cx="8343736" cy="1526948"/>
          </a:xfrm>
        </p:spPr>
        <p:txBody>
          <a:bodyPr/>
          <a:lstStyle/>
          <a:p>
            <a:r>
              <a:rPr lang="en-US" dirty="0" smtClean="0"/>
              <a:t>The Difficulties of True   Developmental Programmes</a:t>
            </a:r>
            <a:endParaRPr lang="en-US" dirty="0"/>
          </a:p>
        </p:txBody>
      </p:sp>
    </p:spTree>
    <p:extLst>
      <p:ext uri="{BB962C8B-B14F-4D97-AF65-F5344CB8AC3E}">
        <p14:creationId xmlns:p14="http://schemas.microsoft.com/office/powerpoint/2010/main" val="15612575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848600" y="6096000"/>
            <a:ext cx="990600" cy="533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050" name="Picture 2" descr="Z:\BG\BGHQ\BGHQ-GroupMarketing\Berkeley Foundation\Charities\Strategic partnerships\Street Elite\Marketing\Logo\Cricket For Change\TCF 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58200" y="6172199"/>
            <a:ext cx="609600" cy="609600"/>
          </a:xfrm>
          <a:prstGeom prst="rect">
            <a:avLst/>
          </a:prstGeom>
          <a:noFill/>
          <a:extLst>
            <a:ext uri="{909E8E84-426E-40dd-AFC4-6F175D3DCCD1}">
              <a14:hiddenFill xmlns:a14="http://schemas.microsoft.com/office/drawing/2010/main" xmlns="">
                <a:solidFill>
                  <a:srgbClr val="FFFFFF"/>
                </a:solidFill>
              </a14:hiddenFill>
            </a:ext>
          </a:extLst>
        </p:spPr>
      </p:pic>
      <p:pic>
        <p:nvPicPr>
          <p:cNvPr id="2051" name="Picture 3" descr="Z:\BG\BGHQ\BGHQ-GroupMarketing\Berkeley Foundation\Collateral\Logo\NEW LOGO\BF_CMYK_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96100" y="6262244"/>
            <a:ext cx="1371600" cy="429511"/>
          </a:xfrm>
          <a:prstGeom prst="rect">
            <a:avLst/>
          </a:prstGeom>
          <a:noFill/>
          <a:extLst>
            <a:ext uri="{909E8E84-426E-40dd-AFC4-6F175D3DCCD1}">
              <a14:hiddenFill xmlns:a14="http://schemas.microsoft.com/office/drawing/2010/main" xmlns="">
                <a:solidFill>
                  <a:srgbClr val="FFFFFF"/>
                </a:solidFill>
              </a14:hiddenFill>
            </a:ext>
          </a:extLst>
        </p:spPr>
      </p:pic>
      <p:sp>
        <p:nvSpPr>
          <p:cNvPr id="8" name="Subtitle 7"/>
          <p:cNvSpPr>
            <a:spLocks noGrp="1"/>
          </p:cNvSpPr>
          <p:nvPr>
            <p:ph type="subTitle" idx="1"/>
          </p:nvPr>
        </p:nvSpPr>
        <p:spPr>
          <a:xfrm>
            <a:off x="323529" y="2071679"/>
            <a:ext cx="8533134" cy="3805593"/>
          </a:xfrm>
        </p:spPr>
        <p:txBody>
          <a:bodyPr>
            <a:normAutofit fontScale="62500" lnSpcReduction="20000"/>
          </a:bodyPr>
          <a:lstStyle/>
          <a:p>
            <a:pPr marL="342900" indent="-342900">
              <a:buFont typeface="Arial"/>
              <a:buChar char="•"/>
            </a:pPr>
            <a:r>
              <a:rPr lang="en-US" dirty="0" smtClean="0">
                <a:solidFill>
                  <a:srgbClr val="36424A"/>
                </a:solidFill>
              </a:rPr>
              <a:t>Over reliance on sport itself and on Si and others tireless dedication to mentorship</a:t>
            </a:r>
          </a:p>
          <a:p>
            <a:pPr marL="342900" indent="-342900">
              <a:buFont typeface="Arial"/>
              <a:buChar char="•"/>
            </a:pPr>
            <a:endParaRPr lang="en-US" dirty="0">
              <a:solidFill>
                <a:srgbClr val="36424A"/>
              </a:solidFill>
            </a:endParaRPr>
          </a:p>
          <a:p>
            <a:pPr marL="342900" indent="-342900">
              <a:buFont typeface="Arial"/>
              <a:buChar char="•"/>
            </a:pPr>
            <a:r>
              <a:rPr lang="en-US" dirty="0" smtClean="0">
                <a:solidFill>
                  <a:srgbClr val="36424A"/>
                </a:solidFill>
              </a:rPr>
              <a:t>Organization lacking </a:t>
            </a:r>
          </a:p>
          <a:p>
            <a:pPr marL="342900" indent="-342900">
              <a:buFont typeface="Arial"/>
              <a:buChar char="•"/>
            </a:pPr>
            <a:endParaRPr lang="en-US" dirty="0">
              <a:solidFill>
                <a:srgbClr val="36424A"/>
              </a:solidFill>
            </a:endParaRPr>
          </a:p>
          <a:p>
            <a:pPr marL="342900" indent="-342900">
              <a:buFont typeface="Arial"/>
              <a:buChar char="•"/>
            </a:pPr>
            <a:r>
              <a:rPr lang="en-US" dirty="0" smtClean="0">
                <a:solidFill>
                  <a:srgbClr val="36424A"/>
                </a:solidFill>
              </a:rPr>
              <a:t>Community engagement misplaced</a:t>
            </a:r>
          </a:p>
          <a:p>
            <a:pPr marL="342900" indent="-342900">
              <a:buFont typeface="Arial"/>
              <a:buChar char="•"/>
            </a:pPr>
            <a:endParaRPr lang="en-US" dirty="0">
              <a:solidFill>
                <a:srgbClr val="36424A"/>
              </a:solidFill>
            </a:endParaRPr>
          </a:p>
          <a:p>
            <a:pPr marL="342900" indent="-342900">
              <a:buFont typeface="Arial"/>
              <a:buChar char="•"/>
            </a:pPr>
            <a:r>
              <a:rPr lang="en-US" dirty="0" smtClean="0">
                <a:solidFill>
                  <a:srgbClr val="36424A"/>
                </a:solidFill>
              </a:rPr>
              <a:t>More comprehensive focus on life outside of employability missing </a:t>
            </a:r>
          </a:p>
          <a:p>
            <a:pPr marL="342900" indent="-342900">
              <a:buFont typeface="Arial"/>
              <a:buChar char="•"/>
            </a:pPr>
            <a:endParaRPr lang="en-US" dirty="0">
              <a:solidFill>
                <a:srgbClr val="36424A"/>
              </a:solidFill>
            </a:endParaRPr>
          </a:p>
          <a:p>
            <a:pPr marL="342900" indent="-342900">
              <a:buFont typeface="Arial"/>
              <a:buChar char="•"/>
            </a:pPr>
            <a:r>
              <a:rPr lang="en-US" dirty="0" smtClean="0">
                <a:solidFill>
                  <a:srgbClr val="36424A"/>
                </a:solidFill>
              </a:rPr>
              <a:t>Longer term ‘post-programme’ monitoring and support missing</a:t>
            </a:r>
          </a:p>
          <a:p>
            <a:pPr marL="342900" indent="-342900">
              <a:buFont typeface="Arial"/>
              <a:buChar char="•"/>
            </a:pPr>
            <a:endParaRPr lang="en-US" dirty="0">
              <a:solidFill>
                <a:srgbClr val="36424A"/>
              </a:solidFill>
            </a:endParaRPr>
          </a:p>
          <a:p>
            <a:pPr marL="342900" indent="-342900">
              <a:buFont typeface="Arial"/>
              <a:buChar char="•"/>
            </a:pPr>
            <a:r>
              <a:rPr lang="en-US" dirty="0" smtClean="0">
                <a:solidFill>
                  <a:srgbClr val="36424A"/>
                </a:solidFill>
              </a:rPr>
              <a:t>Increased </a:t>
            </a:r>
            <a:r>
              <a:rPr lang="en-US" dirty="0">
                <a:solidFill>
                  <a:srgbClr val="36424A"/>
                </a:solidFill>
              </a:rPr>
              <a:t>funding </a:t>
            </a:r>
            <a:r>
              <a:rPr lang="en-US" dirty="0" smtClean="0">
                <a:solidFill>
                  <a:srgbClr val="36424A"/>
                </a:solidFill>
              </a:rPr>
              <a:t>partners</a:t>
            </a:r>
          </a:p>
          <a:p>
            <a:pPr marL="342900" indent="-342900">
              <a:buFont typeface="Arial"/>
              <a:buChar char="•"/>
            </a:pPr>
            <a:endParaRPr lang="en-US" dirty="0">
              <a:solidFill>
                <a:srgbClr val="36424A"/>
              </a:solidFill>
            </a:endParaRPr>
          </a:p>
          <a:p>
            <a:pPr marL="342900" indent="-342900">
              <a:buFont typeface="Arial"/>
              <a:buChar char="•"/>
            </a:pPr>
            <a:r>
              <a:rPr lang="en-US" dirty="0" smtClean="0">
                <a:solidFill>
                  <a:srgbClr val="36424A"/>
                </a:solidFill>
              </a:rPr>
              <a:t>Increased </a:t>
            </a:r>
            <a:r>
              <a:rPr lang="en-US" dirty="0">
                <a:solidFill>
                  <a:srgbClr val="36424A"/>
                </a:solidFill>
              </a:rPr>
              <a:t>focus on accountability: Joined up approach with colleges other work places and community </a:t>
            </a:r>
            <a:r>
              <a:rPr lang="en-US" dirty="0" smtClean="0">
                <a:solidFill>
                  <a:srgbClr val="36424A"/>
                </a:solidFill>
              </a:rPr>
              <a:t>leaders</a:t>
            </a:r>
          </a:p>
          <a:p>
            <a:pPr marL="342900" indent="-342900">
              <a:buFont typeface="Arial"/>
              <a:buChar char="•"/>
            </a:pPr>
            <a:endParaRPr lang="en-US" dirty="0" smtClean="0">
              <a:solidFill>
                <a:srgbClr val="36424A"/>
              </a:solidFill>
            </a:endParaRPr>
          </a:p>
          <a:p>
            <a:pPr marL="342900" indent="-342900">
              <a:buFont typeface="Arial"/>
              <a:buChar char="•"/>
            </a:pPr>
            <a:r>
              <a:rPr lang="en-US" dirty="0" smtClean="0">
                <a:solidFill>
                  <a:srgbClr val="36424A"/>
                </a:solidFill>
              </a:rPr>
              <a:t>Scalability</a:t>
            </a:r>
          </a:p>
          <a:p>
            <a:pPr marL="342900" indent="-342900">
              <a:buFont typeface="Arial"/>
              <a:buChar char="•"/>
            </a:pPr>
            <a:endParaRPr lang="en-US" dirty="0">
              <a:solidFill>
                <a:srgbClr val="36424A"/>
              </a:solidFill>
            </a:endParaRPr>
          </a:p>
          <a:p>
            <a:pPr marL="342900" indent="-342900">
              <a:buFont typeface="Arial"/>
              <a:buChar char="•"/>
            </a:pPr>
            <a:endParaRPr lang="en-US" dirty="0">
              <a:solidFill>
                <a:srgbClr val="36424A"/>
              </a:solidFill>
            </a:endParaRPr>
          </a:p>
          <a:p>
            <a:pPr marL="342900" indent="-342900">
              <a:buFont typeface="Arial"/>
              <a:buChar char="•"/>
            </a:pPr>
            <a:endParaRPr lang="en-US" dirty="0" smtClean="0">
              <a:solidFill>
                <a:srgbClr val="36424A"/>
              </a:solidFill>
            </a:endParaRPr>
          </a:p>
          <a:p>
            <a:pPr marL="457200" indent="-457200">
              <a:buFontTx/>
              <a:buChar char="-"/>
            </a:pPr>
            <a:endParaRPr lang="en-US" dirty="0"/>
          </a:p>
        </p:txBody>
      </p:sp>
      <p:sp>
        <p:nvSpPr>
          <p:cNvPr id="7" name="Title 6"/>
          <p:cNvSpPr>
            <a:spLocks noGrp="1"/>
          </p:cNvSpPr>
          <p:nvPr>
            <p:ph type="ctrTitle"/>
          </p:nvPr>
        </p:nvSpPr>
        <p:spPr>
          <a:xfrm>
            <a:off x="323528" y="312738"/>
            <a:ext cx="8487752" cy="1526948"/>
          </a:xfrm>
        </p:spPr>
        <p:txBody>
          <a:bodyPr/>
          <a:lstStyle/>
          <a:p>
            <a:r>
              <a:rPr lang="en-US" dirty="0" smtClean="0"/>
              <a:t> challenges ahead</a:t>
            </a:r>
            <a:endParaRPr lang="en-US" dirty="0"/>
          </a:p>
        </p:txBody>
      </p:sp>
    </p:spTree>
    <p:extLst>
      <p:ext uri="{BB962C8B-B14F-4D97-AF65-F5344CB8AC3E}">
        <p14:creationId xmlns:p14="http://schemas.microsoft.com/office/powerpoint/2010/main" val="2236744456"/>
      </p:ext>
    </p:extLst>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Custom 18">
      <a:dk1>
        <a:srgbClr val="A2AD00"/>
      </a:dk1>
      <a:lt1>
        <a:srgbClr val="FFFFFF"/>
      </a:lt1>
      <a:dk2>
        <a:srgbClr val="000000"/>
      </a:dk2>
      <a:lt2>
        <a:srgbClr val="36424A"/>
      </a:lt2>
      <a:accent1>
        <a:srgbClr val="A2AD00"/>
      </a:accent1>
      <a:accent2>
        <a:srgbClr val="970074"/>
      </a:accent2>
      <a:accent3>
        <a:srgbClr val="C90044"/>
      </a:accent3>
      <a:accent4>
        <a:srgbClr val="EDB700"/>
      </a:accent4>
      <a:accent5>
        <a:srgbClr val="00338E"/>
      </a:accent5>
      <a:accent6>
        <a:srgbClr val="00693E"/>
      </a:accent6>
      <a:hlink>
        <a:srgbClr val="A2AD00"/>
      </a:hlink>
      <a:folHlink>
        <a:srgbClr val="36424A"/>
      </a:folHlink>
    </a:clrScheme>
    <a:fontScheme name="Custom 6">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871</TotalTime>
  <Words>1903</Words>
  <Application>Microsoft Macintosh PowerPoint</Application>
  <PresentationFormat>On-screen Show (4:3)</PresentationFormat>
  <Paragraphs>113</Paragraphs>
  <Slides>6</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Garamond</vt:lpstr>
      <vt:lpstr>ＭＳ Ｐゴシック</vt:lpstr>
      <vt:lpstr>Wingdings</vt:lpstr>
      <vt:lpstr>Custom Design</vt:lpstr>
      <vt:lpstr> TACKLING YOUTH UNEMPLOYMENT  THROUGH SPORT</vt:lpstr>
      <vt:lpstr> sport and The Policy Landscape</vt:lpstr>
      <vt:lpstr> The Academic Discussion :   Is sport the best tool?</vt:lpstr>
      <vt:lpstr> The Research</vt:lpstr>
      <vt:lpstr>The Difficulties of True   Developmental Programmes</vt:lpstr>
      <vt:lpstr> challenges ahead</vt:lpstr>
    </vt:vector>
  </TitlesOfParts>
  <Company>RADFORD WALLIS</Company>
  <LinksUpToDate>false</LinksUpToDate>
  <SharedDoc>false</SharedDoc>
  <HyperlinksChanged>false</HyperlinksChanged>
  <AppVersion>15.0023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OBU Template</dc:title>
  <dc:creator>Lana</dc:creator>
  <dc:description>Eyeful Presentations</dc:description>
  <cp:lastModifiedBy>Will Roberts</cp:lastModifiedBy>
  <cp:revision>76</cp:revision>
  <cp:lastPrinted>2012-09-25T11:22:46Z</cp:lastPrinted>
  <dcterms:created xsi:type="dcterms:W3CDTF">2011-07-14T13:56:01Z</dcterms:created>
  <dcterms:modified xsi:type="dcterms:W3CDTF">2016-06-30T19:47:09Z</dcterms:modified>
</cp:coreProperties>
</file>