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7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2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4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2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D1CC-4404-43A7-802B-FCF749F34101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1129-2725-405B-9116-25EBCFAB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eycb.coe.int/compasito/chapter_5/pix/ladder-of-participatio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39752" y="4437112"/>
            <a:ext cx="4536504" cy="1152128"/>
          </a:xfrm>
          <a:prstGeom prst="rect">
            <a:avLst/>
          </a:prstGeom>
          <a:solidFill>
            <a:srgbClr val="FF3300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Dr </a:t>
            </a:r>
            <a:r>
              <a:rPr kumimoji="0" lang="en-GB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Azora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 Hurd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Ph.D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 Doctoral Research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© (2012)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askerville Old Face" pitchFamily="18" charset="0"/>
                <a:cs typeface="Arial" pitchFamily="34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620689"/>
            <a:ext cx="7772400" cy="1728192"/>
          </a:xfrm>
          <a:prstGeom prst="ellipse">
            <a:avLst/>
          </a:prstGeom>
          <a:solidFill>
            <a:srgbClr val="FFFF99"/>
          </a:solidFill>
          <a:ln w="9525" algn="in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Workshop on 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475656" y="1338258"/>
            <a:ext cx="61102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Children &amp; Young People's Participation</a:t>
            </a:r>
            <a:endParaRPr lang="en-GB" sz="36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30" name="Picture 6" descr="Matilda%2Blogo%20Web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7"/>
          <a:stretch/>
        </p:blipFill>
        <p:spPr bwMode="auto">
          <a:xfrm>
            <a:off x="3492103" y="2317531"/>
            <a:ext cx="2232025" cy="19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BirminghamUniversityCres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15" y="5797166"/>
            <a:ext cx="863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0"/>
            <a:ext cx="684076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sng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cs typeface="Arial" pitchFamily="34" charset="0"/>
              </a:rPr>
              <a:t>The Field Research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The research objectives  explore, by means of a Participatory Action Research methodology in the form of an Interactive Group Work Programme within a number of case study public and third sector organisations.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teenage-friends"/>
          <p:cNvPicPr>
            <a:picLocks noChangeAspect="1" noChangeArrowheads="1"/>
          </p:cNvPicPr>
          <p:nvPr/>
        </p:nvPicPr>
        <p:blipFill>
          <a:blip r:embed="rId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2944"/>
            <a:ext cx="2592288" cy="20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myimage" descr="Children Of The World Royalty Free Stock 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0449"/>
            <a:ext cx="1872208" cy="17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\Desktop\PHD\Poster Compitition Sept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7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6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560" y="2348880"/>
            <a:ext cx="7848872" cy="3168352"/>
          </a:xfrm>
          <a:prstGeom prst="rect">
            <a:avLst/>
          </a:prstGeom>
          <a:solidFill>
            <a:srgbClr val="FF0000">
              <a:alpha val="77000"/>
            </a:srgbClr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askerville Old Face" pitchFamily="18" charset="0"/>
                <a:cs typeface="Arial" pitchFamily="34" charset="0"/>
              </a:rPr>
              <a:t>“How effectively do public and third sector organisations encourage and engage with children  and young people to participate in decision making processes affecting their lives?”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13881" y="548680"/>
            <a:ext cx="3386311" cy="1944216"/>
            <a:chOff x="4058" y="1298"/>
            <a:chExt cx="1563" cy="1950"/>
          </a:xfrm>
        </p:grpSpPr>
        <p:pic>
          <p:nvPicPr>
            <p:cNvPr id="2052" name="Picture 4" descr="MCj029259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1298"/>
              <a:ext cx="1563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377" y="1752"/>
              <a:ext cx="9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Young Citizens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9374" y="402356"/>
            <a:ext cx="8639175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Emerging from the broader national policy agenda for greater citizen participation, which has in resent years seen a significant drive for more ‘listening, participation, empowerment, user involvement, consultation and inclusion’ (Willow, 2002, p. 31), </a:t>
            </a:r>
          </a:p>
        </p:txBody>
      </p:sp>
      <p:pic>
        <p:nvPicPr>
          <p:cNvPr id="3076" name="Picture 4" descr="1212749560Rl8Tw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2043"/>
            <a:ext cx="2836108" cy="28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Times New Roman" pitchFamily="18" charset="0"/>
                <a:cs typeface="Arial" pitchFamily="34" charset="0"/>
              </a:rPr>
              <a:t>My research explored these basic questions through an investigation into how the ‘rights of the </a:t>
            </a:r>
            <a:r>
              <a:rPr lang="en-GB" altLang="en-US" dirty="0" smtClean="0">
                <a:latin typeface="Times New Roman" pitchFamily="18" charset="0"/>
                <a:cs typeface="Arial" pitchFamily="34" charset="0"/>
              </a:rPr>
              <a:t>child’, </a:t>
            </a:r>
            <a:r>
              <a:rPr lang="en-GB" altLang="en-US" dirty="0">
                <a:latin typeface="Times New Roman" pitchFamily="18" charset="0"/>
                <a:cs typeface="Arial" pitchFamily="34" charset="0"/>
              </a:rPr>
              <a:t>as expressed in Article 12 of the United Nations Convention of the Rights of the Child (UNCRC 1989), have developed a growing realisation that young people are both a distinct and </a:t>
            </a:r>
            <a:r>
              <a:rPr lang="en-GB" altLang="en-US" dirty="0" smtClean="0">
                <a:latin typeface="Times New Roman" pitchFamily="18" charset="0"/>
                <a:cs typeface="Arial" pitchFamily="34" charset="0"/>
              </a:rPr>
              <a:t>integral </a:t>
            </a:r>
            <a:r>
              <a:rPr lang="en-GB" altLang="en-US" dirty="0">
                <a:latin typeface="Times New Roman" pitchFamily="18" charset="0"/>
                <a:cs typeface="Arial" pitchFamily="34" charset="0"/>
              </a:rPr>
              <a:t>part of </a:t>
            </a:r>
            <a:r>
              <a:rPr lang="en-GB" altLang="en-US" dirty="0" smtClean="0">
                <a:latin typeface="Times New Roman" pitchFamily="18" charset="0"/>
                <a:cs typeface="Arial" pitchFamily="34" charset="0"/>
              </a:rPr>
              <a:t>the </a:t>
            </a:r>
            <a:r>
              <a:rPr lang="en-GB" altLang="en-US" dirty="0">
                <a:latin typeface="Times New Roman" pitchFamily="18" charset="0"/>
                <a:cs typeface="Arial" pitchFamily="34" charset="0"/>
              </a:rPr>
              <a:t>policy initiative.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1760" y="332656"/>
            <a:ext cx="4176464" cy="1584176"/>
          </a:xfrm>
          <a:prstGeom prst="rect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“I’m smart, you’re dumb, I’m big, you’re little,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I’m right, you’re wrong”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(Roald Dahl)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1248628243hMH9su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b="13985"/>
          <a:stretch>
            <a:fillRect/>
          </a:stretch>
        </p:blipFill>
        <p:spPr bwMode="auto">
          <a:xfrm>
            <a:off x="2411760" y="2060848"/>
            <a:ext cx="4176464" cy="245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504" y="4869160"/>
            <a:ext cx="2952328" cy="1339846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“I’m smart, you’re dumb”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LACKS RESPECT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31840" y="4869160"/>
            <a:ext cx="2880320" cy="1339846"/>
          </a:xfrm>
          <a:prstGeom prst="rect">
            <a:avLst/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“I’m big, you’re little”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INABILITY TO RELATE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84168" y="4869160"/>
            <a:ext cx="2880320" cy="1339846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“I’m right, you’re wrong”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FAILURE</a:t>
            </a:r>
            <a:r>
              <a:rPr kumimoji="0" lang="en-GB" altLang="en-US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TO RESPOND APPROPRIATELY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ycb.coe.int/compasito/chapter_5/pix/ladder-of-participatio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0"/>
            <a:ext cx="4918577" cy="687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79511" y="170792"/>
            <a:ext cx="3528391" cy="649856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Hart’s ‘Tokenism to Citizenship’ (1992) maps the various degrees in which adults can foster either positive or negative participation levels. </a:t>
            </a:r>
            <a:endParaRPr kumimoji="0" lang="en-GB" altLang="en-US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Others Include: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The Mosaic Approach (Clark &amp; Moss, 2008)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Constructing &amp; Reconstructing Childhood (James &amp; </a:t>
            </a:r>
            <a:r>
              <a:rPr kumimoji="0" lang="en-GB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Prout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, 1997)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Participation in Practice (Willow, 2002)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Childhood and Society—Becoming (Lee, 2005).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9" y="188640"/>
            <a:ext cx="849694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The promotion of local democratisation has been a central tenet of the Organisation for Economic Co-operation</a:t>
            </a:r>
            <a:r>
              <a:rPr kumimoji="0" lang="en-GB" altLang="en-US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 and Development’s (</a:t>
            </a: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cs typeface="Arial" pitchFamily="34" charset="0"/>
              </a:rPr>
              <a:t>OECD) global strategy aimed at fostering greater social and political stability. The inclusion of children and young people has emerged as a fundamental building block in the promotion of citizen engagement.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kids9[1]"/>
          <p:cNvPicPr>
            <a:picLocks noChangeAspect="1" noChangeArrowheads="1"/>
          </p:cNvPicPr>
          <p:nvPr/>
        </p:nvPicPr>
        <p:blipFill>
          <a:blip r:embed="rId2" cstate="print">
            <a:lum bright="3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1777"/>
            <a:ext cx="1882434" cy="16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13535978717069-oecd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4905088"/>
            <a:ext cx="2160239" cy="14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nd-masthead-turquoise-no-dots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r="20747"/>
          <a:stretch>
            <a:fillRect/>
          </a:stretch>
        </p:blipFill>
        <p:spPr bwMode="auto">
          <a:xfrm>
            <a:off x="5580112" y="5164511"/>
            <a:ext cx="3247400" cy="100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4008" y="5733256"/>
            <a:ext cx="5266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Partnership of equals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50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31640" y="188640"/>
            <a:ext cx="30243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Elephant" pitchFamily="18" charset="0"/>
                <a:cs typeface="Arial" pitchFamily="34" charset="0"/>
              </a:rPr>
              <a:t> </a:t>
            </a:r>
            <a:r>
              <a:rPr kumimoji="0" lang="en-GB" alt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skerville Old Face" pitchFamily="18" charset="0"/>
                <a:cs typeface="Arial" pitchFamily="34" charset="0"/>
              </a:rPr>
              <a:t>“The 3 ‘</a:t>
            </a:r>
            <a:r>
              <a:rPr kumimoji="0" lang="en-GB" alt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askerville Old Face" pitchFamily="18" charset="0"/>
                <a:cs typeface="Arial" pitchFamily="34" charset="0"/>
              </a:rPr>
              <a:t>Rs</a:t>
            </a:r>
            <a:r>
              <a:rPr kumimoji="0" lang="en-GB" alt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skerville Old Face" pitchFamily="18" charset="0"/>
                <a:cs typeface="Arial" pitchFamily="34" charset="0"/>
              </a:rPr>
              <a:t>’ of Awkwardness”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755576" y="1538486"/>
            <a:ext cx="1800200" cy="882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18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Respect</a:t>
            </a:r>
            <a:endParaRPr lang="en-GB" sz="18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215849" y="1632060"/>
            <a:ext cx="2326097" cy="12304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>
              <a:buNone/>
            </a:pPr>
            <a:r>
              <a:rPr lang="en-GB" sz="2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Relate</a:t>
            </a:r>
            <a:endParaRPr lang="en-GB" sz="24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491880" y="2734691"/>
            <a:ext cx="2618946" cy="105434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en-GB" sz="18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Respond</a:t>
            </a:r>
            <a:endParaRPr lang="en-GB" sz="18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3789040"/>
            <a:ext cx="8280920" cy="2880320"/>
          </a:xfrm>
          <a:prstGeom prst="rect">
            <a:avLst/>
          </a:prstGeom>
          <a:solidFill>
            <a:srgbClr val="FFFF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It examines the factors that both inhibit and promote participation with young citizens, through the proposition of a new paradigm shift in the adultism discourse that identifies an awkwardness</a:t>
            </a:r>
            <a:r>
              <a:rPr kumimoji="0" lang="en-GB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in the way adults engage with children and young people arising from a lack, or loss, of the skills necessary to respect, relate and respond appropriately to them, which I have coined the </a:t>
            </a:r>
            <a:r>
              <a:rPr kumimoji="0" lang="en-GB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“Three R’s of Awkwardness”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children-for-childre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14" y="439812"/>
            <a:ext cx="2651981" cy="29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772816"/>
            <a:ext cx="7560840" cy="4536504"/>
          </a:xfrm>
          <a:prstGeom prst="rect">
            <a:avLst/>
          </a:prstGeom>
          <a:solidFill>
            <a:srgbClr val="92D05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Expressive and Instructive Dialogue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‘expressive’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form of communication involve an interactive dialogue in which ideas, suggestions and opinions are exchanged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‘Instructive’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form of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communication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essentially concern a form of communication primarily directed at imparting information.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top-5-japanese-kids-cartoons-to-boost-language-skills-sazaesa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13145" r="15950" b="6572"/>
          <a:stretch>
            <a:fillRect/>
          </a:stretch>
        </p:blipFill>
        <p:spPr bwMode="auto">
          <a:xfrm>
            <a:off x="5652120" y="260648"/>
            <a:ext cx="32956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8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492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Workshop 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Hurd</dc:creator>
  <cp:lastModifiedBy>HURD, Azora (Dr)</cp:lastModifiedBy>
  <cp:revision>21</cp:revision>
  <dcterms:created xsi:type="dcterms:W3CDTF">2015-09-20T16:55:03Z</dcterms:created>
  <dcterms:modified xsi:type="dcterms:W3CDTF">2015-09-23T14:04:16Z</dcterms:modified>
</cp:coreProperties>
</file>