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5"/>
  </p:notesMasterIdLst>
  <p:handoutMasterIdLst>
    <p:handoutMasterId r:id="rId16"/>
  </p:handoutMasterIdLst>
  <p:sldIdLst>
    <p:sldId id="332" r:id="rId2"/>
    <p:sldId id="296" r:id="rId3"/>
    <p:sldId id="333" r:id="rId4"/>
    <p:sldId id="334" r:id="rId5"/>
    <p:sldId id="335" r:id="rId6"/>
    <p:sldId id="336" r:id="rId7"/>
    <p:sldId id="337" r:id="rId8"/>
    <p:sldId id="338" r:id="rId9"/>
    <p:sldId id="339" r:id="rId10"/>
    <p:sldId id="313" r:id="rId11"/>
    <p:sldId id="340" r:id="rId12"/>
    <p:sldId id="341" r:id="rId13"/>
    <p:sldId id="329" r:id="rId14"/>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5" autoAdjust="0"/>
    <p:restoredTop sz="94580" autoAdjust="0"/>
  </p:normalViewPr>
  <p:slideViewPr>
    <p:cSldViewPr>
      <p:cViewPr>
        <p:scale>
          <a:sx n="79" d="100"/>
          <a:sy n="79" d="100"/>
        </p:scale>
        <p:origin x="-894" y="-6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4" d="100"/>
          <a:sy n="74" d="100"/>
        </p:scale>
        <p:origin x="-214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6246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6246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6246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58A31BC-9457-4B17-B565-4DA1134C5E91}" type="slidenum">
              <a:rPr lang="en-GB"/>
              <a:pPr>
                <a:defRPr/>
              </a:pPr>
              <a:t>‹#›</a:t>
            </a:fld>
            <a:endParaRPr lang="en-GB"/>
          </a:p>
        </p:txBody>
      </p:sp>
    </p:spTree>
    <p:extLst>
      <p:ext uri="{BB962C8B-B14F-4D97-AF65-F5344CB8AC3E}">
        <p14:creationId xmlns:p14="http://schemas.microsoft.com/office/powerpoint/2010/main" val="3750152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35B79039-9B0A-46C1-9759-B6E1FBC4EBAA}" type="datetimeFigureOut">
              <a:rPr lang="en-GB"/>
              <a:pPr>
                <a:defRPr/>
              </a:pPr>
              <a:t>13/07/2015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1B97AD3A-C010-4192-9BF0-04FBC0FC8F05}" type="slidenum">
              <a:rPr lang="en-GB"/>
              <a:pPr>
                <a:defRPr/>
              </a:pPr>
              <a:t>‹#›</a:t>
            </a:fld>
            <a:endParaRPr lang="en-GB"/>
          </a:p>
        </p:txBody>
      </p:sp>
    </p:spTree>
    <p:extLst>
      <p:ext uri="{BB962C8B-B14F-4D97-AF65-F5344CB8AC3E}">
        <p14:creationId xmlns:p14="http://schemas.microsoft.com/office/powerpoint/2010/main" val="13058798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JAC</a:t>
            </a:r>
            <a:endParaRPr lang="en-GB"/>
          </a:p>
        </p:txBody>
      </p:sp>
      <p:sp>
        <p:nvSpPr>
          <p:cNvPr id="6" name="Slide Number Placeholder 5"/>
          <p:cNvSpPr>
            <a:spLocks noGrp="1"/>
          </p:cNvSpPr>
          <p:nvPr>
            <p:ph type="sldNum" sz="quarter" idx="12"/>
          </p:nvPr>
        </p:nvSpPr>
        <p:spPr/>
        <p:txBody>
          <a:bodyPr/>
          <a:lstStyle/>
          <a:p>
            <a:pPr>
              <a:defRPr/>
            </a:pPr>
            <a:fld id="{06C99E97-6567-41F9-915E-4C078BD308B9}"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JAC</a:t>
            </a:r>
            <a:endParaRPr lang="en-GB"/>
          </a:p>
        </p:txBody>
      </p:sp>
      <p:sp>
        <p:nvSpPr>
          <p:cNvPr id="6" name="Slide Number Placeholder 5"/>
          <p:cNvSpPr>
            <a:spLocks noGrp="1"/>
          </p:cNvSpPr>
          <p:nvPr>
            <p:ph type="sldNum" sz="quarter" idx="12"/>
          </p:nvPr>
        </p:nvSpPr>
        <p:spPr/>
        <p:txBody>
          <a:bodyPr/>
          <a:lstStyle/>
          <a:p>
            <a:pPr>
              <a:defRPr/>
            </a:pPr>
            <a:fld id="{D7625095-2F07-4CCC-A236-3E1E17DD4C22}"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JAC</a:t>
            </a:r>
            <a:endParaRPr lang="en-GB"/>
          </a:p>
        </p:txBody>
      </p:sp>
      <p:sp>
        <p:nvSpPr>
          <p:cNvPr id="6" name="Slide Number Placeholder 5"/>
          <p:cNvSpPr>
            <a:spLocks noGrp="1"/>
          </p:cNvSpPr>
          <p:nvPr>
            <p:ph type="sldNum" sz="quarter" idx="12"/>
          </p:nvPr>
        </p:nvSpPr>
        <p:spPr/>
        <p:txBody>
          <a:bodyPr/>
          <a:lstStyle/>
          <a:p>
            <a:pPr>
              <a:defRPr/>
            </a:pPr>
            <a:fld id="{52D1EEA7-DA27-4693-A534-528FD83C5DE7}"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JAC</a:t>
            </a:r>
            <a:endParaRPr lang="en-GB"/>
          </a:p>
        </p:txBody>
      </p:sp>
      <p:sp>
        <p:nvSpPr>
          <p:cNvPr id="6" name="Slide Number Placeholder 5"/>
          <p:cNvSpPr>
            <a:spLocks noGrp="1"/>
          </p:cNvSpPr>
          <p:nvPr>
            <p:ph type="sldNum" sz="quarter" idx="12"/>
          </p:nvPr>
        </p:nvSpPr>
        <p:spPr/>
        <p:txBody>
          <a:bodyPr/>
          <a:lstStyle/>
          <a:p>
            <a:pPr>
              <a:defRPr/>
            </a:pPr>
            <a:fld id="{023F53D8-35F2-4441-BA92-8D7761D09818}"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JAC</a:t>
            </a:r>
            <a:endParaRPr lang="en-GB"/>
          </a:p>
        </p:txBody>
      </p:sp>
      <p:sp>
        <p:nvSpPr>
          <p:cNvPr id="6" name="Slide Number Placeholder 5"/>
          <p:cNvSpPr>
            <a:spLocks noGrp="1"/>
          </p:cNvSpPr>
          <p:nvPr>
            <p:ph type="sldNum" sz="quarter" idx="12"/>
          </p:nvPr>
        </p:nvSpPr>
        <p:spPr/>
        <p:txBody>
          <a:bodyPr/>
          <a:lstStyle/>
          <a:p>
            <a:pPr>
              <a:defRPr/>
            </a:pPr>
            <a:fld id="{4993A9A4-4F12-44D9-BF98-D804D1916880}"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r>
              <a:rPr lang="en-GB" smtClean="0"/>
              <a:t>JAC</a:t>
            </a:r>
            <a:endParaRPr lang="en-GB"/>
          </a:p>
        </p:txBody>
      </p:sp>
      <p:sp>
        <p:nvSpPr>
          <p:cNvPr id="7" name="Slide Number Placeholder 6"/>
          <p:cNvSpPr>
            <a:spLocks noGrp="1"/>
          </p:cNvSpPr>
          <p:nvPr>
            <p:ph type="sldNum" sz="quarter" idx="12"/>
          </p:nvPr>
        </p:nvSpPr>
        <p:spPr/>
        <p:txBody>
          <a:bodyPr/>
          <a:lstStyle/>
          <a:p>
            <a:pPr>
              <a:defRPr/>
            </a:pPr>
            <a:fld id="{8FB9C557-4850-46EC-88A8-86316725C209}"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r>
              <a:rPr lang="en-GB" smtClean="0"/>
              <a:t>JAC</a:t>
            </a:r>
            <a:endParaRPr lang="en-GB"/>
          </a:p>
        </p:txBody>
      </p:sp>
      <p:sp>
        <p:nvSpPr>
          <p:cNvPr id="9" name="Slide Number Placeholder 8"/>
          <p:cNvSpPr>
            <a:spLocks noGrp="1"/>
          </p:cNvSpPr>
          <p:nvPr>
            <p:ph type="sldNum" sz="quarter" idx="12"/>
          </p:nvPr>
        </p:nvSpPr>
        <p:spPr/>
        <p:txBody>
          <a:bodyPr/>
          <a:lstStyle/>
          <a:p>
            <a:pPr>
              <a:defRPr/>
            </a:pPr>
            <a:fld id="{E893A9AD-2930-4D1C-8429-DA721D6D7999}"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r>
              <a:rPr lang="en-GB" smtClean="0"/>
              <a:t>JAC</a:t>
            </a:r>
            <a:endParaRPr lang="en-GB"/>
          </a:p>
        </p:txBody>
      </p:sp>
      <p:sp>
        <p:nvSpPr>
          <p:cNvPr id="5" name="Slide Number Placeholder 4"/>
          <p:cNvSpPr>
            <a:spLocks noGrp="1"/>
          </p:cNvSpPr>
          <p:nvPr>
            <p:ph type="sldNum" sz="quarter" idx="12"/>
          </p:nvPr>
        </p:nvSpPr>
        <p:spPr/>
        <p:txBody>
          <a:bodyPr/>
          <a:lstStyle/>
          <a:p>
            <a:pPr>
              <a:defRPr/>
            </a:pPr>
            <a:fld id="{72C1A342-6EA7-47B1-9F16-3A80E3037B04}"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r>
              <a:rPr lang="en-GB" smtClean="0"/>
              <a:t>JAC</a:t>
            </a:r>
            <a:endParaRPr lang="en-GB"/>
          </a:p>
        </p:txBody>
      </p:sp>
      <p:sp>
        <p:nvSpPr>
          <p:cNvPr id="4" name="Slide Number Placeholder 3"/>
          <p:cNvSpPr>
            <a:spLocks noGrp="1"/>
          </p:cNvSpPr>
          <p:nvPr>
            <p:ph type="sldNum" sz="quarter" idx="12"/>
          </p:nvPr>
        </p:nvSpPr>
        <p:spPr/>
        <p:txBody>
          <a:bodyPr/>
          <a:lstStyle/>
          <a:p>
            <a:pPr>
              <a:defRPr/>
            </a:pPr>
            <a:fld id="{6D3355D4-13FA-4411-B409-CCA7287A7DBD}"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r>
              <a:rPr lang="en-GB" smtClean="0"/>
              <a:t>JAC</a:t>
            </a:r>
            <a:endParaRPr lang="en-GB"/>
          </a:p>
        </p:txBody>
      </p:sp>
      <p:sp>
        <p:nvSpPr>
          <p:cNvPr id="7" name="Slide Number Placeholder 6"/>
          <p:cNvSpPr>
            <a:spLocks noGrp="1"/>
          </p:cNvSpPr>
          <p:nvPr>
            <p:ph type="sldNum" sz="quarter" idx="12"/>
          </p:nvPr>
        </p:nvSpPr>
        <p:spPr/>
        <p:txBody>
          <a:bodyPr/>
          <a:lstStyle/>
          <a:p>
            <a:pPr>
              <a:defRPr/>
            </a:pPr>
            <a:fld id="{18356A5B-39E6-4873-9364-0A0CE071D50F}" type="slidenum">
              <a:rPr lang="en-GB" smtClean="0"/>
              <a:pPr>
                <a:defRPr/>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GB"/>
          </a:p>
        </p:txBody>
      </p:sp>
      <p:sp>
        <p:nvSpPr>
          <p:cNvPr id="9" name="Slide Number Placeholder 8"/>
          <p:cNvSpPr>
            <a:spLocks noGrp="1"/>
          </p:cNvSpPr>
          <p:nvPr>
            <p:ph type="sldNum" sz="quarter" idx="11"/>
          </p:nvPr>
        </p:nvSpPr>
        <p:spPr/>
        <p:txBody>
          <a:bodyPr/>
          <a:lstStyle/>
          <a:p>
            <a:pPr>
              <a:defRPr/>
            </a:pPr>
            <a:fld id="{365207C5-1BDB-4C6D-A5A3-AAF32ABCCA6A}" type="slidenum">
              <a:rPr lang="en-GB" smtClean="0"/>
              <a:pPr>
                <a:defRPr/>
              </a:pPr>
              <a:t>‹#›</a:t>
            </a:fld>
            <a:endParaRPr lang="en-GB"/>
          </a:p>
        </p:txBody>
      </p:sp>
      <p:sp>
        <p:nvSpPr>
          <p:cNvPr id="10" name="Footer Placeholder 9"/>
          <p:cNvSpPr>
            <a:spLocks noGrp="1"/>
          </p:cNvSpPr>
          <p:nvPr>
            <p:ph type="ftr" sz="quarter" idx="12"/>
          </p:nvPr>
        </p:nvSpPr>
        <p:spPr/>
        <p:txBody>
          <a:bodyPr/>
          <a:lstStyle/>
          <a:p>
            <a:pPr>
              <a:defRPr/>
            </a:pPr>
            <a:r>
              <a:rPr lang="en-GB" smtClean="0"/>
              <a:t>JAC</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FB330C07-B308-4091-8B9A-C5C22C2CD704}" type="slidenum">
              <a:rPr lang="en-GB" smtClean="0"/>
              <a:pPr>
                <a:defRPr/>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r>
              <a:rPr lang="en-GB" smtClean="0"/>
              <a:t>JAC</a:t>
            </a:r>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hockey@glos.ac.uk" TargetMode="External"/><Relationship Id="rId2" Type="http://schemas.openxmlformats.org/officeDocument/2006/relationships/hyperlink" Target="mailto:jallencollinson@lincoln.ac.uk"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s://www.researchgate.net/profile/John_Hockey/info" TargetMode="External"/><Relationship Id="rId4" Type="http://schemas.openxmlformats.org/officeDocument/2006/relationships/hyperlink" Target="https://www.researchgate.net/profile/Jacquelyn_Allen-Collins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88" name="Text Box 16"/>
          <p:cNvSpPr txBox="1">
            <a:spLocks noChangeArrowheads="1"/>
          </p:cNvSpPr>
          <p:nvPr/>
        </p:nvSpPr>
        <p:spPr bwMode="auto">
          <a:xfrm>
            <a:off x="951542" y="1916832"/>
            <a:ext cx="6336704" cy="281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20000"/>
              </a:spcBef>
              <a:buClr>
                <a:schemeClr val="tx2"/>
              </a:buClr>
              <a:buSzPct val="75000"/>
              <a:buFont typeface="Wingdings" pitchFamily="2" charset="2"/>
              <a:buNone/>
              <a:defRPr/>
            </a:pPr>
            <a:r>
              <a:rPr lang="en-GB" sz="2800" b="1" dirty="0" smtClean="0">
                <a:solidFill>
                  <a:srgbClr val="002060"/>
                </a:solidFill>
                <a:cs typeface="+mn-cs"/>
              </a:rPr>
              <a:t>Endurance and </a:t>
            </a:r>
          </a:p>
          <a:p>
            <a:pPr algn="ctr">
              <a:spcBef>
                <a:spcPct val="20000"/>
              </a:spcBef>
              <a:buClr>
                <a:schemeClr val="tx2"/>
              </a:buClr>
              <a:buSzPct val="75000"/>
              <a:buFont typeface="Wingdings" pitchFamily="2" charset="2"/>
              <a:buNone/>
              <a:defRPr/>
            </a:pPr>
            <a:r>
              <a:rPr lang="en-GB" sz="2800" b="1" dirty="0" smtClean="0">
                <a:solidFill>
                  <a:srgbClr val="002060"/>
                </a:solidFill>
                <a:cs typeface="+mn-cs"/>
              </a:rPr>
              <a:t>‘running-in-the-world’</a:t>
            </a:r>
          </a:p>
          <a:p>
            <a:pPr algn="ctr">
              <a:spcBef>
                <a:spcPct val="20000"/>
              </a:spcBef>
              <a:buClr>
                <a:schemeClr val="tx2"/>
              </a:buClr>
              <a:buSzPct val="75000"/>
              <a:buFont typeface="Wingdings" pitchFamily="2" charset="2"/>
              <a:buNone/>
              <a:defRPr/>
            </a:pPr>
            <a:endParaRPr lang="en-GB" b="1" dirty="0" smtClean="0">
              <a:solidFill>
                <a:schemeClr val="tx2"/>
              </a:solidFill>
              <a:cs typeface="+mn-cs"/>
            </a:endParaRPr>
          </a:p>
          <a:p>
            <a:pPr algn="ctr">
              <a:spcBef>
                <a:spcPct val="20000"/>
              </a:spcBef>
              <a:buClr>
                <a:schemeClr val="tx2"/>
              </a:buClr>
              <a:buSzPct val="75000"/>
              <a:buFont typeface="Wingdings" pitchFamily="2" charset="2"/>
              <a:buNone/>
              <a:defRPr/>
            </a:pPr>
            <a:r>
              <a:rPr lang="en-GB" b="1" dirty="0" smtClean="0">
                <a:solidFill>
                  <a:schemeClr val="tx2"/>
                </a:solidFill>
                <a:cs typeface="+mn-cs"/>
              </a:rPr>
              <a:t>Jacquelyn Allen-</a:t>
            </a:r>
            <a:r>
              <a:rPr lang="en-GB" b="1" dirty="0" err="1" smtClean="0">
                <a:solidFill>
                  <a:schemeClr val="tx2"/>
                </a:solidFill>
                <a:cs typeface="+mn-cs"/>
              </a:rPr>
              <a:t>Collinson</a:t>
            </a:r>
            <a:r>
              <a:rPr lang="en-GB" b="1" dirty="0" smtClean="0">
                <a:solidFill>
                  <a:schemeClr val="tx2"/>
                </a:solidFill>
                <a:cs typeface="+mn-cs"/>
              </a:rPr>
              <a:t> &amp; John Hockey</a:t>
            </a:r>
          </a:p>
          <a:p>
            <a:pPr algn="ctr">
              <a:spcBef>
                <a:spcPct val="20000"/>
              </a:spcBef>
              <a:buClr>
                <a:schemeClr val="tx2"/>
              </a:buClr>
              <a:buSzPct val="75000"/>
              <a:buFont typeface="Wingdings" pitchFamily="2" charset="2"/>
              <a:buNone/>
              <a:defRPr/>
            </a:pPr>
            <a:r>
              <a:rPr lang="en-GB" sz="1800" b="1" dirty="0" smtClean="0">
                <a:solidFill>
                  <a:schemeClr val="tx2"/>
                </a:solidFill>
                <a:cs typeface="+mn-cs"/>
              </a:rPr>
              <a:t>University of Lincoln &amp; University of Gloucestershire</a:t>
            </a:r>
            <a:endParaRPr lang="en-GB" sz="1800" b="1" dirty="0">
              <a:solidFill>
                <a:schemeClr val="tx2"/>
              </a:solidFill>
              <a:cs typeface="+mn-cs"/>
            </a:endParaRPr>
          </a:p>
          <a:p>
            <a:pPr>
              <a:spcBef>
                <a:spcPct val="50000"/>
              </a:spcBef>
              <a:defRPr/>
            </a:pPr>
            <a:endParaRPr lang="en-GB" dirty="0">
              <a:cs typeface="+mn-cs"/>
            </a:endParaRPr>
          </a:p>
        </p:txBody>
      </p:sp>
      <p:pic>
        <p:nvPicPr>
          <p:cNvPr id="3077" name="Picture 12" descr="http://hart.blogs.lincoln.ac.uk/files/2013/07/HART-header-Updat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06175"/>
            <a:ext cx="5045075"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3D9FA61E-17F4-42F8-844D-D98AE6974F07}" type="slidenum">
              <a:rPr lang="en-GB" smtClean="0"/>
              <a:pPr>
                <a:defRPr/>
              </a:pPr>
              <a:t>1</a:t>
            </a:fld>
            <a:endParaRPr lang="en-GB"/>
          </a:p>
        </p:txBody>
      </p:sp>
      <p:pic>
        <p:nvPicPr>
          <p:cNvPr id="308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165304"/>
            <a:ext cx="1583730" cy="434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Box 1"/>
          <p:cNvSpPr txBox="1">
            <a:spLocks noChangeArrowheads="1"/>
          </p:cNvSpPr>
          <p:nvPr/>
        </p:nvSpPr>
        <p:spPr bwMode="auto">
          <a:xfrm>
            <a:off x="5364088" y="530024"/>
            <a:ext cx="34559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800" dirty="0" smtClean="0"/>
              <a:t>HARTresearch.org.uk</a:t>
            </a:r>
          </a:p>
          <a:p>
            <a:pPr eaLnBrk="1" hangingPunct="1"/>
            <a:r>
              <a:rPr lang="en-GB" altLang="en-US" sz="1800" dirty="0" smtClean="0"/>
              <a:t>Twitter: @</a:t>
            </a:r>
            <a:r>
              <a:rPr lang="en-GB" altLang="en-US" sz="1800" dirty="0" err="1" smtClean="0"/>
              <a:t>HARTResearch</a:t>
            </a:r>
            <a:endParaRPr lang="en-GB" altLang="en-US" sz="1800" dirty="0"/>
          </a:p>
        </p:txBody>
      </p:sp>
      <p:pic>
        <p:nvPicPr>
          <p:cNvPr id="3113" name="Picture 41" descr="http://www.alluvium-journal.org/wp-content/uploads/2011/12/University-of-Lincol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473" y="4869160"/>
            <a:ext cx="287526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36434" y="4930435"/>
            <a:ext cx="2497949" cy="1526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62" name="Picture 90" descr="http://commondatastorage.googleapis.com/static.panoramio.com/photos/original/24868686.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8145" y="4426459"/>
            <a:ext cx="3200776" cy="2400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110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00"/>
            <a:ext cx="7772400" cy="1143000"/>
          </a:xfrm>
        </p:spPr>
        <p:txBody>
          <a:bodyPr/>
          <a:lstStyle/>
          <a:p>
            <a:r>
              <a:rPr lang="en-GB" dirty="0"/>
              <a:t>2</a:t>
            </a:r>
            <a:r>
              <a:rPr lang="en-GB" dirty="0" smtClean="0"/>
              <a:t>) </a:t>
            </a:r>
            <a:r>
              <a:rPr lang="en-GB" sz="3200" dirty="0">
                <a:latin typeface="Arial" panose="020B0604020202020204" pitchFamily="34" charset="0"/>
                <a:cs typeface="Arial" panose="020B0604020202020204" pitchFamily="34" charset="0"/>
              </a:rPr>
              <a:t>P</a:t>
            </a:r>
            <a:r>
              <a:rPr lang="en-GB" sz="3200" dirty="0" smtClean="0">
                <a:latin typeface="Arial" panose="020B0604020202020204" pitchFamily="34" charset="0"/>
                <a:cs typeface="Arial" panose="020B0604020202020204" pitchFamily="34" charset="0"/>
              </a:rPr>
              <a:t>ain &amp; ‘</a:t>
            </a:r>
            <a:r>
              <a:rPr lang="en-GB" sz="3200" dirty="0" err="1" smtClean="0">
                <a:latin typeface="Arial" panose="020B0604020202020204" pitchFamily="34" charset="0"/>
                <a:cs typeface="Arial" panose="020B0604020202020204" pitchFamily="34" charset="0"/>
              </a:rPr>
              <a:t>dys</a:t>
            </a:r>
            <a:r>
              <a:rPr lang="en-GB" sz="3200" dirty="0" smtClean="0">
                <a:latin typeface="Arial" panose="020B0604020202020204" pitchFamily="34" charset="0"/>
                <a:cs typeface="Arial" panose="020B0604020202020204" pitchFamily="34" charset="0"/>
              </a:rPr>
              <a:t>-ease’</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1196752"/>
            <a:ext cx="8064896" cy="5389479"/>
          </a:xfrm>
        </p:spPr>
        <p:txBody>
          <a:bodyPr/>
          <a:lstStyle/>
          <a:p>
            <a:r>
              <a:rPr lang="en-GB" sz="2800" dirty="0" err="1" smtClean="0">
                <a:effectLst/>
                <a:latin typeface="Arial" pitchFamily="34" charset="0"/>
                <a:cs typeface="Arial" pitchFamily="34" charset="0"/>
              </a:rPr>
              <a:t>Leder</a:t>
            </a:r>
            <a:r>
              <a:rPr lang="en-GB" sz="2800" dirty="0" smtClean="0">
                <a:effectLst/>
                <a:latin typeface="Arial" pitchFamily="34" charset="0"/>
                <a:cs typeface="Arial" pitchFamily="34" charset="0"/>
              </a:rPr>
              <a:t> (1990): in </a:t>
            </a:r>
            <a:r>
              <a:rPr lang="en-GB" sz="2800" dirty="0">
                <a:effectLst/>
                <a:latin typeface="Arial" pitchFamily="34" charset="0"/>
                <a:cs typeface="Arial" pitchFamily="34" charset="0"/>
              </a:rPr>
              <a:t>‘normal’, healthy state, </a:t>
            </a:r>
            <a:r>
              <a:rPr lang="en-GB" sz="2800" dirty="0" smtClean="0">
                <a:effectLst/>
                <a:latin typeface="Arial" pitchFamily="34" charset="0"/>
                <a:cs typeface="Arial" pitchFamily="34" charset="0"/>
              </a:rPr>
              <a:t>mundane</a:t>
            </a:r>
            <a:r>
              <a:rPr lang="en-GB" sz="2800" dirty="0">
                <a:effectLst/>
                <a:latin typeface="Arial" pitchFamily="34" charset="0"/>
                <a:cs typeface="Arial" pitchFamily="34" charset="0"/>
              </a:rPr>
              <a:t>, taken-for-granted experience of the body </a:t>
            </a:r>
            <a:r>
              <a:rPr lang="en-GB" sz="2800" dirty="0" smtClean="0">
                <a:effectLst/>
                <a:latin typeface="Arial" pitchFamily="34" charset="0"/>
                <a:cs typeface="Arial" pitchFamily="34" charset="0"/>
              </a:rPr>
              <a:t>marked </a:t>
            </a:r>
            <a:r>
              <a:rPr lang="en-GB" sz="2800" dirty="0">
                <a:effectLst/>
                <a:latin typeface="Arial" pitchFamily="34" charset="0"/>
                <a:cs typeface="Arial" pitchFamily="34" charset="0"/>
              </a:rPr>
              <a:t>by </a:t>
            </a:r>
            <a:r>
              <a:rPr lang="en-GB" sz="2800" dirty="0" smtClean="0">
                <a:effectLst/>
                <a:latin typeface="Arial" pitchFamily="34" charset="0"/>
                <a:cs typeface="Arial" pitchFamily="34" charset="0"/>
              </a:rPr>
              <a:t>‘ease’- lack </a:t>
            </a:r>
            <a:r>
              <a:rPr lang="en-GB" sz="2800" dirty="0">
                <a:effectLst/>
                <a:latin typeface="Arial" pitchFamily="34" charset="0"/>
                <a:cs typeface="Arial" pitchFamily="34" charset="0"/>
              </a:rPr>
              <a:t>of self-reflection </a:t>
            </a:r>
            <a:r>
              <a:rPr lang="en-GB" sz="2800" dirty="0" smtClean="0">
                <a:effectLst/>
                <a:latin typeface="Arial" pitchFamily="34" charset="0"/>
                <a:cs typeface="Arial" pitchFamily="34" charset="0"/>
              </a:rPr>
              <a:t>&amp; self-awareness, body as ‘</a:t>
            </a:r>
            <a:r>
              <a:rPr lang="en-GB" sz="2800" dirty="0" err="1" smtClean="0">
                <a:effectLst/>
                <a:latin typeface="Arial" pitchFamily="34" charset="0"/>
                <a:cs typeface="Arial" pitchFamily="34" charset="0"/>
              </a:rPr>
              <a:t>background</a:t>
            </a:r>
            <a:r>
              <a:rPr lang="en-GB" sz="2800" dirty="0" err="1" smtClean="0">
                <a:latin typeface="Arial" pitchFamily="34" charset="0"/>
                <a:cs typeface="Arial" pitchFamily="34" charset="0"/>
              </a:rPr>
              <a:t>ed</a:t>
            </a:r>
            <a:r>
              <a:rPr lang="en-GB" sz="2800" dirty="0" smtClean="0">
                <a:latin typeface="Arial" pitchFamily="34" charset="0"/>
                <a:cs typeface="Arial" pitchFamily="34" charset="0"/>
              </a:rPr>
              <a:t>’</a:t>
            </a:r>
            <a:r>
              <a:rPr lang="en-GB" sz="2800" dirty="0" smtClean="0">
                <a:effectLst/>
                <a:latin typeface="Arial" pitchFamily="34" charset="0"/>
                <a:cs typeface="Arial" pitchFamily="34" charset="0"/>
              </a:rPr>
              <a:t>, ‘absent’; not focus of intentionality</a:t>
            </a:r>
          </a:p>
          <a:p>
            <a:r>
              <a:rPr lang="en-GB" sz="2800" dirty="0">
                <a:effectLst/>
                <a:latin typeface="Arial" pitchFamily="34" charset="0"/>
                <a:cs typeface="Arial" pitchFamily="34" charset="0"/>
              </a:rPr>
              <a:t>W</a:t>
            </a:r>
            <a:r>
              <a:rPr lang="en-GB" sz="2800" dirty="0" smtClean="0">
                <a:effectLst/>
                <a:latin typeface="Arial" pitchFamily="34" charset="0"/>
                <a:cs typeface="Arial" pitchFamily="34" charset="0"/>
              </a:rPr>
              <a:t>hen </a:t>
            </a:r>
            <a:r>
              <a:rPr lang="en-GB" sz="2800" dirty="0">
                <a:effectLst/>
                <a:latin typeface="Arial" pitchFamily="34" charset="0"/>
                <a:cs typeface="Arial" pitchFamily="34" charset="0"/>
              </a:rPr>
              <a:t>everyday bodily routines </a:t>
            </a:r>
            <a:r>
              <a:rPr lang="en-GB" sz="2800" dirty="0" smtClean="0">
                <a:effectLst/>
                <a:latin typeface="Arial" pitchFamily="34" charset="0"/>
                <a:cs typeface="Arial" pitchFamily="34" charset="0"/>
              </a:rPr>
              <a:t>interrupted</a:t>
            </a:r>
            <a:r>
              <a:rPr lang="en-GB" sz="2800" dirty="0">
                <a:effectLst/>
                <a:latin typeface="Arial" pitchFamily="34" charset="0"/>
                <a:cs typeface="Arial" pitchFamily="34" charset="0"/>
              </a:rPr>
              <a:t> </a:t>
            </a:r>
            <a:r>
              <a:rPr lang="en-GB" sz="2800" dirty="0" smtClean="0">
                <a:effectLst/>
                <a:latin typeface="Arial" pitchFamily="34" charset="0"/>
                <a:cs typeface="Arial" pitchFamily="34" charset="0"/>
              </a:rPr>
              <a:t>-  e.g. pain, fatigue - </a:t>
            </a:r>
            <a:r>
              <a:rPr lang="en-GB" sz="2800" dirty="0">
                <a:latin typeface="Arial" pitchFamily="34" charset="0"/>
                <a:cs typeface="Arial" pitchFamily="34" charset="0"/>
              </a:rPr>
              <a:t>b</a:t>
            </a:r>
            <a:r>
              <a:rPr lang="en-GB" sz="2800" dirty="0" smtClean="0">
                <a:effectLst/>
                <a:latin typeface="Arial" pitchFamily="34" charset="0"/>
                <a:cs typeface="Arial" pitchFamily="34" charset="0"/>
              </a:rPr>
              <a:t>ody breaks </a:t>
            </a:r>
            <a:r>
              <a:rPr lang="en-GB" sz="2800" dirty="0">
                <a:effectLst/>
                <a:latin typeface="Arial" pitchFamily="34" charset="0"/>
                <a:cs typeface="Arial" pitchFamily="34" charset="0"/>
              </a:rPr>
              <a:t>into </a:t>
            </a:r>
            <a:r>
              <a:rPr lang="en-GB" sz="2800" dirty="0" smtClean="0">
                <a:effectLst/>
                <a:latin typeface="Arial" pitchFamily="34" charset="0"/>
                <a:cs typeface="Arial" pitchFamily="34" charset="0"/>
              </a:rPr>
              <a:t>consciousness; ‘</a:t>
            </a:r>
            <a:r>
              <a:rPr lang="en-GB" sz="2800" dirty="0" err="1">
                <a:effectLst/>
                <a:latin typeface="Arial" pitchFamily="34" charset="0"/>
                <a:cs typeface="Arial" pitchFamily="34" charset="0"/>
              </a:rPr>
              <a:t>dys</a:t>
            </a:r>
            <a:r>
              <a:rPr lang="en-GB" sz="2800" dirty="0">
                <a:effectLst/>
                <a:latin typeface="Arial" pitchFamily="34" charset="0"/>
                <a:cs typeface="Arial" pitchFamily="34" charset="0"/>
              </a:rPr>
              <a:t>-appears</a:t>
            </a:r>
            <a:r>
              <a:rPr lang="en-GB" sz="2800" dirty="0" smtClean="0">
                <a:effectLst/>
                <a:latin typeface="Arial" pitchFamily="34" charset="0"/>
                <a:cs typeface="Arial" pitchFamily="34" charset="0"/>
              </a:rPr>
              <a:t>’ - “</a:t>
            </a:r>
            <a:r>
              <a:rPr lang="en-GB" sz="2800" dirty="0">
                <a:effectLst/>
                <a:latin typeface="Arial" pitchFamily="34" charset="0"/>
                <a:cs typeface="Arial" pitchFamily="34" charset="0"/>
              </a:rPr>
              <a:t>may be experienced as away, apart, from the ‘I’” (</a:t>
            </a:r>
            <a:r>
              <a:rPr lang="en-GB" sz="2800" dirty="0" err="1">
                <a:effectLst/>
                <a:latin typeface="Arial" pitchFamily="34" charset="0"/>
                <a:cs typeface="Arial" pitchFamily="34" charset="0"/>
              </a:rPr>
              <a:t>Leder</a:t>
            </a:r>
            <a:r>
              <a:rPr lang="en-GB" sz="2800" dirty="0">
                <a:effectLst/>
                <a:latin typeface="Arial" pitchFamily="34" charset="0"/>
                <a:cs typeface="Arial" pitchFamily="34" charset="0"/>
              </a:rPr>
              <a:t>, 1990: </a:t>
            </a:r>
            <a:r>
              <a:rPr lang="en-GB" sz="2800" dirty="0" smtClean="0">
                <a:effectLst/>
                <a:latin typeface="Arial" pitchFamily="34" charset="0"/>
                <a:cs typeface="Arial" pitchFamily="34" charset="0"/>
              </a:rPr>
              <a:t>90)</a:t>
            </a:r>
          </a:p>
          <a:p>
            <a:r>
              <a:rPr lang="en-GB" sz="2800" dirty="0" smtClean="0">
                <a:latin typeface="Arial" pitchFamily="34" charset="0"/>
                <a:cs typeface="Arial" pitchFamily="34" charset="0"/>
              </a:rPr>
              <a:t>Reification of body or body part; becomes an ‘it’…</a:t>
            </a:r>
            <a:endParaRPr lang="en-GB" sz="2800" dirty="0" smtClean="0">
              <a:effectLst/>
              <a:latin typeface="Arial" pitchFamily="34" charset="0"/>
              <a:cs typeface="Arial" pitchFamily="34" charset="0"/>
            </a:endParaRPr>
          </a:p>
          <a:p>
            <a:endParaRPr lang="en-GB" dirty="0"/>
          </a:p>
        </p:txBody>
      </p:sp>
      <p:sp>
        <p:nvSpPr>
          <p:cNvPr id="4" name="Footer Placeholder 3"/>
          <p:cNvSpPr>
            <a:spLocks noGrp="1"/>
          </p:cNvSpPr>
          <p:nvPr>
            <p:ph type="ftr" sz="quarter" idx="11"/>
          </p:nvPr>
        </p:nvSpPr>
        <p:spPr/>
        <p:txBody>
          <a:bodyPr/>
          <a:lstStyle/>
          <a:p>
            <a:pPr>
              <a:defRPr/>
            </a:pPr>
            <a:r>
              <a:rPr lang="en-GB" dirty="0" smtClean="0"/>
              <a:t>JAC</a:t>
            </a:r>
            <a:endParaRPr lang="en-GB" dirty="0"/>
          </a:p>
        </p:txBody>
      </p:sp>
      <p:sp>
        <p:nvSpPr>
          <p:cNvPr id="5" name="Slide Number Placeholder 4"/>
          <p:cNvSpPr>
            <a:spLocks noGrp="1"/>
          </p:cNvSpPr>
          <p:nvPr>
            <p:ph type="sldNum" sz="quarter" idx="12"/>
          </p:nvPr>
        </p:nvSpPr>
        <p:spPr/>
        <p:txBody>
          <a:bodyPr/>
          <a:lstStyle/>
          <a:p>
            <a:pPr>
              <a:defRPr/>
            </a:pPr>
            <a:fld id="{023F53D8-35F2-4441-BA92-8D7761D09818}" type="slidenum">
              <a:rPr lang="en-GB" smtClean="0"/>
              <a:pPr>
                <a:defRPr/>
              </a:pPr>
              <a:t>10</a:t>
            </a:fld>
            <a:endParaRPr lang="en-GB" dirty="0"/>
          </a:p>
        </p:txBody>
      </p:sp>
    </p:spTree>
    <p:extLst>
      <p:ext uri="{BB962C8B-B14F-4D97-AF65-F5344CB8AC3E}">
        <p14:creationId xmlns:p14="http://schemas.microsoft.com/office/powerpoint/2010/main" val="143283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Watching it</a:t>
            </a:r>
            <a:endParaRPr lang="en-GB" dirty="0"/>
          </a:p>
        </p:txBody>
      </p:sp>
      <p:sp>
        <p:nvSpPr>
          <p:cNvPr id="3" name="Content Placeholder 2"/>
          <p:cNvSpPr>
            <a:spLocks noGrp="1"/>
          </p:cNvSpPr>
          <p:nvPr>
            <p:ph idx="1"/>
          </p:nvPr>
        </p:nvSpPr>
        <p:spPr>
          <a:xfrm>
            <a:off x="251520" y="1772816"/>
            <a:ext cx="7776864" cy="4627984"/>
          </a:xfrm>
        </p:spPr>
        <p:txBody>
          <a:bodyPr>
            <a:normAutofit lnSpcReduction="10000"/>
          </a:bodyPr>
          <a:lstStyle/>
          <a:p>
            <a:r>
              <a:rPr lang="en-GB" dirty="0"/>
              <a:t>Today I ran from my campus office. Half way around the route I started to feel the bulk of my right calf tightening. So immediately I am giving it lots of focus. Am I going to get around the route with this? Can I afford to still run with it? At the back of my mind was a big left calf pull I had years ago running up through </a:t>
            </a:r>
            <a:r>
              <a:rPr lang="en-GB" dirty="0" err="1"/>
              <a:t>Galgate</a:t>
            </a:r>
            <a:r>
              <a:rPr lang="en-GB" dirty="0"/>
              <a:t> village, which stopped me dead for about a month. That came on insidiously – gradually spreading its evil tentacles, it even reached my soleus, until it was one big hard ball and then bang! </a:t>
            </a:r>
            <a:endParaRPr lang="en-GB" dirty="0" smtClean="0"/>
          </a:p>
          <a:p>
            <a:r>
              <a:rPr lang="en-GB" dirty="0" smtClean="0"/>
              <a:t>So </a:t>
            </a:r>
            <a:r>
              <a:rPr lang="en-GB" dirty="0"/>
              <a:t>today I ran watching it, watching and running cautiously. It did not start to spread until I reached the converted pub, where I stopped immediately. Stretch it out gently against the wall, repeat three times and luckily it did not jam back up on me and I ran the remaining one hundred yards safely. (Log 1) </a:t>
            </a:r>
          </a:p>
          <a:p>
            <a:endParaRPr lang="en-GB" dirty="0"/>
          </a:p>
        </p:txBody>
      </p:sp>
      <p:sp>
        <p:nvSpPr>
          <p:cNvPr id="4" name="Footer Placeholder 3"/>
          <p:cNvSpPr>
            <a:spLocks noGrp="1"/>
          </p:cNvSpPr>
          <p:nvPr>
            <p:ph type="ftr" sz="quarter" idx="11"/>
          </p:nvPr>
        </p:nvSpPr>
        <p:spPr/>
        <p:txBody>
          <a:bodyPr/>
          <a:lstStyle/>
          <a:p>
            <a:pPr>
              <a:defRPr/>
            </a:pPr>
            <a:r>
              <a:rPr lang="en-GB" smtClean="0"/>
              <a:t>JAC</a:t>
            </a:r>
            <a:endParaRPr lang="en-GB"/>
          </a:p>
        </p:txBody>
      </p:sp>
      <p:sp>
        <p:nvSpPr>
          <p:cNvPr id="5" name="Slide Number Placeholder 4"/>
          <p:cNvSpPr>
            <a:spLocks noGrp="1"/>
          </p:cNvSpPr>
          <p:nvPr>
            <p:ph type="sldNum" sz="quarter" idx="12"/>
          </p:nvPr>
        </p:nvSpPr>
        <p:spPr/>
        <p:txBody>
          <a:bodyPr/>
          <a:lstStyle/>
          <a:p>
            <a:pPr>
              <a:defRPr/>
            </a:pPr>
            <a:fld id="{023F53D8-35F2-4441-BA92-8D7761D09818}" type="slidenum">
              <a:rPr lang="en-GB" smtClean="0"/>
              <a:pPr>
                <a:defRPr/>
              </a:pPr>
              <a:t>11</a:t>
            </a:fld>
            <a:endParaRPr lang="en-GB"/>
          </a:p>
        </p:txBody>
      </p:sp>
      <p:pic>
        <p:nvPicPr>
          <p:cNvPr id="7170" name="Picture 2" descr="http://qph.is.quoracdn.net/main-qimg-dfe143dd86266030840b598d65de65fa?convert_to_webp=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36095"/>
            <a:ext cx="1495860" cy="1894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42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Injury ghosts</a:t>
            </a:r>
            <a:endParaRPr lang="en-GB" dirty="0"/>
          </a:p>
        </p:txBody>
      </p:sp>
      <p:sp>
        <p:nvSpPr>
          <p:cNvPr id="3" name="Content Placeholder 2"/>
          <p:cNvSpPr>
            <a:spLocks noGrp="1"/>
          </p:cNvSpPr>
          <p:nvPr>
            <p:ph idx="1"/>
          </p:nvPr>
        </p:nvSpPr>
        <p:spPr>
          <a:xfrm>
            <a:off x="457200" y="1810504"/>
            <a:ext cx="6419056" cy="4590296"/>
          </a:xfrm>
        </p:spPr>
        <p:txBody>
          <a:bodyPr/>
          <a:lstStyle/>
          <a:p>
            <a:r>
              <a:rPr lang="en-GB" i="1" dirty="0"/>
              <a:t>I have a developed sensibility or perhaps it is a sensitivity to my running body. Over the years via lots of injuries I now have ghosts. So one of these are my </a:t>
            </a:r>
            <a:r>
              <a:rPr lang="en-GB" i="1" dirty="0" err="1"/>
              <a:t>peroneals</a:t>
            </a:r>
            <a:r>
              <a:rPr lang="en-GB" i="1" dirty="0"/>
              <a:t> (tendons in the lower leg), which are </a:t>
            </a:r>
            <a:r>
              <a:rPr lang="en-GB" i="1" dirty="0" err="1"/>
              <a:t>OKish</a:t>
            </a:r>
            <a:r>
              <a:rPr lang="en-GB" i="1" dirty="0"/>
              <a:t> most of the time, but then they will emerge again. I know exactly what they are like in my head, it’s a different kind of pain from say Achilles pain, kind of a longer pulling, grumbling away at me all of a sudden. It’s like ‘ah you swine, you are back in all your perfidy, I know how to sort you out!’ (Log 1)   </a:t>
            </a:r>
          </a:p>
          <a:p>
            <a:endParaRPr lang="en-GB" dirty="0"/>
          </a:p>
        </p:txBody>
      </p:sp>
      <p:sp>
        <p:nvSpPr>
          <p:cNvPr id="4" name="Footer Placeholder 3"/>
          <p:cNvSpPr>
            <a:spLocks noGrp="1"/>
          </p:cNvSpPr>
          <p:nvPr>
            <p:ph type="ftr" sz="quarter" idx="11"/>
          </p:nvPr>
        </p:nvSpPr>
        <p:spPr/>
        <p:txBody>
          <a:bodyPr/>
          <a:lstStyle/>
          <a:p>
            <a:pPr>
              <a:defRPr/>
            </a:pPr>
            <a:r>
              <a:rPr lang="en-GB" smtClean="0"/>
              <a:t>JAC</a:t>
            </a:r>
            <a:endParaRPr lang="en-GB"/>
          </a:p>
        </p:txBody>
      </p:sp>
      <p:sp>
        <p:nvSpPr>
          <p:cNvPr id="5" name="Slide Number Placeholder 4"/>
          <p:cNvSpPr>
            <a:spLocks noGrp="1"/>
          </p:cNvSpPr>
          <p:nvPr>
            <p:ph type="sldNum" sz="quarter" idx="12"/>
          </p:nvPr>
        </p:nvSpPr>
        <p:spPr/>
        <p:txBody>
          <a:bodyPr/>
          <a:lstStyle/>
          <a:p>
            <a:pPr>
              <a:defRPr/>
            </a:pPr>
            <a:fld id="{023F53D8-35F2-4441-BA92-8D7761D09818}" type="slidenum">
              <a:rPr lang="en-GB" smtClean="0"/>
              <a:pPr>
                <a:defRPr/>
              </a:pPr>
              <a:t>12</a:t>
            </a:fld>
            <a:endParaRPr lang="en-GB"/>
          </a:p>
        </p:txBody>
      </p:sp>
      <p:pic>
        <p:nvPicPr>
          <p:cNvPr id="8194" name="Picture 2" descr="https://realedinburgh.files.wordpress.com/2011/11/ghost-runner-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88640"/>
            <a:ext cx="2147571" cy="3243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393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95536" y="764704"/>
            <a:ext cx="7620000" cy="1143000"/>
          </a:xfrm>
        </p:spPr>
        <p:txBody>
          <a:bodyPr/>
          <a:lstStyle/>
          <a:p>
            <a:pPr fontAlgn="auto">
              <a:spcAft>
                <a:spcPts val="0"/>
              </a:spcAft>
              <a:defRPr/>
            </a:pPr>
            <a:r>
              <a:rPr lang="en-GB" altLang="en-US" dirty="0" smtClean="0"/>
              <a:t>Contact details:</a:t>
            </a:r>
          </a:p>
        </p:txBody>
      </p:sp>
      <p:sp>
        <p:nvSpPr>
          <p:cNvPr id="28675" name="Content Placeholder 2"/>
          <p:cNvSpPr>
            <a:spLocks noGrp="1"/>
          </p:cNvSpPr>
          <p:nvPr>
            <p:ph idx="1"/>
          </p:nvPr>
        </p:nvSpPr>
        <p:spPr>
          <a:xfrm>
            <a:off x="323528" y="1988840"/>
            <a:ext cx="8186737" cy="4432300"/>
          </a:xfrm>
          <a:solidFill>
            <a:schemeClr val="tx2"/>
          </a:solidFill>
        </p:spPr>
        <p:txBody>
          <a:bodyPr>
            <a:normAutofit lnSpcReduction="10000"/>
          </a:bodyPr>
          <a:lstStyle/>
          <a:p>
            <a:r>
              <a:rPr lang="en-GB" altLang="en-US" sz="2400" dirty="0" smtClean="0">
                <a:solidFill>
                  <a:schemeClr val="bg2">
                    <a:lumMod val="90000"/>
                  </a:schemeClr>
                </a:solidFill>
                <a:ea typeface="Calibri" pitchFamily="34" charset="0"/>
                <a:cs typeface="Calibri" pitchFamily="34" charset="0"/>
              </a:rPr>
              <a:t>Dr Jacquelyn Allen-</a:t>
            </a:r>
            <a:r>
              <a:rPr lang="en-GB" altLang="en-US" sz="2400" dirty="0" err="1" smtClean="0">
                <a:solidFill>
                  <a:schemeClr val="bg2">
                    <a:lumMod val="90000"/>
                  </a:schemeClr>
                </a:solidFill>
                <a:ea typeface="Calibri" pitchFamily="34" charset="0"/>
                <a:cs typeface="Calibri" pitchFamily="34" charset="0"/>
              </a:rPr>
              <a:t>Collinson</a:t>
            </a:r>
            <a:r>
              <a:rPr lang="en-GB" altLang="en-US" sz="2400" dirty="0" smtClean="0">
                <a:solidFill>
                  <a:schemeClr val="bg2">
                    <a:lumMod val="90000"/>
                  </a:schemeClr>
                </a:solidFill>
                <a:ea typeface="Calibri" pitchFamily="34" charset="0"/>
                <a:cs typeface="Calibri" pitchFamily="34" charset="0"/>
              </a:rPr>
              <a:t>, Director, Health Advancement Research Team (HART), University of Lincoln</a:t>
            </a:r>
          </a:p>
          <a:p>
            <a:r>
              <a:rPr lang="en-GB" altLang="en-US" sz="2400" dirty="0" smtClean="0">
                <a:solidFill>
                  <a:schemeClr val="bg2">
                    <a:lumMod val="90000"/>
                  </a:schemeClr>
                </a:solidFill>
                <a:ea typeface="Calibri" pitchFamily="34" charset="0"/>
                <a:cs typeface="Calibri" pitchFamily="34" charset="0"/>
              </a:rPr>
              <a:t>E: </a:t>
            </a:r>
            <a:r>
              <a:rPr lang="en-GB" altLang="en-US" sz="2400" u="sng" dirty="0" smtClean="0">
                <a:solidFill>
                  <a:schemeClr val="bg2">
                    <a:lumMod val="90000"/>
                  </a:schemeClr>
                </a:solidFill>
                <a:ea typeface="Calibri" pitchFamily="34" charset="0"/>
                <a:cs typeface="Calibri" pitchFamily="34" charset="0"/>
                <a:hlinkClick r:id="rId2"/>
              </a:rPr>
              <a:t>jallencollinson@lincoln.ac.uk</a:t>
            </a:r>
            <a:endParaRPr lang="en-GB" altLang="en-US" sz="2400" dirty="0" smtClean="0">
              <a:solidFill>
                <a:schemeClr val="bg2">
                  <a:lumMod val="90000"/>
                </a:schemeClr>
              </a:solidFill>
              <a:ea typeface="Calibri" pitchFamily="34" charset="0"/>
              <a:cs typeface="Calibri" pitchFamily="34" charset="0"/>
            </a:endParaRPr>
          </a:p>
          <a:p>
            <a:r>
              <a:rPr lang="en-GB" altLang="en-US" sz="2400" dirty="0" smtClean="0">
                <a:solidFill>
                  <a:schemeClr val="bg2">
                    <a:lumMod val="90000"/>
                  </a:schemeClr>
                </a:solidFill>
                <a:ea typeface="Calibri" pitchFamily="34" charset="0"/>
                <a:cs typeface="Calibri" pitchFamily="34" charset="0"/>
              </a:rPr>
              <a:t>Dr John Hockey, Senior Academic &amp; Research Fellow, University of Gloucestershire</a:t>
            </a:r>
          </a:p>
          <a:p>
            <a:r>
              <a:rPr lang="en-GB" altLang="en-US" sz="2400" dirty="0" smtClean="0">
                <a:solidFill>
                  <a:schemeClr val="bg2">
                    <a:lumMod val="90000"/>
                  </a:schemeClr>
                </a:solidFill>
                <a:ea typeface="Calibri" pitchFamily="34" charset="0"/>
                <a:cs typeface="Calibri" pitchFamily="34" charset="0"/>
              </a:rPr>
              <a:t>E: </a:t>
            </a:r>
            <a:r>
              <a:rPr lang="en-GB" altLang="en-US" sz="2400" dirty="0" smtClean="0">
                <a:solidFill>
                  <a:schemeClr val="bg2">
                    <a:lumMod val="90000"/>
                  </a:schemeClr>
                </a:solidFill>
                <a:ea typeface="Calibri" pitchFamily="34" charset="0"/>
                <a:cs typeface="Calibri" pitchFamily="34" charset="0"/>
                <a:hlinkClick r:id="rId3"/>
              </a:rPr>
              <a:t>jhockey@glos.ac.uk</a:t>
            </a:r>
            <a:endParaRPr lang="en-GB" altLang="en-US" sz="2400" dirty="0" smtClean="0">
              <a:solidFill>
                <a:schemeClr val="bg2">
                  <a:lumMod val="90000"/>
                </a:schemeClr>
              </a:solidFill>
              <a:ea typeface="Calibri" pitchFamily="34" charset="0"/>
              <a:cs typeface="Calibri" pitchFamily="34" charset="0"/>
            </a:endParaRPr>
          </a:p>
          <a:p>
            <a:r>
              <a:rPr lang="en-GB" altLang="en-US" sz="2400" dirty="0" smtClean="0">
                <a:solidFill>
                  <a:schemeClr val="bg2">
                    <a:lumMod val="90000"/>
                  </a:schemeClr>
                </a:solidFill>
                <a:ea typeface="Calibri" pitchFamily="34" charset="0"/>
                <a:cs typeface="Calibri" pitchFamily="34" charset="0"/>
              </a:rPr>
              <a:t>Pre-print publications of our publications available FREE via </a:t>
            </a:r>
            <a:r>
              <a:rPr lang="en-GB" altLang="en-US" sz="2400" dirty="0" err="1" smtClean="0">
                <a:solidFill>
                  <a:schemeClr val="bg2">
                    <a:lumMod val="90000"/>
                  </a:schemeClr>
                </a:solidFill>
                <a:ea typeface="Calibri" pitchFamily="34" charset="0"/>
                <a:cs typeface="Calibri" pitchFamily="34" charset="0"/>
              </a:rPr>
              <a:t>ResearchGate</a:t>
            </a:r>
            <a:r>
              <a:rPr lang="en-GB" altLang="en-US" sz="2400" smtClean="0">
                <a:solidFill>
                  <a:schemeClr val="bg2">
                    <a:lumMod val="90000"/>
                  </a:schemeClr>
                </a:solidFill>
                <a:ea typeface="Calibri" pitchFamily="34" charset="0"/>
                <a:cs typeface="Calibri" pitchFamily="34" charset="0"/>
              </a:rPr>
              <a:t>: </a:t>
            </a:r>
            <a:r>
              <a:rPr lang="en-GB" altLang="en-US" sz="2400" u="sng">
                <a:solidFill>
                  <a:schemeClr val="bg2">
                    <a:lumMod val="90000"/>
                  </a:schemeClr>
                </a:solidFill>
                <a:ea typeface="Calibri" pitchFamily="34" charset="0"/>
                <a:cs typeface="Calibri" pitchFamily="34" charset="0"/>
                <a:hlinkClick r:id="rId4"/>
              </a:rPr>
              <a:t>https://</a:t>
            </a:r>
            <a:r>
              <a:rPr lang="en-GB" altLang="en-US" sz="2400" u="sng" smtClean="0">
                <a:solidFill>
                  <a:schemeClr val="bg2">
                    <a:lumMod val="90000"/>
                  </a:schemeClr>
                </a:solidFill>
                <a:ea typeface="Calibri" pitchFamily="34" charset="0"/>
                <a:cs typeface="Calibri" pitchFamily="34" charset="0"/>
                <a:hlinkClick r:id="rId4"/>
              </a:rPr>
              <a:t>www.researchgate.net/profile/Jacquelyn_Allen-Collinson</a:t>
            </a:r>
            <a:endParaRPr lang="en-GB" altLang="en-US" sz="2400" u="sng" dirty="0" smtClean="0">
              <a:solidFill>
                <a:schemeClr val="bg2">
                  <a:lumMod val="90000"/>
                </a:schemeClr>
              </a:solidFill>
              <a:ea typeface="Calibri" pitchFamily="34" charset="0"/>
              <a:cs typeface="Calibri" pitchFamily="34" charset="0"/>
            </a:endParaRPr>
          </a:p>
          <a:p>
            <a:r>
              <a:rPr lang="en-GB" altLang="en-US" sz="2400" u="sng" dirty="0">
                <a:solidFill>
                  <a:schemeClr val="bg2">
                    <a:lumMod val="90000"/>
                  </a:schemeClr>
                </a:solidFill>
                <a:ea typeface="Calibri" pitchFamily="34" charset="0"/>
                <a:cs typeface="Calibri" pitchFamily="34" charset="0"/>
                <a:hlinkClick r:id="rId5"/>
              </a:rPr>
              <a:t>https://</a:t>
            </a:r>
            <a:r>
              <a:rPr lang="en-GB" altLang="en-US" sz="2400" u="sng" dirty="0" smtClean="0">
                <a:solidFill>
                  <a:schemeClr val="bg2">
                    <a:lumMod val="90000"/>
                  </a:schemeClr>
                </a:solidFill>
                <a:ea typeface="Calibri" pitchFamily="34" charset="0"/>
                <a:cs typeface="Calibri" pitchFamily="34" charset="0"/>
                <a:hlinkClick r:id="rId5"/>
              </a:rPr>
              <a:t>www.researchgate.net/profile/John_Hockey/info</a:t>
            </a:r>
            <a:endParaRPr lang="en-GB" altLang="en-US" sz="2400" u="sng" dirty="0" smtClean="0">
              <a:solidFill>
                <a:schemeClr val="bg2">
                  <a:lumMod val="90000"/>
                </a:schemeClr>
              </a:solidFill>
              <a:ea typeface="Calibri" pitchFamily="34" charset="0"/>
              <a:cs typeface="Calibri" pitchFamily="34" charset="0"/>
            </a:endParaRPr>
          </a:p>
          <a:p>
            <a:endParaRPr lang="en-GB" altLang="en-US" sz="2400" u="sng" dirty="0" smtClean="0">
              <a:solidFill>
                <a:schemeClr val="bg2">
                  <a:lumMod val="90000"/>
                </a:schemeClr>
              </a:solidFill>
              <a:ea typeface="Calibri" pitchFamily="34" charset="0"/>
              <a:cs typeface="Calibri" pitchFamily="34" charset="0"/>
            </a:endParaRPr>
          </a:p>
        </p:txBody>
      </p:sp>
      <p:sp>
        <p:nvSpPr>
          <p:cNvPr id="2867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defRPr sz="4400">
                <a:solidFill>
                  <a:srgbClr val="00FFFF"/>
                </a:solidFill>
                <a:latin typeface="Arial" charset="0"/>
              </a:defRPr>
            </a:lvl1pPr>
            <a:lvl2pPr marL="742950" indent="-285750" eaLnBrk="0" hangingPunct="0">
              <a:defRPr sz="4400">
                <a:solidFill>
                  <a:srgbClr val="00FFFF"/>
                </a:solidFill>
                <a:latin typeface="Arial" charset="0"/>
              </a:defRPr>
            </a:lvl2pPr>
            <a:lvl3pPr marL="1143000" indent="-228600" eaLnBrk="0" hangingPunct="0">
              <a:defRPr sz="4400">
                <a:solidFill>
                  <a:srgbClr val="00FFFF"/>
                </a:solidFill>
                <a:latin typeface="Arial" charset="0"/>
              </a:defRPr>
            </a:lvl3pPr>
            <a:lvl4pPr marL="1600200" indent="-228600" eaLnBrk="0" hangingPunct="0">
              <a:defRPr sz="4400">
                <a:solidFill>
                  <a:srgbClr val="00FFFF"/>
                </a:solidFill>
                <a:latin typeface="Arial" charset="0"/>
              </a:defRPr>
            </a:lvl4pPr>
            <a:lvl5pPr marL="2057400" indent="-228600" eaLnBrk="0" hangingPunct="0">
              <a:defRPr sz="4400">
                <a:solidFill>
                  <a:srgbClr val="00FFFF"/>
                </a:solidFill>
                <a:latin typeface="Arial" charset="0"/>
              </a:defRPr>
            </a:lvl5pPr>
            <a:lvl6pPr marL="2514600" indent="-228600" eaLnBrk="0" fontAlgn="base" hangingPunct="0">
              <a:spcBef>
                <a:spcPct val="0"/>
              </a:spcBef>
              <a:spcAft>
                <a:spcPct val="0"/>
              </a:spcAft>
              <a:defRPr sz="4400">
                <a:solidFill>
                  <a:srgbClr val="00FFFF"/>
                </a:solidFill>
                <a:latin typeface="Arial" charset="0"/>
              </a:defRPr>
            </a:lvl6pPr>
            <a:lvl7pPr marL="2971800" indent="-228600" eaLnBrk="0" fontAlgn="base" hangingPunct="0">
              <a:spcBef>
                <a:spcPct val="0"/>
              </a:spcBef>
              <a:spcAft>
                <a:spcPct val="0"/>
              </a:spcAft>
              <a:defRPr sz="4400">
                <a:solidFill>
                  <a:srgbClr val="00FFFF"/>
                </a:solidFill>
                <a:latin typeface="Arial" charset="0"/>
              </a:defRPr>
            </a:lvl7pPr>
            <a:lvl8pPr marL="3429000" indent="-228600" eaLnBrk="0" fontAlgn="base" hangingPunct="0">
              <a:spcBef>
                <a:spcPct val="0"/>
              </a:spcBef>
              <a:spcAft>
                <a:spcPct val="0"/>
              </a:spcAft>
              <a:defRPr sz="4400">
                <a:solidFill>
                  <a:srgbClr val="00FFFF"/>
                </a:solidFill>
                <a:latin typeface="Arial" charset="0"/>
              </a:defRPr>
            </a:lvl8pPr>
            <a:lvl9pPr marL="3886200" indent="-228600" eaLnBrk="0" fontAlgn="base" hangingPunct="0">
              <a:spcBef>
                <a:spcPct val="0"/>
              </a:spcBef>
              <a:spcAft>
                <a:spcPct val="0"/>
              </a:spcAft>
              <a:defRPr sz="4400">
                <a:solidFill>
                  <a:srgbClr val="00FFFF"/>
                </a:solidFill>
                <a:latin typeface="Arial" charset="0"/>
              </a:defRPr>
            </a:lvl9pPr>
          </a:lstStyle>
          <a:p>
            <a:pPr eaLnBrk="1" hangingPunct="1"/>
            <a:fld id="{6D915E80-63C6-4EBB-A727-8D76D615427C}" type="slidenum">
              <a:rPr lang="en-GB" altLang="en-US" sz="1800">
                <a:solidFill>
                  <a:srgbClr val="FFFFFF"/>
                </a:solidFill>
              </a:rPr>
              <a:pPr eaLnBrk="1" hangingPunct="1"/>
              <a:t>13</a:t>
            </a:fld>
            <a:endParaRPr lang="en-GB" altLang="en-US" sz="1800">
              <a:solidFill>
                <a:srgbClr val="FFFFFF"/>
              </a:solidFill>
            </a:endParaRPr>
          </a:p>
        </p:txBody>
      </p:sp>
      <p:pic>
        <p:nvPicPr>
          <p:cNvPr id="28677" name="Picture 12" descr="http://hart.blogs.lincoln.ac.uk/files/2013/07/HART-header-Updated.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4963" y="260648"/>
            <a:ext cx="35988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5148064" y="1116832"/>
            <a:ext cx="34559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800" dirty="0" smtClean="0"/>
              <a:t>HARTResearch.org.uk</a:t>
            </a:r>
          </a:p>
          <a:p>
            <a:pPr eaLnBrk="1" hangingPunct="1"/>
            <a:r>
              <a:rPr lang="en-GB" altLang="en-US" sz="1800" dirty="0" smtClean="0"/>
              <a:t>Twitter: @</a:t>
            </a:r>
            <a:r>
              <a:rPr lang="en-GB" altLang="en-US" sz="1800" dirty="0" err="1" smtClean="0"/>
              <a:t>HARTResearch</a:t>
            </a:r>
            <a:endParaRPr lang="en-GB" altLang="en-US" sz="1800" dirty="0"/>
          </a:p>
        </p:txBody>
      </p:sp>
    </p:spTree>
    <p:extLst>
      <p:ext uri="{BB962C8B-B14F-4D97-AF65-F5344CB8AC3E}">
        <p14:creationId xmlns:p14="http://schemas.microsoft.com/office/powerpoint/2010/main" val="419528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333375"/>
            <a:ext cx="8547100" cy="5295900"/>
          </a:xfrm>
        </p:spPr>
        <p:txBody>
          <a:bodyPr>
            <a:normAutofit/>
          </a:bodyPr>
          <a:lstStyle/>
          <a:p>
            <a:pPr marL="0" indent="0" eaLnBrk="1" hangingPunct="1">
              <a:buFont typeface="Wingdings" pitchFamily="2" charset="2"/>
              <a:buNone/>
              <a:defRPr/>
            </a:pPr>
            <a:r>
              <a:rPr lang="en-GB" sz="2400" dirty="0" smtClean="0">
                <a:latin typeface="Arial" pitchFamily="34" charset="0"/>
                <a:cs typeface="Arial" pitchFamily="34" charset="0"/>
              </a:rPr>
              <a:t>Today</a:t>
            </a:r>
          </a:p>
          <a:p>
            <a:pPr marL="0" indent="0" eaLnBrk="1" hangingPunct="1">
              <a:buFont typeface="Wingdings" pitchFamily="2" charset="2"/>
              <a:buNone/>
              <a:defRPr/>
            </a:pPr>
            <a:endParaRPr lang="en-GB" sz="2400" dirty="0" smtClean="0">
              <a:latin typeface="Arial" pitchFamily="34" charset="0"/>
              <a:cs typeface="Arial" pitchFamily="34" charset="0"/>
            </a:endParaRPr>
          </a:p>
          <a:p>
            <a:pPr>
              <a:defRPr/>
            </a:pPr>
            <a:r>
              <a:rPr lang="en-GB" sz="3600" dirty="0" smtClean="0"/>
              <a:t>‘Doing </a:t>
            </a:r>
            <a:r>
              <a:rPr lang="en-GB" sz="3600" dirty="0"/>
              <a:t>endurance’ </a:t>
            </a:r>
            <a:r>
              <a:rPr lang="en-GB" sz="3600" dirty="0" smtClean="0"/>
              <a:t>in </a:t>
            </a:r>
            <a:r>
              <a:rPr lang="en-GB" sz="3600" dirty="0"/>
              <a:t>distance </a:t>
            </a:r>
            <a:r>
              <a:rPr lang="en-GB" sz="3600" dirty="0" smtClean="0"/>
              <a:t>running</a:t>
            </a:r>
            <a:endParaRPr lang="en-GB" sz="3600" dirty="0"/>
          </a:p>
          <a:p>
            <a:pPr>
              <a:defRPr/>
            </a:pPr>
            <a:r>
              <a:rPr lang="en-GB" sz="3600" dirty="0" err="1" smtClean="0"/>
              <a:t>Autoethnography</a:t>
            </a:r>
            <a:r>
              <a:rPr lang="en-GB" sz="3600" dirty="0" smtClean="0"/>
              <a:t> project</a:t>
            </a:r>
          </a:p>
          <a:p>
            <a:pPr>
              <a:defRPr/>
            </a:pPr>
            <a:r>
              <a:rPr lang="en-GB" sz="3600" dirty="0" smtClean="0"/>
              <a:t>Endurance as </a:t>
            </a:r>
            <a:r>
              <a:rPr lang="en-GB" sz="3600" dirty="0"/>
              <a:t>mode of </a:t>
            </a:r>
            <a:r>
              <a:rPr lang="en-GB" sz="3600" dirty="0" smtClean="0"/>
              <a:t>being-in-the-world:</a:t>
            </a:r>
          </a:p>
          <a:p>
            <a:pPr lvl="1">
              <a:defRPr/>
            </a:pPr>
            <a:r>
              <a:rPr lang="en-GB" sz="3400" dirty="0" smtClean="0">
                <a:cs typeface="Arial" pitchFamily="34" charset="0"/>
              </a:rPr>
              <a:t>Fatigue</a:t>
            </a:r>
          </a:p>
          <a:p>
            <a:pPr lvl="1">
              <a:defRPr/>
            </a:pPr>
            <a:r>
              <a:rPr lang="en-GB" sz="3400" dirty="0" smtClean="0">
                <a:cs typeface="Arial" pitchFamily="34" charset="0"/>
              </a:rPr>
              <a:t>Pain &amp; ‘</a:t>
            </a:r>
            <a:r>
              <a:rPr lang="en-GB" sz="3400" dirty="0" err="1" smtClean="0">
                <a:cs typeface="Arial" pitchFamily="34" charset="0"/>
              </a:rPr>
              <a:t>Dys</a:t>
            </a:r>
            <a:r>
              <a:rPr lang="en-GB" sz="3400" dirty="0" smtClean="0">
                <a:cs typeface="Arial" pitchFamily="34" charset="0"/>
              </a:rPr>
              <a:t>-ease’</a:t>
            </a:r>
          </a:p>
        </p:txBody>
      </p:sp>
      <p:sp>
        <p:nvSpPr>
          <p:cNvPr id="2" name="Footer Placeholder 1"/>
          <p:cNvSpPr>
            <a:spLocks noGrp="1"/>
          </p:cNvSpPr>
          <p:nvPr>
            <p:ph type="ftr" sz="quarter" idx="11"/>
          </p:nvPr>
        </p:nvSpPr>
        <p:spPr/>
        <p:txBody>
          <a:bodyPr/>
          <a:lstStyle/>
          <a:p>
            <a:pPr>
              <a:defRPr/>
            </a:pPr>
            <a:r>
              <a:rPr lang="en-GB" dirty="0"/>
              <a:t>JAC</a:t>
            </a:r>
          </a:p>
        </p:txBody>
      </p:sp>
      <p:sp>
        <p:nvSpPr>
          <p:cNvPr id="5" name="Slide Number Placeholder 4"/>
          <p:cNvSpPr>
            <a:spLocks noGrp="1"/>
          </p:cNvSpPr>
          <p:nvPr>
            <p:ph type="sldNum" sz="quarter" idx="12"/>
          </p:nvPr>
        </p:nvSpPr>
        <p:spPr/>
        <p:txBody>
          <a:bodyPr/>
          <a:lstStyle/>
          <a:p>
            <a:pPr>
              <a:defRPr/>
            </a:pPr>
            <a:fld id="{BFB6BC9D-50D1-42AE-8914-102D0B4F8DBF}" type="slidenum">
              <a:rPr lang="en-GB" smtClean="0"/>
              <a:pPr>
                <a:defRPr/>
              </a:pPr>
              <a:t>2</a:t>
            </a:fld>
            <a:endParaRPr lang="en-GB"/>
          </a:p>
        </p:txBody>
      </p:sp>
      <p:pic>
        <p:nvPicPr>
          <p:cNvPr id="410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2664" y="5229200"/>
            <a:ext cx="2497949" cy="1526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2" descr="http://hart.blogs.lincoln.ac.uk/files/2013/07/HART-header-Updat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16632"/>
            <a:ext cx="2522538" cy="554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http://oneboldmove.com/wp-content/uploads/2013/10/OneBoldMove-Endurance_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9033" y="4637585"/>
            <a:ext cx="2088232" cy="20882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Endurance – sociology/anthropology of</a:t>
            </a:r>
            <a:endParaRPr lang="en-GB" sz="3200" b="1" dirty="0"/>
          </a:p>
        </p:txBody>
      </p:sp>
      <p:sp>
        <p:nvSpPr>
          <p:cNvPr id="3" name="Content Placeholder 2"/>
          <p:cNvSpPr>
            <a:spLocks noGrp="1"/>
          </p:cNvSpPr>
          <p:nvPr>
            <p:ph idx="1"/>
          </p:nvPr>
        </p:nvSpPr>
        <p:spPr>
          <a:xfrm>
            <a:off x="467544" y="1412776"/>
            <a:ext cx="7200800" cy="4988024"/>
          </a:xfrm>
        </p:spPr>
        <p:txBody>
          <a:bodyPr>
            <a:normAutofit lnSpcReduction="10000"/>
          </a:bodyPr>
          <a:lstStyle/>
          <a:p>
            <a:r>
              <a:rPr lang="en-GB" dirty="0" smtClean="0"/>
              <a:t>Endurance in general terms = ability to withstand hardship, difficulties, stress; the state or act of persevering despite difficulties</a:t>
            </a:r>
          </a:p>
          <a:p>
            <a:r>
              <a:rPr lang="en-GB" dirty="0" smtClean="0"/>
              <a:t>In sport science &amp; physiology relates to training of the aerobic system for cardiovascular </a:t>
            </a:r>
            <a:r>
              <a:rPr lang="en-GB" dirty="0"/>
              <a:t>and </a:t>
            </a:r>
            <a:r>
              <a:rPr lang="en-GB" dirty="0" smtClean="0"/>
              <a:t>muscular endurance – the ability to keep running, for example, over a distance of 800m or greater </a:t>
            </a:r>
          </a:p>
          <a:p>
            <a:r>
              <a:rPr lang="en-GB" dirty="0" smtClean="0"/>
              <a:t>Endurance comprises: </a:t>
            </a:r>
            <a:r>
              <a:rPr lang="en-GB" dirty="0"/>
              <a:t>general endurance and specific </a:t>
            </a:r>
            <a:r>
              <a:rPr lang="en-GB" dirty="0" smtClean="0"/>
              <a:t>endurance, as endurance </a:t>
            </a:r>
            <a:r>
              <a:rPr lang="en-GB" dirty="0"/>
              <a:t>in sport </a:t>
            </a:r>
            <a:r>
              <a:rPr lang="en-GB" dirty="0" smtClean="0"/>
              <a:t>also links with skill </a:t>
            </a:r>
            <a:r>
              <a:rPr lang="en-GB" dirty="0"/>
              <a:t>and </a:t>
            </a:r>
            <a:r>
              <a:rPr lang="en-GB" dirty="0" smtClean="0"/>
              <a:t>technique in a particular sport or sporting role </a:t>
            </a:r>
          </a:p>
          <a:p>
            <a:r>
              <a:rPr lang="en-GB" dirty="0" smtClean="0"/>
              <a:t>From sociological perspective: in distance </a:t>
            </a:r>
            <a:r>
              <a:rPr lang="en-GB" dirty="0"/>
              <a:t>running subculture</a:t>
            </a:r>
            <a:r>
              <a:rPr lang="en-GB" dirty="0" smtClean="0"/>
              <a:t>, endurance involves the </a:t>
            </a:r>
            <a:r>
              <a:rPr lang="en-GB" b="1" dirty="0" smtClean="0"/>
              <a:t>desire </a:t>
            </a:r>
            <a:r>
              <a:rPr lang="en-GB" b="1" dirty="0"/>
              <a:t>and ability </a:t>
            </a:r>
            <a:r>
              <a:rPr lang="en-GB" dirty="0"/>
              <a:t>to endure, </a:t>
            </a:r>
            <a:r>
              <a:rPr lang="en-GB" dirty="0" smtClean="0"/>
              <a:t>keep </a:t>
            </a:r>
            <a:r>
              <a:rPr lang="en-GB" dirty="0"/>
              <a:t>running in the face of fatigue and </a:t>
            </a:r>
            <a:r>
              <a:rPr lang="en-GB" dirty="0" smtClean="0"/>
              <a:t>pain</a:t>
            </a:r>
            <a:endParaRPr lang="en-GB" dirty="0"/>
          </a:p>
          <a:p>
            <a:r>
              <a:rPr lang="en-GB" dirty="0" smtClean="0"/>
              <a:t>‘Doing </a:t>
            </a:r>
            <a:r>
              <a:rPr lang="en-GB" dirty="0"/>
              <a:t>endurance’ is thus highly </a:t>
            </a:r>
            <a:r>
              <a:rPr lang="en-GB" dirty="0" smtClean="0"/>
              <a:t>valorised </a:t>
            </a:r>
            <a:r>
              <a:rPr lang="en-GB" dirty="0"/>
              <a:t>by </a:t>
            </a:r>
            <a:r>
              <a:rPr lang="en-GB" dirty="0" smtClean="0"/>
              <a:t>distance-running </a:t>
            </a:r>
            <a:r>
              <a:rPr lang="en-GB" dirty="0"/>
              <a:t>community.  </a:t>
            </a:r>
          </a:p>
          <a:p>
            <a:endParaRPr lang="en-GB" dirty="0"/>
          </a:p>
        </p:txBody>
      </p:sp>
      <p:sp>
        <p:nvSpPr>
          <p:cNvPr id="4" name="Footer Placeholder 3"/>
          <p:cNvSpPr>
            <a:spLocks noGrp="1"/>
          </p:cNvSpPr>
          <p:nvPr>
            <p:ph type="ftr" sz="quarter" idx="11"/>
          </p:nvPr>
        </p:nvSpPr>
        <p:spPr/>
        <p:txBody>
          <a:bodyPr/>
          <a:lstStyle/>
          <a:p>
            <a:pPr>
              <a:defRPr/>
            </a:pPr>
            <a:r>
              <a:rPr lang="en-GB" smtClean="0"/>
              <a:t>JAC</a:t>
            </a:r>
            <a:endParaRPr lang="en-GB"/>
          </a:p>
        </p:txBody>
      </p:sp>
      <p:sp>
        <p:nvSpPr>
          <p:cNvPr id="5" name="Slide Number Placeholder 4"/>
          <p:cNvSpPr>
            <a:spLocks noGrp="1"/>
          </p:cNvSpPr>
          <p:nvPr>
            <p:ph type="sldNum" sz="quarter" idx="12"/>
          </p:nvPr>
        </p:nvSpPr>
        <p:spPr/>
        <p:txBody>
          <a:bodyPr/>
          <a:lstStyle/>
          <a:p>
            <a:pPr>
              <a:defRPr/>
            </a:pPr>
            <a:fld id="{023F53D8-35F2-4441-BA92-8D7761D09818}" type="slidenum">
              <a:rPr lang="en-GB" smtClean="0"/>
              <a:pPr>
                <a:defRPr/>
              </a:pPr>
              <a:t>3</a:t>
            </a:fld>
            <a:endParaRPr lang="en-GB"/>
          </a:p>
        </p:txBody>
      </p:sp>
      <p:pic>
        <p:nvPicPr>
          <p:cNvPr id="1028" name="Picture 4" descr="http://edvemrede.com/wp-content/themes/edvemrede/tools/timthumb.php?src=http://edvemrede.com/wp-content/uploads/2012/06/rosamotaint-20110617-151603-W2048.jpg&amp;w=588&amp;zc=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336355"/>
            <a:ext cx="1961370" cy="1377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44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7620000" cy="1143000"/>
          </a:xfrm>
        </p:spPr>
        <p:txBody>
          <a:bodyPr/>
          <a:lstStyle/>
          <a:p>
            <a:r>
              <a:rPr lang="en-GB" sz="4000" b="1" dirty="0" smtClean="0"/>
              <a:t>Running &amp; endurance</a:t>
            </a:r>
            <a:endParaRPr lang="en-GB" sz="4000" b="1" dirty="0"/>
          </a:p>
        </p:txBody>
      </p:sp>
      <p:sp>
        <p:nvSpPr>
          <p:cNvPr id="3" name="Content Placeholder 2"/>
          <p:cNvSpPr>
            <a:spLocks noGrp="1"/>
          </p:cNvSpPr>
          <p:nvPr>
            <p:ph idx="1"/>
          </p:nvPr>
        </p:nvSpPr>
        <p:spPr>
          <a:xfrm>
            <a:off x="251520" y="1340767"/>
            <a:ext cx="7727286" cy="5060033"/>
          </a:xfrm>
        </p:spPr>
        <p:txBody>
          <a:bodyPr>
            <a:noAutofit/>
          </a:bodyPr>
          <a:lstStyle/>
          <a:p>
            <a:r>
              <a:rPr lang="en-GB" dirty="0" smtClean="0"/>
              <a:t>Racing/training over distances </a:t>
            </a:r>
            <a:r>
              <a:rPr lang="en-GB" i="1" dirty="0"/>
              <a:t>seriously</a:t>
            </a:r>
            <a:r>
              <a:rPr lang="en-GB" dirty="0"/>
              <a:t> </a:t>
            </a:r>
            <a:r>
              <a:rPr lang="en-GB" dirty="0" smtClean="0"/>
              <a:t>(not </a:t>
            </a:r>
            <a:r>
              <a:rPr lang="en-GB" dirty="0"/>
              <a:t>‘for fun</a:t>
            </a:r>
            <a:r>
              <a:rPr lang="en-GB" dirty="0" smtClean="0"/>
              <a:t>’!) </a:t>
            </a:r>
            <a:r>
              <a:rPr lang="en-GB" dirty="0"/>
              <a:t>to </a:t>
            </a:r>
            <a:r>
              <a:rPr lang="en-GB" dirty="0" smtClean="0"/>
              <a:t>completion demands </a:t>
            </a:r>
            <a:r>
              <a:rPr lang="en-GB" dirty="0"/>
              <a:t>huge volumes of training at a certain intensity of </a:t>
            </a:r>
            <a:r>
              <a:rPr lang="en-GB" dirty="0" smtClean="0"/>
              <a:t>pace</a:t>
            </a:r>
          </a:p>
          <a:p>
            <a:r>
              <a:rPr lang="en-GB" dirty="0"/>
              <a:t>R</a:t>
            </a:r>
            <a:r>
              <a:rPr lang="en-GB" dirty="0" smtClean="0"/>
              <a:t>esults </a:t>
            </a:r>
            <a:r>
              <a:rPr lang="en-GB" dirty="0"/>
              <a:t>in physiological changes </a:t>
            </a:r>
            <a:r>
              <a:rPr lang="en-GB" dirty="0" smtClean="0"/>
              <a:t>- develop </a:t>
            </a:r>
            <a:r>
              <a:rPr lang="en-GB" dirty="0"/>
              <a:t>physical </a:t>
            </a:r>
            <a:r>
              <a:rPr lang="en-GB" dirty="0" smtClean="0"/>
              <a:t>endurance</a:t>
            </a:r>
          </a:p>
          <a:p>
            <a:r>
              <a:rPr lang="en-GB" dirty="0" smtClean="0"/>
              <a:t>Importantly, also develops </a:t>
            </a:r>
            <a:r>
              <a:rPr lang="en-GB" dirty="0"/>
              <a:t>a certain kind of </a:t>
            </a:r>
            <a:r>
              <a:rPr lang="en-GB" sz="2400" b="1" dirty="0">
                <a:solidFill>
                  <a:srgbClr val="7030A0"/>
                </a:solidFill>
                <a:effectLst>
                  <a:outerShdw blurRad="38100" dist="38100" dir="2700000" algn="tl">
                    <a:srgbClr val="000000">
                      <a:alpha val="43137"/>
                    </a:srgbClr>
                  </a:outerShdw>
                </a:effectLst>
              </a:rPr>
              <a:t>embodied </a:t>
            </a:r>
            <a:r>
              <a:rPr lang="en-GB" sz="2400" b="1" dirty="0" smtClean="0">
                <a:solidFill>
                  <a:srgbClr val="7030A0"/>
                </a:solidFill>
                <a:effectLst>
                  <a:outerShdw blurRad="38100" dist="38100" dir="2700000" algn="tl">
                    <a:srgbClr val="000000">
                      <a:alpha val="43137"/>
                    </a:srgbClr>
                  </a:outerShdw>
                </a:effectLst>
              </a:rPr>
              <a:t>mind</a:t>
            </a:r>
            <a:endParaRPr lang="en-GB" sz="2400" dirty="0" smtClean="0">
              <a:solidFill>
                <a:srgbClr val="7030A0"/>
              </a:solidFill>
              <a:effectLst>
                <a:outerShdw blurRad="38100" dist="38100" dir="2700000" algn="tl">
                  <a:srgbClr val="000000">
                    <a:alpha val="43137"/>
                  </a:srgbClr>
                </a:outerShdw>
              </a:effectLst>
            </a:endParaRPr>
          </a:p>
          <a:p>
            <a:r>
              <a:rPr lang="en-GB" dirty="0" smtClean="0"/>
              <a:t>capacity </a:t>
            </a:r>
            <a:r>
              <a:rPr lang="en-GB" dirty="0"/>
              <a:t>to endure becomes a central feature </a:t>
            </a:r>
            <a:r>
              <a:rPr lang="en-GB" dirty="0" smtClean="0"/>
              <a:t>in athletic/ sporting identity</a:t>
            </a:r>
          </a:p>
          <a:p>
            <a:r>
              <a:rPr lang="en-GB" dirty="0"/>
              <a:t>E</a:t>
            </a:r>
            <a:r>
              <a:rPr lang="en-GB" dirty="0" smtClean="0"/>
              <a:t>ncapsulated </a:t>
            </a:r>
            <a:r>
              <a:rPr lang="en-GB" dirty="0"/>
              <a:t>in </a:t>
            </a:r>
            <a:r>
              <a:rPr lang="en-GB" dirty="0" smtClean="0"/>
              <a:t>subcultural </a:t>
            </a:r>
            <a:r>
              <a:rPr lang="en-GB" dirty="0"/>
              <a:t>argot </a:t>
            </a:r>
            <a:r>
              <a:rPr lang="en-GB" dirty="0" smtClean="0"/>
              <a:t>of ‘digging </a:t>
            </a:r>
            <a:r>
              <a:rPr lang="en-GB" dirty="0"/>
              <a:t>in</a:t>
            </a:r>
            <a:r>
              <a:rPr lang="en-GB" dirty="0" smtClean="0"/>
              <a:t>’ (military origin?)</a:t>
            </a:r>
          </a:p>
          <a:p>
            <a:r>
              <a:rPr lang="en-GB" dirty="0" smtClean="0"/>
              <a:t>‘</a:t>
            </a:r>
            <a:r>
              <a:rPr lang="en-GB" dirty="0"/>
              <a:t>digging in’ </a:t>
            </a:r>
            <a:r>
              <a:rPr lang="en-GB" dirty="0" smtClean="0"/>
              <a:t>=  kind of ‘</a:t>
            </a:r>
            <a:r>
              <a:rPr lang="en-GB" dirty="0"/>
              <a:t>enduring consciousness’ </a:t>
            </a:r>
            <a:r>
              <a:rPr lang="en-GB" dirty="0" smtClean="0"/>
              <a:t>to </a:t>
            </a:r>
            <a:r>
              <a:rPr lang="en-GB" dirty="0"/>
              <a:t>defend the </a:t>
            </a:r>
            <a:r>
              <a:rPr lang="en-GB" dirty="0" smtClean="0"/>
              <a:t>runner from </a:t>
            </a:r>
            <a:r>
              <a:rPr lang="en-GB" dirty="0"/>
              <a:t>her/his own frailties in the face of fatigue, discomfort, pain, </a:t>
            </a:r>
            <a:r>
              <a:rPr lang="en-GB" dirty="0" err="1" smtClean="0"/>
              <a:t>etc</a:t>
            </a:r>
            <a:endParaRPr lang="en-GB" dirty="0" smtClean="0"/>
          </a:p>
          <a:p>
            <a:r>
              <a:rPr lang="en-GB" dirty="0" smtClean="0"/>
              <a:t>Sociologists argue that this kind of endurance is learnt via practice</a:t>
            </a:r>
          </a:p>
        </p:txBody>
      </p:sp>
      <p:sp>
        <p:nvSpPr>
          <p:cNvPr id="4" name="Footer Placeholder 3"/>
          <p:cNvSpPr>
            <a:spLocks noGrp="1"/>
          </p:cNvSpPr>
          <p:nvPr>
            <p:ph type="ftr" sz="quarter" idx="11"/>
          </p:nvPr>
        </p:nvSpPr>
        <p:spPr/>
        <p:txBody>
          <a:bodyPr/>
          <a:lstStyle/>
          <a:p>
            <a:pPr>
              <a:defRPr/>
            </a:pPr>
            <a:r>
              <a:rPr lang="en-GB" smtClean="0"/>
              <a:t>JAC</a:t>
            </a:r>
            <a:endParaRPr lang="en-GB"/>
          </a:p>
        </p:txBody>
      </p:sp>
      <p:sp>
        <p:nvSpPr>
          <p:cNvPr id="5" name="Slide Number Placeholder 4"/>
          <p:cNvSpPr>
            <a:spLocks noGrp="1"/>
          </p:cNvSpPr>
          <p:nvPr>
            <p:ph type="sldNum" sz="quarter" idx="12"/>
          </p:nvPr>
        </p:nvSpPr>
        <p:spPr/>
        <p:txBody>
          <a:bodyPr/>
          <a:lstStyle/>
          <a:p>
            <a:pPr>
              <a:defRPr/>
            </a:pPr>
            <a:fld id="{023F53D8-35F2-4441-BA92-8D7761D09818}" type="slidenum">
              <a:rPr lang="en-GB" smtClean="0"/>
              <a:pPr>
                <a:defRPr/>
              </a:pPr>
              <a:t>4</a:t>
            </a:fld>
            <a:endParaRPr lang="en-GB"/>
          </a:p>
        </p:txBody>
      </p:sp>
      <p:pic>
        <p:nvPicPr>
          <p:cNvPr id="2050" name="Picture 2" descr="http://www.ottawacitizen.com/mobile/sports/news/cms/binary/7043584.jpg?size=mobile2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116632"/>
            <a:ext cx="2061084" cy="1329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76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b="1" dirty="0" smtClean="0"/>
              <a:t>Running &amp; endurance</a:t>
            </a:r>
            <a:endParaRPr lang="en-GB" sz="4400" dirty="0"/>
          </a:p>
        </p:txBody>
      </p:sp>
      <p:sp>
        <p:nvSpPr>
          <p:cNvPr id="3" name="Content Placeholder 2"/>
          <p:cNvSpPr>
            <a:spLocks noGrp="1"/>
          </p:cNvSpPr>
          <p:nvPr>
            <p:ph idx="1"/>
          </p:nvPr>
        </p:nvSpPr>
        <p:spPr>
          <a:xfrm>
            <a:off x="251520" y="1268760"/>
            <a:ext cx="7848872" cy="5328592"/>
          </a:xfrm>
        </p:spPr>
        <p:txBody>
          <a:bodyPr>
            <a:noAutofit/>
          </a:bodyPr>
          <a:lstStyle/>
          <a:p>
            <a:r>
              <a:rPr lang="en-GB" dirty="0"/>
              <a:t>Never </a:t>
            </a:r>
            <a:r>
              <a:rPr lang="en-GB" dirty="0" smtClean="0"/>
              <a:t>achieved completely, once-</a:t>
            </a:r>
            <a:r>
              <a:rPr lang="en-GB" dirty="0"/>
              <a:t>&amp;-for-all </a:t>
            </a:r>
            <a:r>
              <a:rPr lang="en-GB" dirty="0" smtClean="0"/>
              <a:t>however - </a:t>
            </a:r>
            <a:r>
              <a:rPr lang="en-GB" dirty="0"/>
              <a:t>vulnerability always liable to emerge – inevitable ‘bad days’ in both </a:t>
            </a:r>
            <a:r>
              <a:rPr lang="en-GB" dirty="0" smtClean="0"/>
              <a:t>training/racing</a:t>
            </a:r>
            <a:endParaRPr lang="en-GB" dirty="0"/>
          </a:p>
          <a:p>
            <a:r>
              <a:rPr lang="en-GB" dirty="0" smtClean="0"/>
              <a:t>More a </a:t>
            </a:r>
            <a:r>
              <a:rPr lang="en-GB" b="1" dirty="0">
                <a:solidFill>
                  <a:srgbClr val="7030A0"/>
                </a:solidFill>
              </a:rPr>
              <a:t>provisional</a:t>
            </a:r>
            <a:r>
              <a:rPr lang="en-GB" dirty="0"/>
              <a:t>, contingent confidence, based </a:t>
            </a:r>
            <a:r>
              <a:rPr lang="en-GB" dirty="0" smtClean="0"/>
              <a:t>on:</a:t>
            </a:r>
          </a:p>
          <a:p>
            <a:pPr lvl="1"/>
            <a:r>
              <a:rPr lang="en-GB" sz="2200" b="1" dirty="0" smtClean="0"/>
              <a:t>an </a:t>
            </a:r>
            <a:r>
              <a:rPr lang="en-GB" sz="2200" b="1" dirty="0"/>
              <a:t>ongoing assessment of </a:t>
            </a:r>
            <a:r>
              <a:rPr lang="en-GB" sz="2200" b="1" dirty="0" smtClean="0"/>
              <a:t>our fitness </a:t>
            </a:r>
            <a:r>
              <a:rPr lang="en-GB" sz="2200" b="1" dirty="0"/>
              <a:t>levels </a:t>
            </a:r>
            <a:endParaRPr lang="en-GB" sz="2200" b="1" dirty="0" smtClean="0"/>
          </a:p>
          <a:p>
            <a:pPr lvl="1"/>
            <a:r>
              <a:rPr lang="en-GB" sz="2200" b="1" dirty="0"/>
              <a:t>p</a:t>
            </a:r>
            <a:r>
              <a:rPr lang="en-GB" sz="2200" b="1" dirty="0" smtClean="0"/>
              <a:t>rior experience of what </a:t>
            </a:r>
            <a:r>
              <a:rPr lang="en-GB" sz="2200" b="1" dirty="0"/>
              <a:t>has been endured </a:t>
            </a:r>
            <a:r>
              <a:rPr lang="en-GB" sz="2200" b="1" dirty="0" smtClean="0"/>
              <a:t>before </a:t>
            </a:r>
          </a:p>
          <a:p>
            <a:r>
              <a:rPr lang="en-GB" dirty="0" smtClean="0"/>
              <a:t>Confidence is also relative to the specific </a:t>
            </a:r>
            <a:r>
              <a:rPr lang="en-GB" b="1" dirty="0" smtClean="0">
                <a:solidFill>
                  <a:srgbClr val="7030A0"/>
                </a:solidFill>
              </a:rPr>
              <a:t>context</a:t>
            </a:r>
            <a:r>
              <a:rPr lang="en-GB" dirty="0" smtClean="0"/>
              <a:t>, including terrain &amp; conditions</a:t>
            </a:r>
          </a:p>
          <a:p>
            <a:r>
              <a:rPr lang="en-GB" dirty="0" smtClean="0"/>
              <a:t>E.g. We are both experienced </a:t>
            </a:r>
            <a:r>
              <a:rPr lang="en-GB" dirty="0"/>
              <a:t>cross country </a:t>
            </a:r>
            <a:r>
              <a:rPr lang="en-GB" dirty="0" smtClean="0"/>
              <a:t>&amp; road runners, but:</a:t>
            </a:r>
          </a:p>
          <a:p>
            <a:pPr lvl="1"/>
            <a:r>
              <a:rPr lang="en-GB" sz="2200" dirty="0" smtClean="0"/>
              <a:t>first </a:t>
            </a:r>
            <a:r>
              <a:rPr lang="en-GB" sz="2200" dirty="0"/>
              <a:t>time </a:t>
            </a:r>
            <a:r>
              <a:rPr lang="en-GB" sz="2200" dirty="0" smtClean="0"/>
              <a:t>John undertook </a:t>
            </a:r>
            <a:r>
              <a:rPr lang="en-GB" sz="2200" dirty="0"/>
              <a:t>a 18-mile group training run over the </a:t>
            </a:r>
            <a:r>
              <a:rPr lang="en-GB" sz="2200" dirty="0" smtClean="0"/>
              <a:t>fells of north-west England on </a:t>
            </a:r>
            <a:r>
              <a:rPr lang="en-GB" sz="2200" dirty="0"/>
              <a:t>a </a:t>
            </a:r>
            <a:r>
              <a:rPr lang="en-GB" sz="2200" dirty="0" smtClean="0"/>
              <a:t>winter morning</a:t>
            </a:r>
            <a:r>
              <a:rPr lang="en-GB" sz="2200" dirty="0"/>
              <a:t>, </a:t>
            </a:r>
            <a:r>
              <a:rPr lang="en-GB" sz="2200" dirty="0" smtClean="0"/>
              <a:t>question </a:t>
            </a:r>
            <a:r>
              <a:rPr lang="en-GB" sz="2200" dirty="0"/>
              <a:t>was: ‘can I finish this session with this bunch of fell rats</a:t>
            </a:r>
            <a:r>
              <a:rPr lang="en-GB" sz="2200" dirty="0" smtClean="0"/>
              <a:t>?!’ </a:t>
            </a:r>
          </a:p>
          <a:p>
            <a:pPr lvl="1"/>
            <a:r>
              <a:rPr lang="en-GB" sz="2200" dirty="0" err="1" smtClean="0"/>
              <a:t>Jaqui</a:t>
            </a:r>
            <a:r>
              <a:rPr lang="en-GB" sz="2200" dirty="0" smtClean="0"/>
              <a:t> has problems with running in heat and high humidity</a:t>
            </a:r>
            <a:endParaRPr lang="en-GB" sz="2200" dirty="0"/>
          </a:p>
          <a:p>
            <a:endParaRPr lang="en-GB" dirty="0"/>
          </a:p>
        </p:txBody>
      </p:sp>
      <p:sp>
        <p:nvSpPr>
          <p:cNvPr id="4" name="Footer Placeholder 3"/>
          <p:cNvSpPr>
            <a:spLocks noGrp="1"/>
          </p:cNvSpPr>
          <p:nvPr>
            <p:ph type="ftr" sz="quarter" idx="11"/>
          </p:nvPr>
        </p:nvSpPr>
        <p:spPr/>
        <p:txBody>
          <a:bodyPr/>
          <a:lstStyle/>
          <a:p>
            <a:pPr>
              <a:defRPr/>
            </a:pPr>
            <a:r>
              <a:rPr lang="en-GB" smtClean="0"/>
              <a:t>JAC</a:t>
            </a:r>
            <a:endParaRPr lang="en-GB"/>
          </a:p>
        </p:txBody>
      </p:sp>
      <p:sp>
        <p:nvSpPr>
          <p:cNvPr id="5" name="Slide Number Placeholder 4"/>
          <p:cNvSpPr>
            <a:spLocks noGrp="1"/>
          </p:cNvSpPr>
          <p:nvPr>
            <p:ph type="sldNum" sz="quarter" idx="12"/>
          </p:nvPr>
        </p:nvSpPr>
        <p:spPr/>
        <p:txBody>
          <a:bodyPr/>
          <a:lstStyle/>
          <a:p>
            <a:pPr>
              <a:defRPr/>
            </a:pPr>
            <a:fld id="{023F53D8-35F2-4441-BA92-8D7761D09818}" type="slidenum">
              <a:rPr lang="en-GB" smtClean="0"/>
              <a:pPr>
                <a:defRPr/>
              </a:pPr>
              <a:t>5</a:t>
            </a:fld>
            <a:endParaRPr lang="en-GB"/>
          </a:p>
        </p:txBody>
      </p:sp>
    </p:spTree>
    <p:extLst>
      <p:ext uri="{BB962C8B-B14F-4D97-AF65-F5344CB8AC3E}">
        <p14:creationId xmlns:p14="http://schemas.microsoft.com/office/powerpoint/2010/main" val="114342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01608" cy="864096"/>
          </a:xfrm>
        </p:spPr>
        <p:txBody>
          <a:bodyPr>
            <a:normAutofit fontScale="90000"/>
          </a:bodyPr>
          <a:lstStyle/>
          <a:p>
            <a:r>
              <a:rPr lang="en-GB" dirty="0" smtClean="0"/>
              <a:t/>
            </a:r>
            <a:br>
              <a:rPr lang="en-GB" dirty="0" smtClean="0"/>
            </a:br>
            <a:r>
              <a:rPr lang="en-GB" sz="4800" dirty="0"/>
              <a:t>The Running Research </a:t>
            </a:r>
            <a:r>
              <a:rPr lang="en-GB" sz="4800" dirty="0" smtClean="0"/>
              <a:t>Project</a:t>
            </a:r>
            <a:r>
              <a:rPr lang="en-GB" dirty="0" smtClean="0"/>
              <a:t/>
            </a:r>
            <a:br>
              <a:rPr lang="en-GB" dirty="0" smtClean="0"/>
            </a:br>
            <a:r>
              <a:rPr lang="en-GB" dirty="0" smtClean="0"/>
              <a:t/>
            </a:r>
            <a:br>
              <a:rPr lang="en-GB" dirty="0" smtClean="0"/>
            </a:br>
            <a:endParaRPr lang="en-GB" sz="4400" dirty="0"/>
          </a:p>
        </p:txBody>
      </p:sp>
      <p:sp>
        <p:nvSpPr>
          <p:cNvPr id="3" name="Content Placeholder 2"/>
          <p:cNvSpPr>
            <a:spLocks noGrp="1"/>
          </p:cNvSpPr>
          <p:nvPr>
            <p:ph idx="1"/>
          </p:nvPr>
        </p:nvSpPr>
        <p:spPr>
          <a:xfrm>
            <a:off x="323528" y="1196752"/>
            <a:ext cx="8280920" cy="5328592"/>
          </a:xfrm>
        </p:spPr>
        <p:txBody>
          <a:bodyPr>
            <a:normAutofit/>
          </a:bodyPr>
          <a:lstStyle/>
          <a:p>
            <a:r>
              <a:rPr lang="en-GB" dirty="0" smtClean="0"/>
              <a:t>Collaborative </a:t>
            </a:r>
            <a:r>
              <a:rPr lang="en-GB" dirty="0" err="1" smtClean="0"/>
              <a:t>autoethnography</a:t>
            </a:r>
            <a:endParaRPr lang="en-GB" dirty="0"/>
          </a:p>
          <a:p>
            <a:r>
              <a:rPr lang="en-GB" dirty="0" smtClean="0"/>
              <a:t>J &amp; J as veteran runners </a:t>
            </a:r>
          </a:p>
          <a:p>
            <a:r>
              <a:rPr lang="en-GB" dirty="0" smtClean="0"/>
              <a:t>Previously running 6-7 days a week, at times twice daily</a:t>
            </a:r>
          </a:p>
          <a:p>
            <a:r>
              <a:rPr lang="en-GB" dirty="0" smtClean="0"/>
              <a:t>Firmly non-élite category - But highly committed, ‘serious runners’, involved in: </a:t>
            </a:r>
          </a:p>
          <a:p>
            <a:pPr lvl="1"/>
            <a:r>
              <a:rPr lang="en-GB" b="1" dirty="0" smtClean="0">
                <a:solidFill>
                  <a:schemeClr val="accent1">
                    <a:lumMod val="75000"/>
                  </a:schemeClr>
                </a:solidFill>
              </a:rPr>
              <a:t>1) welfare running, pursued for health and fitness aims; </a:t>
            </a:r>
          </a:p>
          <a:p>
            <a:pPr lvl="1"/>
            <a:r>
              <a:rPr lang="en-GB" b="1" dirty="0" smtClean="0">
                <a:solidFill>
                  <a:schemeClr val="accent1">
                    <a:lumMod val="75000"/>
                  </a:schemeClr>
                </a:solidFill>
              </a:rPr>
              <a:t>2) performance running, pursued in order to improve and sustain performance (although not at level once was!)</a:t>
            </a:r>
          </a:p>
          <a:p>
            <a:r>
              <a:rPr lang="en-GB" dirty="0"/>
              <a:t>D</a:t>
            </a:r>
            <a:r>
              <a:rPr lang="en-GB" dirty="0" smtClean="0"/>
              <a:t>ata </a:t>
            </a:r>
            <a:r>
              <a:rPr lang="en-GB" dirty="0"/>
              <a:t>collection over 2 years during knee injury &amp; rehab process</a:t>
            </a:r>
          </a:p>
          <a:p>
            <a:r>
              <a:rPr lang="en-GB" dirty="0" smtClean="0"/>
              <a:t>Kept research logs: Log 1 JH; Log 2 JA-C; Log 3 Running ‘</a:t>
            </a:r>
            <a:r>
              <a:rPr lang="en-GB" dirty="0" err="1" smtClean="0"/>
              <a:t>taskscape</a:t>
            </a:r>
            <a:r>
              <a:rPr lang="en-GB" dirty="0" smtClean="0"/>
              <a:t>’ entails disciplined and </a:t>
            </a:r>
            <a:r>
              <a:rPr lang="en-GB" dirty="0" err="1" smtClean="0"/>
              <a:t>routinised</a:t>
            </a:r>
            <a:r>
              <a:rPr lang="en-GB" dirty="0" smtClean="0"/>
              <a:t> activity, often experienced in somewhat functional manner - means of producing a ‘running body’</a:t>
            </a:r>
          </a:p>
          <a:p>
            <a:r>
              <a:rPr lang="en-GB" dirty="0" smtClean="0"/>
              <a:t>Salient findings: fatigue / pain …</a:t>
            </a:r>
          </a:p>
        </p:txBody>
      </p:sp>
    </p:spTree>
    <p:extLst>
      <p:ext uri="{BB962C8B-B14F-4D97-AF65-F5344CB8AC3E}">
        <p14:creationId xmlns:p14="http://schemas.microsoft.com/office/powerpoint/2010/main" val="372962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Fatigue</a:t>
            </a:r>
            <a:endParaRPr lang="en-GB" dirty="0"/>
          </a:p>
        </p:txBody>
      </p:sp>
      <p:sp>
        <p:nvSpPr>
          <p:cNvPr id="3" name="Content Placeholder 2"/>
          <p:cNvSpPr>
            <a:spLocks noGrp="1"/>
          </p:cNvSpPr>
          <p:nvPr>
            <p:ph idx="1"/>
          </p:nvPr>
        </p:nvSpPr>
        <p:spPr>
          <a:xfrm>
            <a:off x="395536" y="1988840"/>
            <a:ext cx="7344816" cy="4411960"/>
          </a:xfrm>
        </p:spPr>
        <p:txBody>
          <a:bodyPr/>
          <a:lstStyle/>
          <a:p>
            <a:r>
              <a:rPr lang="en-GB" dirty="0" smtClean="0"/>
              <a:t>Well-known to distance runners –  esp. if run is post-working day:</a:t>
            </a:r>
          </a:p>
          <a:p>
            <a:endParaRPr lang="en-GB" dirty="0" smtClean="0"/>
          </a:p>
          <a:p>
            <a:r>
              <a:rPr lang="en-GB" i="1" dirty="0" smtClean="0"/>
              <a:t>Totally </a:t>
            </a:r>
            <a:r>
              <a:rPr lang="en-GB" i="1" dirty="0"/>
              <a:t>duff 8-mile session today. Right from the start the quads like iron bars, dead weight, no push at all in them. Heavy, torpid, rigid. By the third mile I just knew it was not going to get any better, the quads weren’t easing at all.  On the hills, hip flexors achy too. Everything heavy and ‘no oomph’, just dragged all of myself around the route. No power in the legs whatsoever.  Just hope tomorrow a bit of the spring returns. (Log 2)</a:t>
            </a:r>
          </a:p>
          <a:p>
            <a:endParaRPr lang="en-GB" dirty="0"/>
          </a:p>
        </p:txBody>
      </p:sp>
      <p:sp>
        <p:nvSpPr>
          <p:cNvPr id="4" name="Footer Placeholder 3"/>
          <p:cNvSpPr>
            <a:spLocks noGrp="1"/>
          </p:cNvSpPr>
          <p:nvPr>
            <p:ph type="ftr" sz="quarter" idx="11"/>
          </p:nvPr>
        </p:nvSpPr>
        <p:spPr/>
        <p:txBody>
          <a:bodyPr/>
          <a:lstStyle/>
          <a:p>
            <a:pPr>
              <a:defRPr/>
            </a:pPr>
            <a:r>
              <a:rPr lang="en-GB" smtClean="0"/>
              <a:t>JAC</a:t>
            </a:r>
            <a:endParaRPr lang="en-GB"/>
          </a:p>
        </p:txBody>
      </p:sp>
      <p:sp>
        <p:nvSpPr>
          <p:cNvPr id="5" name="Slide Number Placeholder 4"/>
          <p:cNvSpPr>
            <a:spLocks noGrp="1"/>
          </p:cNvSpPr>
          <p:nvPr>
            <p:ph type="sldNum" sz="quarter" idx="12"/>
          </p:nvPr>
        </p:nvSpPr>
        <p:spPr/>
        <p:txBody>
          <a:bodyPr/>
          <a:lstStyle/>
          <a:p>
            <a:pPr>
              <a:defRPr/>
            </a:pPr>
            <a:fld id="{023F53D8-35F2-4441-BA92-8D7761D09818}" type="slidenum">
              <a:rPr lang="en-GB" smtClean="0"/>
              <a:pPr>
                <a:defRPr/>
              </a:pPr>
              <a:t>7</a:t>
            </a:fld>
            <a:endParaRPr lang="en-GB"/>
          </a:p>
        </p:txBody>
      </p:sp>
    </p:spTree>
    <p:extLst>
      <p:ext uri="{BB962C8B-B14F-4D97-AF65-F5344CB8AC3E}">
        <p14:creationId xmlns:p14="http://schemas.microsoft.com/office/powerpoint/2010/main" val="2684968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 down…</a:t>
            </a:r>
            <a:endParaRPr lang="en-GB" dirty="0"/>
          </a:p>
        </p:txBody>
      </p:sp>
      <p:sp>
        <p:nvSpPr>
          <p:cNvPr id="3" name="Content Placeholder 2"/>
          <p:cNvSpPr>
            <a:spLocks noGrp="1"/>
          </p:cNvSpPr>
          <p:nvPr>
            <p:ph idx="1"/>
          </p:nvPr>
        </p:nvSpPr>
        <p:spPr>
          <a:xfrm>
            <a:off x="323528" y="1340768"/>
            <a:ext cx="7753672" cy="5060032"/>
          </a:xfrm>
        </p:spPr>
        <p:txBody>
          <a:bodyPr/>
          <a:lstStyle/>
          <a:p>
            <a:r>
              <a:rPr lang="en-GB" i="1" dirty="0"/>
              <a:t>We have given the concept of ‘head down, keep going’ when running quite a lot of attention in our individual logs. What we have both agreed on is that it is a process of adjusting to the feeling of fatigue. In a way it is about staying with the feeling of being weighed down by the body and working with the little one has got in the moment. So we work with that sub-optimal source of energy and thus keep going. You learn that you can do that, however much of  a struggle it feels in the moment, and that creates confidence and then in the next bad run or race that helps sustain the momentum. You learn you’ll get through it, however unlikely it at first seems. (Log 3) </a:t>
            </a:r>
          </a:p>
          <a:p>
            <a:endParaRPr lang="en-GB" dirty="0"/>
          </a:p>
        </p:txBody>
      </p:sp>
      <p:sp>
        <p:nvSpPr>
          <p:cNvPr id="4" name="Footer Placeholder 3"/>
          <p:cNvSpPr>
            <a:spLocks noGrp="1"/>
          </p:cNvSpPr>
          <p:nvPr>
            <p:ph type="ftr" sz="quarter" idx="11"/>
          </p:nvPr>
        </p:nvSpPr>
        <p:spPr/>
        <p:txBody>
          <a:bodyPr/>
          <a:lstStyle/>
          <a:p>
            <a:pPr>
              <a:defRPr/>
            </a:pPr>
            <a:r>
              <a:rPr lang="en-GB" smtClean="0"/>
              <a:t>JAC</a:t>
            </a:r>
            <a:endParaRPr lang="en-GB"/>
          </a:p>
        </p:txBody>
      </p:sp>
      <p:sp>
        <p:nvSpPr>
          <p:cNvPr id="5" name="Slide Number Placeholder 4"/>
          <p:cNvSpPr>
            <a:spLocks noGrp="1"/>
          </p:cNvSpPr>
          <p:nvPr>
            <p:ph type="sldNum" sz="quarter" idx="12"/>
          </p:nvPr>
        </p:nvSpPr>
        <p:spPr/>
        <p:txBody>
          <a:bodyPr/>
          <a:lstStyle/>
          <a:p>
            <a:pPr>
              <a:defRPr/>
            </a:pPr>
            <a:fld id="{023F53D8-35F2-4441-BA92-8D7761D09818}" type="slidenum">
              <a:rPr lang="en-GB" smtClean="0"/>
              <a:pPr>
                <a:defRPr/>
              </a:pPr>
              <a:t>8</a:t>
            </a:fld>
            <a:endParaRPr lang="en-GB"/>
          </a:p>
        </p:txBody>
      </p:sp>
      <p:pic>
        <p:nvPicPr>
          <p:cNvPr id="6" name="Picture 2" descr="http://oneboldmove.com/wp-content/uploads/2013/10/OneBoldMove-Endurance_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6513" y="4769768"/>
            <a:ext cx="2088232"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7019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Muscle memories</a:t>
            </a:r>
            <a:endParaRPr lang="en-GB" dirty="0"/>
          </a:p>
        </p:txBody>
      </p:sp>
      <p:sp>
        <p:nvSpPr>
          <p:cNvPr id="3" name="Content Placeholder 2"/>
          <p:cNvSpPr>
            <a:spLocks noGrp="1"/>
          </p:cNvSpPr>
          <p:nvPr>
            <p:ph idx="1"/>
          </p:nvPr>
        </p:nvSpPr>
        <p:spPr>
          <a:xfrm>
            <a:off x="251520" y="1268760"/>
            <a:ext cx="7825680" cy="5132040"/>
          </a:xfrm>
        </p:spPr>
        <p:txBody>
          <a:bodyPr/>
          <a:lstStyle/>
          <a:p>
            <a:r>
              <a:rPr lang="en-GB" i="1" dirty="0"/>
              <a:t>Where I run down to the bottom of the route there’s a path - flat for a while, through some trees, then a little slope - but it’s sharp, very steep for a short distance, before it flattens out at the top. To get to the top I have to drive suddenly with the quads, arms pumping, and lean into it, so as to generate a surge of momentum. I know just what the effort will feel like even before I get there.  I mentally prepare just a few seconds before, drawing on some kind of muscle memory already there. Just now and again, my mind wanders elsewhere and that sharp little slope takes me – and the muscle memory – by surprise. (Log 2)</a:t>
            </a:r>
          </a:p>
        </p:txBody>
      </p:sp>
      <p:sp>
        <p:nvSpPr>
          <p:cNvPr id="4" name="Footer Placeholder 3"/>
          <p:cNvSpPr>
            <a:spLocks noGrp="1"/>
          </p:cNvSpPr>
          <p:nvPr>
            <p:ph type="ftr" sz="quarter" idx="11"/>
          </p:nvPr>
        </p:nvSpPr>
        <p:spPr/>
        <p:txBody>
          <a:bodyPr/>
          <a:lstStyle/>
          <a:p>
            <a:pPr>
              <a:defRPr/>
            </a:pPr>
            <a:r>
              <a:rPr lang="en-GB" smtClean="0"/>
              <a:t>JAC</a:t>
            </a:r>
            <a:endParaRPr lang="en-GB"/>
          </a:p>
        </p:txBody>
      </p:sp>
      <p:sp>
        <p:nvSpPr>
          <p:cNvPr id="5" name="Slide Number Placeholder 4"/>
          <p:cNvSpPr>
            <a:spLocks noGrp="1"/>
          </p:cNvSpPr>
          <p:nvPr>
            <p:ph type="sldNum" sz="quarter" idx="12"/>
          </p:nvPr>
        </p:nvSpPr>
        <p:spPr/>
        <p:txBody>
          <a:bodyPr/>
          <a:lstStyle/>
          <a:p>
            <a:pPr>
              <a:defRPr/>
            </a:pPr>
            <a:fld id="{023F53D8-35F2-4441-BA92-8D7761D09818}" type="slidenum">
              <a:rPr lang="en-GB" smtClean="0"/>
              <a:pPr>
                <a:defRPr/>
              </a:pPr>
              <a:t>9</a:t>
            </a:fld>
            <a:endParaRPr lang="en-GB"/>
          </a:p>
        </p:txBody>
      </p:sp>
      <p:pic>
        <p:nvPicPr>
          <p:cNvPr id="4098" name="Picture 2" descr="http://www.walkingbritain.co.uk/destination/images/malvernhil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5141" y="4941168"/>
            <a:ext cx="2846211" cy="1899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1614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4835</TotalTime>
  <Words>1421</Words>
  <Application>Microsoft Office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PowerPoint Presentation</vt:lpstr>
      <vt:lpstr>PowerPoint Presentation</vt:lpstr>
      <vt:lpstr>Endurance – sociology/anthropology of</vt:lpstr>
      <vt:lpstr>Running &amp; endurance</vt:lpstr>
      <vt:lpstr>Running &amp; endurance</vt:lpstr>
      <vt:lpstr> The Running Research Project  </vt:lpstr>
      <vt:lpstr>1) Fatigue</vt:lpstr>
      <vt:lpstr>Head down…</vt:lpstr>
      <vt:lpstr>Muscle memories</vt:lpstr>
      <vt:lpstr>2) Pain &amp; ‘dys-ease’</vt:lpstr>
      <vt:lpstr>Watching it</vt:lpstr>
      <vt:lpstr>Injury ghosts</vt:lpstr>
      <vt:lpstr>Contact details:</vt:lpstr>
    </vt:vector>
  </TitlesOfParts>
  <Company>CGCHE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and Public Space: the Distance Runner's Eye</dc:title>
  <dc:creator>profileuser;"Dr J Allen-Collinson" &lt;j.allen-collinson@bath.ac.uk&gt;</dc:creator>
  <cp:lastModifiedBy>PENGELLY, Anne</cp:lastModifiedBy>
  <cp:revision>180</cp:revision>
  <cp:lastPrinted>2013-09-26T12:59:44Z</cp:lastPrinted>
  <dcterms:created xsi:type="dcterms:W3CDTF">2006-05-17T12:58:23Z</dcterms:created>
  <dcterms:modified xsi:type="dcterms:W3CDTF">2015-07-13T09:21:03Z</dcterms:modified>
</cp:coreProperties>
</file>